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5143500" type="screen16x9"/>
  <p:notesSz cx="6858000" cy="9144000"/>
  <p:custDataLst>
    <p:tags r:id="rId1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0C1930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EA01E5-39BA-BC46-56B0-E500C626C810}" v="2" dt="2024-11-27T18:06:26.768"/>
    <p1510:client id="{709219D2-4670-433B-A23E-67EAD9164B2E}" v="162" dt="2024-11-27T15:12:44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01536" y="1502256"/>
            <a:ext cx="7740069" cy="2131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6000" dirty="0">
                <a:solidFill>
                  <a:srgbClr val="0C1930"/>
                </a:solidFill>
                <a:latin typeface="Source Sans Pro"/>
                <a:ea typeface="Source Sans Pro"/>
                <a:cs typeface="Calibri"/>
              </a:rPr>
              <a:t>Experimentation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Don’t be afraid to Backtrack</a:t>
            </a:r>
          </a:p>
          <a:p>
            <a:endParaRPr lang="en" sz="3600" dirty="0">
              <a:solidFill>
                <a:srgbClr val="000000"/>
              </a:solidFill>
              <a:latin typeface="Source Sans Pro"/>
              <a:ea typeface="Source Sans Pro"/>
              <a:cs typeface="Calibri"/>
            </a:endParaRPr>
          </a:p>
        </p:txBody>
      </p:sp>
      <p:sp>
        <p:nvSpPr>
          <p:cNvPr id="4" name="Google Shape;285;p14">
            <a:extLst>
              <a:ext uri="{FF2B5EF4-FFF2-40B4-BE49-F238E27FC236}">
                <a16:creationId xmlns:a16="http://schemas.microsoft.com/office/drawing/2014/main" id="{A470B546-2B9D-13BB-973B-F570C3505677}"/>
              </a:ext>
            </a:extLst>
          </p:cNvPr>
          <p:cNvSpPr txBox="1">
            <a:spLocks noGrp="1"/>
          </p:cNvSpPr>
          <p:nvPr/>
        </p:nvSpPr>
        <p:spPr>
          <a:xfrm>
            <a:off x="487159" y="1884274"/>
            <a:ext cx="42997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558800" indent="-4572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Often, your conclusion will be that you’ve got to retry your hypothesis or even your question was wrong.</a:t>
            </a: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It's not a bad thing.</a:t>
            </a: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pic>
        <p:nvPicPr>
          <p:cNvPr id="5" name="Picture 4" descr="A diagram of scientific experiment&#10;&#10;Description automatically generated">
            <a:extLst>
              <a:ext uri="{FF2B5EF4-FFF2-40B4-BE49-F238E27FC236}">
                <a16:creationId xmlns:a16="http://schemas.microsoft.com/office/drawing/2014/main" id="{C2465FB8-F06A-0238-68AA-3D7156BF5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4168" y="800100"/>
            <a:ext cx="1800225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3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9189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558800" indent="-457200">
              <a:lnSpc>
                <a:spcPct val="100000"/>
              </a:lnSpc>
              <a:buFont typeface="Arial"/>
              <a:buChar char="•"/>
            </a:pPr>
            <a:r>
              <a:rPr lang="en" sz="3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The process of performing tests, trials, or tentative procedures for the purpose of discovering something unknown or of testing a principle, supposition, etc.</a:t>
            </a:r>
            <a:endParaRPr lang="en-US"/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Experimentation</a:t>
            </a:r>
          </a:p>
        </p:txBody>
      </p:sp>
    </p:spTree>
    <p:extLst>
      <p:ext uri="{BB962C8B-B14F-4D97-AF65-F5344CB8AC3E}">
        <p14:creationId xmlns:p14="http://schemas.microsoft.com/office/powerpoint/2010/main" val="160791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42740" y="8347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20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Problem Solving through </a:t>
            </a:r>
            <a:r>
              <a:rPr lang="en" sz="32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Experimentation</a:t>
            </a:r>
          </a:p>
          <a:p>
            <a:endParaRPr lang="en" sz="3200" dirty="0">
              <a:solidFill>
                <a:srgbClr val="000000"/>
              </a:solidFill>
              <a:latin typeface="Source Sans Pro"/>
              <a:ea typeface="Source Sans Pro"/>
              <a:cs typeface="Calibri"/>
            </a:endParaRPr>
          </a:p>
        </p:txBody>
      </p:sp>
      <p:pic>
        <p:nvPicPr>
          <p:cNvPr id="3" name="Picture 2" descr="A person looking at a bottle of oil&#10;&#10;Description automatically generated">
            <a:extLst>
              <a:ext uri="{FF2B5EF4-FFF2-40B4-BE49-F238E27FC236}">
                <a16:creationId xmlns:a16="http://schemas.microsoft.com/office/drawing/2014/main" id="{8EA8C1A5-0E75-239E-BBFE-77BE1FE25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045" y="1551623"/>
            <a:ext cx="4606290" cy="320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99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42740" y="101767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Assume as Little as Possible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1EDD09-9D06-D8C6-25F9-111E4BA6E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9913" y="1532572"/>
            <a:ext cx="292417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4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42740" y="231307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The Scientific Method</a:t>
            </a:r>
          </a:p>
        </p:txBody>
      </p:sp>
      <p:pic>
        <p:nvPicPr>
          <p:cNvPr id="3" name="Picture 2" descr="A diagram of a scientific experiment&#10;&#10;Description automatically generated">
            <a:extLst>
              <a:ext uri="{FF2B5EF4-FFF2-40B4-BE49-F238E27FC236}">
                <a16:creationId xmlns:a16="http://schemas.microsoft.com/office/drawing/2014/main" id="{3472CCC6-2240-1FB9-A351-AF93ED98B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288" y="906780"/>
            <a:ext cx="210502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0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42740" y="101767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Asking your Question</a:t>
            </a:r>
          </a:p>
        </p:txBody>
      </p:sp>
      <p:pic>
        <p:nvPicPr>
          <p:cNvPr id="3" name="Picture 2" descr="A close-up of a person holding a question mark&#10;&#10;Description automatically generated">
            <a:extLst>
              <a:ext uri="{FF2B5EF4-FFF2-40B4-BE49-F238E27FC236}">
                <a16:creationId xmlns:a16="http://schemas.microsoft.com/office/drawing/2014/main" id="{F16D7962-86C0-6EE7-B888-B30508BFB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843" y="1786890"/>
            <a:ext cx="5568315" cy="300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7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38554"/>
            <a:ext cx="565610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558800" indent="-4572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An educated guess, or proposed explanation.</a:t>
            </a: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Given the question: Will there be more Avengers movies? </a:t>
            </a: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My hypothesis: Since there were a lot of cues at the end of the movie setting up for further plot development, yes there will be some more Avengers movies.</a:t>
            </a: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The Hypothesis</a:t>
            </a:r>
          </a:p>
        </p:txBody>
      </p:sp>
      <p:pic>
        <p:nvPicPr>
          <p:cNvPr id="3" name="Picture 2" descr="A poster of a movie&#10;&#10;Description automatically generated">
            <a:extLst>
              <a:ext uri="{FF2B5EF4-FFF2-40B4-BE49-F238E27FC236}">
                <a16:creationId xmlns:a16="http://schemas.microsoft.com/office/drawing/2014/main" id="{EF8F0CBE-21A6-AE3C-276E-28521B64C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445" y="882968"/>
            <a:ext cx="2571750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528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38554"/>
            <a:ext cx="817070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558800" indent="-457200">
              <a:lnSpc>
                <a:spcPct val="100000"/>
              </a:lnSpc>
              <a:buFont typeface="Arial"/>
              <a:buChar char="•"/>
            </a:pPr>
            <a:r>
              <a:rPr lang="en" sz="2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If successful, it answers your question and is easily replicated.</a:t>
            </a: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endParaRPr lang="en" sz="28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r>
              <a:rPr lang="en" sz="2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If a failure, then it failed to produce any usable data, and needs to be rethought and redone until usable data is acquired.</a:t>
            </a:r>
          </a:p>
          <a:p>
            <a:pPr marL="558800" indent="-457200">
              <a:lnSpc>
                <a:spcPct val="100000"/>
              </a:lnSpc>
              <a:buFont typeface="Arial"/>
              <a:buChar char="•"/>
            </a:pPr>
            <a:endParaRPr lang="en" sz="28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The Experiment</a:t>
            </a:r>
          </a:p>
        </p:txBody>
      </p:sp>
    </p:spTree>
    <p:extLst>
      <p:ext uri="{BB962C8B-B14F-4D97-AF65-F5344CB8AC3E}">
        <p14:creationId xmlns:p14="http://schemas.microsoft.com/office/powerpoint/2010/main" val="3853120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Calibri"/>
              </a:rPr>
              <a:t>Analyzing Results</a:t>
            </a:r>
          </a:p>
        </p:txBody>
      </p:sp>
      <p:pic>
        <p:nvPicPr>
          <p:cNvPr id="3" name="Picture 2" descr="A person looking at a graph on a wall&#10;&#10;Description automatically generated">
            <a:extLst>
              <a:ext uri="{FF2B5EF4-FFF2-40B4-BE49-F238E27FC236}">
                <a16:creationId xmlns:a16="http://schemas.microsoft.com/office/drawing/2014/main" id="{BF416B39-7008-7BF3-57CD-B9E80E222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063" y="1773555"/>
            <a:ext cx="4333875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372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2796F7C-70AE-4A62-AD18-92FE41BDD3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6801b-3a89-4506-aaa3-b2b080dc6fff"/>
    <ds:schemaRef ds:uri="352a001b-fdfe-49a0-8a03-de813b89e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1457</cp:revision>
  <dcterms:created xsi:type="dcterms:W3CDTF">2016-01-05T02:38:42Z</dcterms:created>
  <dcterms:modified xsi:type="dcterms:W3CDTF">2024-11-27T18:06:27Z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