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6.xml" ContentType="application/vnd.openxmlformats-officedocument.presentationml.slide+xml"/>
  <Override PartName="/ppt/slides/slide8.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notesSlides/notesSlide5.xml" ContentType="application/vnd.openxmlformats-officedocument.presentationml.notesSlide+xml"/>
  <Override PartName="/ppt/slideMasters/slideMaster1.xml" ContentType="application/vnd.openxmlformats-officedocument.presentationml.slideMaster+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ppt/tags/tag1.xml" ContentType="application/vnd.openxmlformats-officedocument.presentationml.tag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custDataLst>
    <p:tags r:id="rId15"/>
  </p:custDataLst>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000079"/>
    <a:srgbClr val="673276"/>
    <a:srgbClr val="7452CA"/>
    <a:srgbClr val="0C1930"/>
    <a:srgbClr val="CA6727"/>
    <a:srgbClr val="F4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7" autoAdjust="0"/>
    <p:restoredTop sz="97293" autoAdjust="0"/>
  </p:normalViewPr>
  <p:slideViewPr>
    <p:cSldViewPr snapToGrid="0" showGuides="1">
      <p:cViewPr varScale="1">
        <p:scale>
          <a:sx n="52" d="100"/>
          <a:sy n="52" d="100"/>
        </p:scale>
        <p:origin x="90" y="21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70A74A-0BE5-465F-9C8B-EB0E1F1CECB9}" type="datetimeFigureOut">
              <a:rPr lang="en-US" smtClean="0"/>
              <a:t>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A4C1AD-501B-437D-B7EA-0CFC5F5F7752}" type="slidenum">
              <a:rPr lang="en-US" smtClean="0"/>
              <a:t>‹#›</a:t>
            </a:fld>
            <a:endParaRPr lang="en-US"/>
          </a:p>
        </p:txBody>
      </p:sp>
    </p:spTree>
    <p:extLst>
      <p:ext uri="{BB962C8B-B14F-4D97-AF65-F5344CB8AC3E}">
        <p14:creationId xmlns:p14="http://schemas.microsoft.com/office/powerpoint/2010/main" val="914835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Francesco Lana used this discovery to begin to plan for an airship in the late 1600s. He drew an airship on paper that used the idea that air has weight. The ship was a hollow sphere which would have the air taken out of it. Once the air was removed, the sphere would have less weight and would be able to float up into the air. Each of four spheres would be attached to a boat-like structure and then the whole machine would float. The actual design was never tried.</a:t>
            </a:r>
          </a:p>
        </p:txBody>
      </p:sp>
      <p:sp>
        <p:nvSpPr>
          <p:cNvPr id="4" name="Slide Number Placeholder 3"/>
          <p:cNvSpPr>
            <a:spLocks noGrp="1"/>
          </p:cNvSpPr>
          <p:nvPr>
            <p:ph type="sldNum" sz="quarter" idx="10"/>
          </p:nvPr>
        </p:nvSpPr>
        <p:spPr/>
        <p:txBody>
          <a:bodyPr/>
          <a:lstStyle/>
          <a:p>
            <a:fld id="{8DA4C1AD-501B-437D-B7EA-0CFC5F5F7752}" type="slidenum">
              <a:rPr lang="en-US" smtClean="0"/>
              <a:t>2</a:t>
            </a:fld>
            <a:endParaRPr lang="en-US"/>
          </a:p>
        </p:txBody>
      </p:sp>
    </p:spTree>
    <p:extLst>
      <p:ext uri="{BB962C8B-B14F-4D97-AF65-F5344CB8AC3E}">
        <p14:creationId xmlns:p14="http://schemas.microsoft.com/office/powerpoint/2010/main" val="42718195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http://www.mcasco.com/Physics-1/p1nlm.html</a:t>
            </a:r>
          </a:p>
        </p:txBody>
      </p:sp>
      <p:sp>
        <p:nvSpPr>
          <p:cNvPr id="4" name="Slide Number Placeholder 3"/>
          <p:cNvSpPr>
            <a:spLocks noGrp="1"/>
          </p:cNvSpPr>
          <p:nvPr>
            <p:ph type="sldNum" sz="quarter" idx="10"/>
          </p:nvPr>
        </p:nvSpPr>
        <p:spPr/>
        <p:txBody>
          <a:bodyPr/>
          <a:lstStyle/>
          <a:p>
            <a:fld id="{8DA4C1AD-501B-437D-B7EA-0CFC5F5F7752}" type="slidenum">
              <a:rPr lang="en-US" smtClean="0"/>
              <a:t>4</a:t>
            </a:fld>
            <a:endParaRPr lang="en-US"/>
          </a:p>
        </p:txBody>
      </p:sp>
    </p:spTree>
    <p:extLst>
      <p:ext uri="{BB962C8B-B14F-4D97-AF65-F5344CB8AC3E}">
        <p14:creationId xmlns:p14="http://schemas.microsoft.com/office/powerpoint/2010/main" val="11241819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Commander Alan Poindexter and pilot Jim Dutton in shuttle simulator. Credit: NASA</a:t>
            </a:r>
            <a:endParaRPr lang="en-US" b="0" dirty="0" smtClean="0"/>
          </a:p>
        </p:txBody>
      </p:sp>
      <p:sp>
        <p:nvSpPr>
          <p:cNvPr id="4" name="Slide Number Placeholder 3"/>
          <p:cNvSpPr>
            <a:spLocks noGrp="1"/>
          </p:cNvSpPr>
          <p:nvPr>
            <p:ph type="sldNum" sz="quarter" idx="10"/>
          </p:nvPr>
        </p:nvSpPr>
        <p:spPr/>
        <p:txBody>
          <a:bodyPr/>
          <a:lstStyle/>
          <a:p>
            <a:fld id="{8DA4C1AD-501B-437D-B7EA-0CFC5F5F7752}" type="slidenum">
              <a:rPr lang="en-US" smtClean="0"/>
              <a:t>6</a:t>
            </a:fld>
            <a:endParaRPr lang="en-US"/>
          </a:p>
        </p:txBody>
      </p:sp>
    </p:spTree>
    <p:extLst>
      <p:ext uri="{BB962C8B-B14F-4D97-AF65-F5344CB8AC3E}">
        <p14:creationId xmlns:p14="http://schemas.microsoft.com/office/powerpoint/2010/main" val="38649384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t>http://techpubs.sgi.com/library/dynaweb_docs/0630/SGI_Developer/books/Perf_PG/sgi_html/ch02.html</a:t>
            </a:r>
          </a:p>
        </p:txBody>
      </p:sp>
      <p:sp>
        <p:nvSpPr>
          <p:cNvPr id="4" name="Slide Number Placeholder 3"/>
          <p:cNvSpPr>
            <a:spLocks noGrp="1"/>
          </p:cNvSpPr>
          <p:nvPr>
            <p:ph type="sldNum" sz="quarter" idx="10"/>
          </p:nvPr>
        </p:nvSpPr>
        <p:spPr/>
        <p:txBody>
          <a:bodyPr/>
          <a:lstStyle/>
          <a:p>
            <a:fld id="{8DA4C1AD-501B-437D-B7EA-0CFC5F5F7752}" type="slidenum">
              <a:rPr lang="en-US" smtClean="0"/>
              <a:t>8</a:t>
            </a:fld>
            <a:endParaRPr lang="en-US"/>
          </a:p>
        </p:txBody>
      </p:sp>
    </p:spTree>
    <p:extLst>
      <p:ext uri="{BB962C8B-B14F-4D97-AF65-F5344CB8AC3E}">
        <p14:creationId xmlns:p14="http://schemas.microsoft.com/office/powerpoint/2010/main" val="5464954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t>http://www.fspilotshop.com/product_info.php?products_id=1264</a:t>
            </a:r>
          </a:p>
        </p:txBody>
      </p:sp>
      <p:sp>
        <p:nvSpPr>
          <p:cNvPr id="4" name="Slide Number Placeholder 3"/>
          <p:cNvSpPr>
            <a:spLocks noGrp="1"/>
          </p:cNvSpPr>
          <p:nvPr>
            <p:ph type="sldNum" sz="quarter" idx="10"/>
          </p:nvPr>
        </p:nvSpPr>
        <p:spPr/>
        <p:txBody>
          <a:bodyPr/>
          <a:lstStyle/>
          <a:p>
            <a:fld id="{8DA4C1AD-501B-437D-B7EA-0CFC5F5F7752}" type="slidenum">
              <a:rPr lang="en-US" smtClean="0"/>
              <a:t>9</a:t>
            </a:fld>
            <a:endParaRPr lang="en-US"/>
          </a:p>
        </p:txBody>
      </p:sp>
    </p:spTree>
    <p:extLst>
      <p:ext uri="{BB962C8B-B14F-4D97-AF65-F5344CB8AC3E}">
        <p14:creationId xmlns:p14="http://schemas.microsoft.com/office/powerpoint/2010/main" val="26304947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2" name="Title 11"/>
          <p:cNvSpPr>
            <a:spLocks noGrp="1"/>
          </p:cNvSpPr>
          <p:nvPr>
            <p:ph type="title"/>
          </p:nvPr>
        </p:nvSpPr>
        <p:spPr>
          <a:xfrm>
            <a:off x="1333500" y="834146"/>
            <a:ext cx="6477000" cy="1356604"/>
          </a:xfrm>
          <a:prstGeom prst="rect">
            <a:avLst/>
          </a:prstGeom>
        </p:spPr>
        <p:txBody>
          <a:bodyPr rtlCol="0" anchor="b"/>
          <a:lstStyle>
            <a:lvl1pPr>
              <a:defRPr cap="all" baseline="0"/>
            </a:lvl1pPr>
            <a:extLst/>
          </a:lstStyle>
          <a:p>
            <a:r>
              <a:rPr lang="en-US" smtClean="0"/>
              <a:t>Click to edit Master title style</a:t>
            </a:r>
            <a:endParaRPr lang="en-US" dirty="0"/>
          </a:p>
        </p:txBody>
      </p:sp>
      <p:sp>
        <p:nvSpPr>
          <p:cNvPr id="22" name="TextBox 21"/>
          <p:cNvSpPr txBox="1"/>
          <p:nvPr/>
        </p:nvSpPr>
        <p:spPr>
          <a:xfrm>
            <a:off x="152400" y="50453"/>
            <a:ext cx="4114800" cy="553998"/>
          </a:xfrm>
          <a:prstGeom prst="rect">
            <a:avLst/>
          </a:prstGeom>
          <a:noFill/>
          <a:ln>
            <a:noFill/>
          </a:ln>
        </p:spPr>
        <p:txBody>
          <a:bodyPr wrap="square" rtlCol="0">
            <a:spAutoFit/>
          </a:bodyPr>
          <a:lstStyle/>
          <a:p>
            <a:r>
              <a:rPr lang="en-US" sz="3000" b="0" kern="1300" spc="300" dirty="0" smtClean="0">
                <a:solidFill>
                  <a:schemeClr val="bg1"/>
                </a:solidFill>
                <a:latin typeface="+mj-lt"/>
                <a:ea typeface="+mn-ea"/>
                <a:cs typeface="Arial" pitchFamily="34" charset="0"/>
              </a:rPr>
              <a:t>TE </a:t>
            </a:r>
            <a:r>
              <a:rPr lang="en-US" sz="3000" b="0" kern="1300" spc="300" baseline="0" dirty="0" smtClean="0">
                <a:solidFill>
                  <a:schemeClr val="bg1"/>
                </a:solidFill>
                <a:latin typeface="+mj-lt"/>
                <a:ea typeface="+mn-ea"/>
                <a:cs typeface="Arial" pitchFamily="34" charset="0"/>
              </a:rPr>
              <a:t>STEM ACADEMY</a:t>
            </a:r>
            <a:endParaRPr lang="en-US" sz="3000" b="0" kern="1300" spc="300" baseline="30000" dirty="0">
              <a:solidFill>
                <a:schemeClr val="bg1"/>
              </a:solidFill>
              <a:latin typeface="+mj-lt"/>
              <a:ea typeface="+mn-ea"/>
              <a:cs typeface="Arial" pitchFamily="34" charset="0"/>
            </a:endParaRPr>
          </a:p>
        </p:txBody>
      </p:sp>
      <p:sp>
        <p:nvSpPr>
          <p:cNvPr id="16" name="Parallelogram 1"/>
          <p:cNvSpPr/>
          <p:nvPr userDrawn="1"/>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arallelogram 1"/>
          <p:cNvSpPr/>
          <p:nvPr userDrawn="1"/>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Parallelogram 1"/>
          <p:cNvSpPr/>
          <p:nvPr userDrawn="1"/>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Parallelogram 1"/>
          <p:cNvSpPr/>
          <p:nvPr userDrawn="1"/>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sp>
        <p:nvSpPr>
          <p:cNvPr id="13" name="Parallelogram 1"/>
          <p:cNvSpPr/>
          <p:nvPr userDrawn="1"/>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D9D9D9"/>
                </a:solidFill>
                <a:latin typeface="Arial Narrow"/>
                <a:cs typeface="Arial Narrow"/>
              </a:rPr>
              <a:t>STEM101.ORG</a:t>
            </a:r>
            <a:r>
              <a:rPr lang="en-US" sz="1000" i="0" baseline="0" dirty="0" smtClean="0">
                <a:solidFill>
                  <a:srgbClr val="D9D9D9"/>
                </a:solidFill>
                <a:latin typeface="Arial Narrow"/>
                <a:cs typeface="Arial Narrow"/>
              </a:rPr>
              <a:t>                                                                                                                                                                                                                 </a:t>
            </a:r>
            <a:r>
              <a:rPr lang="en-US" sz="1000" i="0" dirty="0" smtClean="0">
                <a:solidFill>
                  <a:srgbClr val="D9D9D9"/>
                </a:solidFill>
                <a:latin typeface="Arial Narrow"/>
                <a:cs typeface="Arial Narrow"/>
              </a:rPr>
              <a:t>A Non-Profit</a:t>
            </a:r>
            <a:r>
              <a:rPr lang="en-US" sz="1000" i="0" baseline="0" dirty="0" smtClean="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pic>
        <p:nvPicPr>
          <p:cNvPr id="18" name="Picture 17" descr="stem-branding blue.jpg"/>
          <p:cNvPicPr>
            <a:picLocks noChangeAspect="1"/>
          </p:cNvPicPr>
          <p:nvPr userDrawn="1"/>
        </p:nvPicPr>
        <p:blipFill rotWithShape="1">
          <a:blip r:embed="rId2"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TextBox 1"/>
          <p:cNvSpPr txBox="1"/>
          <p:nvPr/>
        </p:nvSpPr>
        <p:spPr>
          <a:xfrm>
            <a:off x="152400" y="50453"/>
            <a:ext cx="4114800" cy="553998"/>
          </a:xfrm>
          <a:prstGeom prst="rect">
            <a:avLst/>
          </a:prstGeom>
          <a:noFill/>
          <a:ln>
            <a:noFill/>
          </a:ln>
        </p:spPr>
        <p:txBody>
          <a:bodyPr wrap="square" rtlCol="0">
            <a:spAutoFit/>
          </a:bodyPr>
          <a:lstStyle/>
          <a:p>
            <a:r>
              <a:rPr lang="en-US" sz="3000" b="0" kern="1300" spc="300" dirty="0" smtClean="0">
                <a:solidFill>
                  <a:schemeClr val="bg1"/>
                </a:solidFill>
                <a:latin typeface="+mj-lt"/>
                <a:ea typeface="+mn-ea"/>
                <a:cs typeface="Arial" pitchFamily="34" charset="0"/>
              </a:rPr>
              <a:t>TE </a:t>
            </a:r>
            <a:r>
              <a:rPr lang="en-US" sz="3000" b="0" kern="1300" spc="300" baseline="0" dirty="0" smtClean="0">
                <a:solidFill>
                  <a:schemeClr val="bg1"/>
                </a:solidFill>
                <a:latin typeface="+mj-lt"/>
                <a:ea typeface="+mn-ea"/>
                <a:cs typeface="Arial" pitchFamily="34" charset="0"/>
              </a:rPr>
              <a:t>STEM ACADEMY</a:t>
            </a:r>
            <a:endParaRPr lang="en-US" sz="3000" b="0" kern="1300" spc="300" baseline="30000" dirty="0">
              <a:solidFill>
                <a:schemeClr val="bg1"/>
              </a:solidFill>
              <a:latin typeface="+mj-lt"/>
              <a:ea typeface="+mn-ea"/>
              <a:cs typeface="Arial" pitchFamily="34" charset="0"/>
            </a:endParaRPr>
          </a:p>
        </p:txBody>
      </p:sp>
      <p:sp>
        <p:nvSpPr>
          <p:cNvPr id="12" name="Parallelogram 1"/>
          <p:cNvSpPr/>
          <p:nvPr userDrawn="1"/>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Parallelogram 1"/>
          <p:cNvSpPr/>
          <p:nvPr userDrawn="1"/>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
          <p:cNvSpPr/>
          <p:nvPr userDrawn="1"/>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arallelogram 1"/>
          <p:cNvSpPr/>
          <p:nvPr userDrawn="1"/>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sp>
        <p:nvSpPr>
          <p:cNvPr id="11" name="Parallelogram 1"/>
          <p:cNvSpPr/>
          <p:nvPr userDrawn="1"/>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D9D9D9"/>
                </a:solidFill>
                <a:latin typeface="Arial Narrow"/>
                <a:cs typeface="Arial Narrow"/>
              </a:rPr>
              <a:t>STEM101.ORG</a:t>
            </a:r>
            <a:r>
              <a:rPr lang="en-US" sz="1000" i="0" baseline="0" dirty="0" smtClean="0">
                <a:solidFill>
                  <a:srgbClr val="D9D9D9"/>
                </a:solidFill>
                <a:latin typeface="Arial Narrow"/>
                <a:cs typeface="Arial Narrow"/>
              </a:rPr>
              <a:t>                                                                                                                                                                                                                 </a:t>
            </a:r>
            <a:r>
              <a:rPr lang="en-US" sz="1000" i="0" dirty="0" smtClean="0">
                <a:solidFill>
                  <a:srgbClr val="D9D9D9"/>
                </a:solidFill>
                <a:latin typeface="Arial Narrow"/>
                <a:cs typeface="Arial Narrow"/>
              </a:rPr>
              <a:t>A Non-Profit</a:t>
            </a:r>
            <a:r>
              <a:rPr lang="en-US" sz="1000" i="0" baseline="0" dirty="0" smtClean="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pic>
        <p:nvPicPr>
          <p:cNvPr id="15" name="Picture 14" descr="stem-branding blue.jpg"/>
          <p:cNvPicPr>
            <a:picLocks noChangeAspect="1"/>
          </p:cNvPicPr>
          <p:nvPr userDrawn="1"/>
        </p:nvPicPr>
        <p:blipFill rotWithShape="1">
          <a:blip r:embed="rId2"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Parallelogram 1"/>
          <p:cNvSpPr/>
          <p:nvPr/>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Parallelogram 1"/>
          <p:cNvSpPr/>
          <p:nvPr/>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arallelogram 1"/>
          <p:cNvSpPr/>
          <p:nvPr/>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
          <p:cNvSpPr/>
          <p:nvPr/>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Parallelogram 1"/>
          <p:cNvSpPr/>
          <p:nvPr/>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pic>
        <p:nvPicPr>
          <p:cNvPr id="11" name="Picture 10" descr="stem-branding blue.jpg"/>
          <p:cNvPicPr>
            <a:picLocks noChangeAspect="1"/>
          </p:cNvPicPr>
          <p:nvPr userDrawn="1"/>
        </p:nvPicPr>
        <p:blipFill rotWithShape="1">
          <a:blip r:embed="rId4"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
        <p:nvSpPr>
          <p:cNvPr id="13"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D9D9D9"/>
                </a:solidFill>
                <a:latin typeface="Arial Narrow"/>
                <a:cs typeface="Arial Narrow"/>
              </a:rPr>
              <a:t>STEM101.ORG</a:t>
            </a:r>
            <a:r>
              <a:rPr lang="en-US" sz="1000" i="0" baseline="0" dirty="0" smtClean="0">
                <a:solidFill>
                  <a:srgbClr val="D9D9D9"/>
                </a:solidFill>
                <a:latin typeface="Arial Narrow"/>
                <a:cs typeface="Arial Narrow"/>
              </a:rPr>
              <a:t>                                                                                                                                                                                                                 </a:t>
            </a:r>
            <a:r>
              <a:rPr lang="en-US" sz="1000" i="0" dirty="0" smtClean="0">
                <a:solidFill>
                  <a:srgbClr val="D9D9D9"/>
                </a:solidFill>
                <a:latin typeface="Arial Narrow"/>
                <a:cs typeface="Arial Narrow"/>
              </a:rPr>
              <a:t>A Non-Profit</a:t>
            </a:r>
            <a:r>
              <a:rPr lang="en-US" sz="1000" i="0" baseline="0" dirty="0" smtClean="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spTree>
  </p:cSld>
  <p:clrMap bg1="lt1" tx1="dk1" bg2="lt2" tx2="dk2" accent1="accent1" accent2="accent2" accent3="accent3" accent4="accent4" accent5="accent5" accent6="accent6" hlink="hlink" folHlink="folHlink"/>
  <p:sldLayoutIdLst>
    <p:sldLayoutId id="2147483649" r:id="rId1"/>
    <p:sldLayoutId id="2147483655" r:id="rId2"/>
  </p:sldLayoutIdLst>
  <p:timing>
    <p:tnLst>
      <p:par>
        <p:cTn id="1" dur="indefinite" restart="never" nodeType="tmRoot"/>
      </p:par>
    </p:tnLst>
  </p:timing>
  <p:txStyles>
    <p:titleStyle>
      <a:lvl1pPr algn="l" rtl="0" eaLnBrk="1" latinLnBrk="0" hangingPunct="1">
        <a:spcBef>
          <a:spcPct val="0"/>
        </a:spcBef>
        <a:buNone/>
        <a:defRPr sz="4200" kern="1200">
          <a:solidFill>
            <a:schemeClr val="tx2"/>
          </a:solidFill>
          <a:latin typeface="+mj-lt"/>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extLst mod="1">
    <p:ext uri="{27BBF7A9-308A-43DC-89C8-2F10F3537804}">
      <p15:sldGuideLst xmlns:p15="http://schemas.microsoft.com/office/powerpoint/2012/main">
        <p15:guide id="1" orient="horz" pos="3108">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Dynamics of flight</a:t>
            </a:r>
            <a:endParaRPr lang="en-US" dirty="0"/>
          </a:p>
        </p:txBody>
      </p:sp>
      <p:sp>
        <p:nvSpPr>
          <p:cNvPr id="4" name="Text Placeholder 9"/>
          <p:cNvSpPr txBox="1">
            <a:spLocks/>
          </p:cNvSpPr>
          <p:nvPr/>
        </p:nvSpPr>
        <p:spPr>
          <a:xfrm>
            <a:off x="457199" y="4097693"/>
            <a:ext cx="8229601" cy="375787"/>
          </a:xfrm>
          <a:prstGeom prst="rect">
            <a:avLst/>
          </a:prstGeom>
        </p:spPr>
        <p:txBody>
          <a:bodyPr vert="horz" lIns="91440" tIns="45720" rIns="91440" bIns="45720" rtlCol="0" anchor="b">
            <a:normAutofit lnSpcReduction="10000"/>
          </a:bodyPr>
          <a:lstStyle>
            <a:lvl1pPr marL="0" indent="0" algn="r" defTabSz="914400" rtl="0" eaLnBrk="1" latinLnBrk="0" hangingPunct="1">
              <a:spcBef>
                <a:spcPct val="20000"/>
              </a:spcBef>
              <a:buFont typeface="Arial" pitchFamily="34" charset="0"/>
              <a:buNone/>
              <a:defRPr sz="1800" kern="1200">
                <a:solidFill>
                  <a:schemeClr val="tx1">
                    <a:lumMod val="65000"/>
                    <a:lumOff val="35000"/>
                  </a:schemeClr>
                </a:solidFill>
                <a:latin typeface="+mn-lt"/>
                <a:ea typeface="+mn-ea"/>
                <a:cs typeface="+mn-cs"/>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000" b="1" i="0" u="none" strike="noStrike" kern="1200" cap="none" spc="0" normalizeH="0" baseline="0" noProof="0" smtClean="0">
                <a:ln>
                  <a:noFill/>
                </a:ln>
                <a:solidFill>
                  <a:prstClr val="black">
                    <a:lumMod val="75000"/>
                    <a:lumOff val="25000"/>
                  </a:prstClr>
                </a:solidFill>
                <a:effectLst/>
                <a:uLnTx/>
                <a:uFillTx/>
                <a:latin typeface="Calibri"/>
                <a:ea typeface="+mn-ea"/>
                <a:cs typeface="+mn-cs"/>
              </a:rPr>
              <a:t>NASA Ultra Efficient Engine Technology</a:t>
            </a:r>
          </a:p>
          <a:p>
            <a:pPr marL="0" marR="0" lvl="0" indent="0" algn="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000" b="1" i="0" u="none" strike="noStrike" kern="1200" cap="none" spc="0" normalizeH="0" baseline="0" noProof="0" smtClean="0">
                <a:ln>
                  <a:noFill/>
                </a:ln>
                <a:solidFill>
                  <a:prstClr val="black">
                    <a:lumMod val="75000"/>
                    <a:lumOff val="25000"/>
                  </a:prstClr>
                </a:solidFill>
                <a:effectLst/>
                <a:uLnTx/>
                <a:uFillTx/>
                <a:latin typeface="Calibri"/>
                <a:ea typeface="+mn-ea"/>
                <a:cs typeface="+mn-cs"/>
              </a:rPr>
              <a:t>http://www.ueet.nasa.gov</a:t>
            </a:r>
            <a:endParaRPr kumimoji="0" lang="en-US" sz="1000" b="1" i="0" u="none" strike="noStrike" kern="1200" cap="none" spc="0" normalizeH="0" baseline="0" noProof="0" dirty="0">
              <a:ln>
                <a:noFill/>
              </a:ln>
              <a:solidFill>
                <a:prstClr val="black">
                  <a:lumMod val="75000"/>
                  <a:lumOff val="25000"/>
                </a:prstClr>
              </a:solidFill>
              <a:effectLst/>
              <a:uLnTx/>
              <a:uFillTx/>
              <a:latin typeface="Calibri"/>
              <a:ea typeface="+mn-ea"/>
              <a:cs typeface="+mn-cs"/>
            </a:endParaRPr>
          </a:p>
        </p:txBody>
      </p:sp>
    </p:spTree>
    <p:extLst>
      <p:ext uri="{BB962C8B-B14F-4D97-AF65-F5344CB8AC3E}">
        <p14:creationId xmlns:p14="http://schemas.microsoft.com/office/powerpoint/2010/main" val="36626976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8"/>
          <p:cNvSpPr txBox="1">
            <a:spLocks/>
          </p:cNvSpPr>
          <p:nvPr/>
        </p:nvSpPr>
        <p:spPr>
          <a:xfrm>
            <a:off x="192026" y="580053"/>
            <a:ext cx="6651978" cy="734291"/>
          </a:xfrm>
          <a:prstGeom prst="rect">
            <a:avLst/>
          </a:prstGeom>
        </p:spPr>
        <p:txBody>
          <a:bodyPr anchor="b">
            <a:norm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spcBef>
                <a:spcPts val="0"/>
              </a:spcBef>
            </a:pPr>
            <a:r>
              <a:rPr lang="en-US" dirty="0" smtClean="0">
                <a:solidFill>
                  <a:schemeClr val="tx1"/>
                </a:solidFill>
                <a:ea typeface="+mn-ea"/>
                <a:cs typeface="+mn-cs"/>
              </a:rPr>
              <a:t>Ailerons</a:t>
            </a:r>
            <a:endParaRPr lang="en-US" dirty="0">
              <a:solidFill>
                <a:schemeClr val="tx1"/>
              </a:solidFill>
            </a:endParaRPr>
          </a:p>
        </p:txBody>
      </p:sp>
      <p:sp>
        <p:nvSpPr>
          <p:cNvPr id="3" name="Rectangle 2"/>
          <p:cNvSpPr/>
          <p:nvPr/>
        </p:nvSpPr>
        <p:spPr>
          <a:xfrm>
            <a:off x="192026" y="1314344"/>
            <a:ext cx="7552382" cy="1323439"/>
          </a:xfrm>
          <a:prstGeom prst="rect">
            <a:avLst/>
          </a:prstGeom>
        </p:spPr>
        <p:txBody>
          <a:bodyPr wrap="square">
            <a:spAutoFit/>
          </a:bodyPr>
          <a:lstStyle/>
          <a:p>
            <a:r>
              <a:rPr lang="en-US" sz="2000" dirty="0"/>
              <a:t>The ailerons raise and lower the wings. The pilot controls the roll of the plane by raising one aileron or the other with a control wheel. Turning the control wheel clockwise raises the right aileron and lowers the left aileron, which rolls the aircraft to the right. </a:t>
            </a: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548" y="2637783"/>
            <a:ext cx="3371790" cy="2231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18506" y="2637782"/>
            <a:ext cx="2923044" cy="2231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19778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8"/>
          <p:cNvSpPr txBox="1">
            <a:spLocks/>
          </p:cNvSpPr>
          <p:nvPr/>
        </p:nvSpPr>
        <p:spPr>
          <a:xfrm>
            <a:off x="136042" y="729343"/>
            <a:ext cx="6651978" cy="734291"/>
          </a:xfrm>
          <a:prstGeom prst="rect">
            <a:avLst/>
          </a:prstGeom>
        </p:spPr>
        <p:txBody>
          <a:bodyPr anchor="b">
            <a:norm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spcBef>
                <a:spcPts val="0"/>
              </a:spcBef>
            </a:pPr>
            <a:r>
              <a:rPr lang="en-US" dirty="0" smtClean="0">
                <a:solidFill>
                  <a:schemeClr val="tx1"/>
                </a:solidFill>
                <a:ea typeface="+mn-ea"/>
                <a:cs typeface="+mn-cs"/>
              </a:rPr>
              <a:t>Rudder</a:t>
            </a:r>
            <a:endParaRPr lang="en-US" dirty="0">
              <a:solidFill>
                <a:schemeClr val="tx1"/>
              </a:solidFill>
            </a:endParaRPr>
          </a:p>
        </p:txBody>
      </p:sp>
      <p:sp>
        <p:nvSpPr>
          <p:cNvPr id="3" name="Rectangle 2"/>
          <p:cNvSpPr/>
          <p:nvPr/>
        </p:nvSpPr>
        <p:spPr>
          <a:xfrm>
            <a:off x="136041" y="1463634"/>
            <a:ext cx="8354815" cy="1323439"/>
          </a:xfrm>
          <a:prstGeom prst="rect">
            <a:avLst/>
          </a:prstGeom>
        </p:spPr>
        <p:txBody>
          <a:bodyPr wrap="square">
            <a:spAutoFit/>
          </a:bodyPr>
          <a:lstStyle/>
          <a:p>
            <a:r>
              <a:rPr lang="en-US" sz="2000" dirty="0"/>
              <a:t>The rudder works to control the yaw of the plane. The pilot moves rudder left and right, with left and right pedals. Pressing the right rudder pedal moves the rudder to the right. This yaws the aircraft to the right. Used together, the rudder and the ailerons are used to turn the plane.</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675" y="2787073"/>
            <a:ext cx="3003231" cy="1987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96884" y="2787072"/>
            <a:ext cx="2507901" cy="1987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73193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8"/>
          <p:cNvSpPr txBox="1">
            <a:spLocks/>
          </p:cNvSpPr>
          <p:nvPr/>
        </p:nvSpPr>
        <p:spPr>
          <a:xfrm>
            <a:off x="173365" y="654698"/>
            <a:ext cx="6651978" cy="734291"/>
          </a:xfrm>
          <a:prstGeom prst="rect">
            <a:avLst/>
          </a:prstGeom>
        </p:spPr>
        <p:txBody>
          <a:bodyPr anchor="b">
            <a:norm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spcBef>
                <a:spcPts val="0"/>
              </a:spcBef>
            </a:pPr>
            <a:r>
              <a:rPr lang="en-US" dirty="0" smtClean="0">
                <a:solidFill>
                  <a:schemeClr val="tx1"/>
                </a:solidFill>
                <a:ea typeface="+mn-ea"/>
                <a:cs typeface="+mn-cs"/>
              </a:rPr>
              <a:t>Elevators</a:t>
            </a:r>
            <a:endParaRPr lang="en-US" dirty="0">
              <a:solidFill>
                <a:schemeClr val="tx1"/>
              </a:solidFill>
            </a:endParaRPr>
          </a:p>
        </p:txBody>
      </p:sp>
      <p:sp>
        <p:nvSpPr>
          <p:cNvPr id="3" name="Rectangle 2"/>
          <p:cNvSpPr/>
          <p:nvPr/>
        </p:nvSpPr>
        <p:spPr>
          <a:xfrm>
            <a:off x="339011" y="1388989"/>
            <a:ext cx="7909249" cy="1631216"/>
          </a:xfrm>
          <a:prstGeom prst="rect">
            <a:avLst/>
          </a:prstGeom>
        </p:spPr>
        <p:txBody>
          <a:bodyPr wrap="square">
            <a:spAutoFit/>
          </a:bodyPr>
          <a:lstStyle/>
          <a:p>
            <a:r>
              <a:rPr lang="en-US" sz="2000" dirty="0"/>
              <a:t>The elevators which are on the tail section are used to control the pitch of the plane. A pilot uses a control wheel to raise and lower the elevators, by moving it forward to back ward. Lowering the elevators makes the plane nose go down and allows the plane to go down. By raising the elevators the pilot can make the plane go up.</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8554" y="3020205"/>
            <a:ext cx="2590800" cy="17146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48600" y="3020205"/>
            <a:ext cx="2153768" cy="17093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1830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8"/>
          <p:cNvSpPr txBox="1">
            <a:spLocks/>
          </p:cNvSpPr>
          <p:nvPr/>
        </p:nvSpPr>
        <p:spPr>
          <a:xfrm>
            <a:off x="0" y="617375"/>
            <a:ext cx="6651978" cy="734291"/>
          </a:xfrm>
          <a:prstGeom prst="rect">
            <a:avLst/>
          </a:prstGeom>
        </p:spPr>
        <p:txBody>
          <a:bodyPr anchor="b">
            <a:norm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spcBef>
                <a:spcPts val="0"/>
              </a:spcBef>
            </a:pPr>
            <a:r>
              <a:rPr lang="en-US" dirty="0" smtClean="0">
                <a:solidFill>
                  <a:schemeClr val="tx1"/>
                </a:solidFill>
                <a:ea typeface="+mn-ea"/>
                <a:cs typeface="+mn-cs"/>
              </a:rPr>
              <a:t>What is Air?</a:t>
            </a:r>
            <a:endParaRPr lang="en-US" dirty="0">
              <a:solidFill>
                <a:schemeClr val="tx1"/>
              </a:solidFill>
              <a:ea typeface="+mn-ea"/>
              <a:cs typeface="+mn-cs"/>
            </a:endParaRPr>
          </a:p>
        </p:txBody>
      </p:sp>
      <p:sp>
        <p:nvSpPr>
          <p:cNvPr id="3" name="TextBox 2"/>
          <p:cNvSpPr txBox="1"/>
          <p:nvPr/>
        </p:nvSpPr>
        <p:spPr>
          <a:xfrm>
            <a:off x="272143" y="1328480"/>
            <a:ext cx="8643257" cy="2369880"/>
          </a:xfrm>
          <a:prstGeom prst="rect">
            <a:avLst/>
          </a:prstGeom>
          <a:noFill/>
        </p:spPr>
        <p:txBody>
          <a:bodyPr wrap="square" rtlCol="0">
            <a:spAutoFit/>
          </a:bodyPr>
          <a:lstStyle/>
          <a:p>
            <a:r>
              <a:rPr lang="en-US" sz="1600" dirty="0"/>
              <a:t>Air is a physical substance which has weight. It has molecules which are constantly moving. Air pressure is created by the molecules moving around. Moving air has a force that will lift kites and balloons up and down. Air is a mixture of different gases; oxygen, carbon dioxide and nitrogen. All things that fly need air. Air has power to push and pull on the birds, balloons, kites and planes. </a:t>
            </a:r>
          </a:p>
          <a:p>
            <a:r>
              <a:rPr lang="en-US" sz="1600" dirty="0"/>
              <a:t>In 1640, </a:t>
            </a:r>
            <a:r>
              <a:rPr lang="en-US" sz="1600" dirty="0" err="1"/>
              <a:t>Evagelista</a:t>
            </a:r>
            <a:r>
              <a:rPr lang="en-US" sz="1600" dirty="0"/>
              <a:t> Torricelli discovered that air has weight. When experimenting with measuring mercury, he discovered that air put pressure on the mercury</a:t>
            </a:r>
            <a:r>
              <a:rPr lang="en-US" sz="1600" dirty="0" smtClean="0"/>
              <a:t>.</a:t>
            </a:r>
          </a:p>
          <a:p>
            <a:endParaRPr lang="en-US" dirty="0"/>
          </a:p>
          <a:p>
            <a:endParaRPr lang="en-US" dirty="0"/>
          </a:p>
        </p:txBody>
      </p:sp>
      <p:sp>
        <p:nvSpPr>
          <p:cNvPr id="4" name="TextBox 3"/>
          <p:cNvSpPr txBox="1"/>
          <p:nvPr/>
        </p:nvSpPr>
        <p:spPr>
          <a:xfrm>
            <a:off x="326571" y="3112175"/>
            <a:ext cx="4267200" cy="1846659"/>
          </a:xfrm>
          <a:prstGeom prst="rect">
            <a:avLst/>
          </a:prstGeom>
          <a:noFill/>
        </p:spPr>
        <p:txBody>
          <a:bodyPr wrap="square" rtlCol="0">
            <a:spAutoFit/>
          </a:bodyPr>
          <a:lstStyle/>
          <a:p>
            <a:r>
              <a:rPr lang="en-US" sz="1600" dirty="0"/>
              <a:t>Hot air expands and spreads out and it becomes lighter than cool air. When a balloon is full of hot air it rises up because the hot air expands inside the balloon. When the hot air cools and is let out of the balloon the balloon comes back down.</a:t>
            </a:r>
          </a:p>
          <a:p>
            <a:endParaRPr lang="en-US" dirty="0"/>
          </a:p>
        </p:txBody>
      </p:sp>
      <p:pic>
        <p:nvPicPr>
          <p:cNvPr id="5" name="Picture 3"/>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449078" y="3112175"/>
            <a:ext cx="2314279" cy="17357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9025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8"/>
          <p:cNvSpPr txBox="1">
            <a:spLocks/>
          </p:cNvSpPr>
          <p:nvPr/>
        </p:nvSpPr>
        <p:spPr>
          <a:xfrm>
            <a:off x="154703" y="654698"/>
            <a:ext cx="6651978" cy="734291"/>
          </a:xfrm>
          <a:prstGeom prst="rect">
            <a:avLst/>
          </a:prstGeom>
        </p:spPr>
        <p:txBody>
          <a:bodyPr anchor="b">
            <a:norm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spcBef>
                <a:spcPts val="0"/>
              </a:spcBef>
            </a:pPr>
            <a:r>
              <a:rPr lang="en-US" dirty="0" smtClean="0">
                <a:solidFill>
                  <a:schemeClr val="tx1"/>
                </a:solidFill>
                <a:ea typeface="+mn-ea"/>
                <a:cs typeface="+mn-cs"/>
              </a:rPr>
              <a:t>How Wings Lift the Plane</a:t>
            </a:r>
            <a:endParaRPr lang="en-US" dirty="0">
              <a:solidFill>
                <a:schemeClr val="tx1"/>
              </a:solidFill>
            </a:endParaRPr>
          </a:p>
        </p:txBody>
      </p:sp>
      <p:sp>
        <p:nvSpPr>
          <p:cNvPr id="3" name="Rectangle 2"/>
          <p:cNvSpPr/>
          <p:nvPr/>
        </p:nvSpPr>
        <p:spPr>
          <a:xfrm>
            <a:off x="304800" y="1371600"/>
            <a:ext cx="8610600" cy="1938992"/>
          </a:xfrm>
          <a:prstGeom prst="rect">
            <a:avLst/>
          </a:prstGeom>
        </p:spPr>
        <p:txBody>
          <a:bodyPr wrap="square">
            <a:spAutoFit/>
          </a:bodyPr>
          <a:lstStyle/>
          <a:p>
            <a:r>
              <a:rPr lang="en-US" sz="2000" dirty="0"/>
              <a:t>Airplane wings are curved on the top which make air move faster over the top of the wing. The air moves faster over the top of a wing. It moves slower underneath the wing. </a:t>
            </a:r>
          </a:p>
          <a:p>
            <a:endParaRPr lang="en-US" sz="2000" dirty="0" smtClean="0"/>
          </a:p>
          <a:p>
            <a:r>
              <a:rPr lang="en-US" sz="2000" dirty="0" smtClean="0"/>
              <a:t>The </a:t>
            </a:r>
            <a:r>
              <a:rPr lang="en-US" sz="2000" dirty="0"/>
              <a:t>slow air pushes up from below while the faster air pushes down from the top. This forces the wing to lift up into the air.</a:t>
            </a:r>
          </a:p>
        </p:txBody>
      </p:sp>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1046" y="3310592"/>
            <a:ext cx="3298108" cy="1610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65708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8"/>
          <p:cNvSpPr txBox="1">
            <a:spLocks/>
          </p:cNvSpPr>
          <p:nvPr/>
        </p:nvSpPr>
        <p:spPr>
          <a:xfrm>
            <a:off x="210688" y="617375"/>
            <a:ext cx="6651978" cy="734291"/>
          </a:xfrm>
          <a:prstGeom prst="rect">
            <a:avLst/>
          </a:prstGeom>
        </p:spPr>
        <p:txBody>
          <a:bodyPr anchor="b">
            <a:norm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spcBef>
                <a:spcPts val="0"/>
              </a:spcBef>
            </a:pPr>
            <a:r>
              <a:rPr lang="en-US" dirty="0" smtClean="0">
                <a:solidFill>
                  <a:schemeClr val="tx1"/>
                </a:solidFill>
                <a:ea typeface="+mn-ea"/>
                <a:cs typeface="+mn-cs"/>
              </a:rPr>
              <a:t>Laws of Motion</a:t>
            </a:r>
            <a:endParaRPr lang="en-US" dirty="0">
              <a:solidFill>
                <a:schemeClr val="tx1"/>
              </a:solidFill>
            </a:endParaRPr>
          </a:p>
        </p:txBody>
      </p:sp>
      <p:sp>
        <p:nvSpPr>
          <p:cNvPr id="3" name="Rectangle 2"/>
          <p:cNvSpPr/>
          <p:nvPr/>
        </p:nvSpPr>
        <p:spPr>
          <a:xfrm>
            <a:off x="210688" y="1322401"/>
            <a:ext cx="5947516" cy="3477875"/>
          </a:xfrm>
          <a:prstGeom prst="rect">
            <a:avLst/>
          </a:prstGeom>
        </p:spPr>
        <p:txBody>
          <a:bodyPr wrap="square">
            <a:spAutoFit/>
          </a:bodyPr>
          <a:lstStyle/>
          <a:p>
            <a:r>
              <a:rPr lang="en-US" sz="2000" dirty="0"/>
              <a:t>Sir Isaac Newton proposed three laws of motion in 1665. These Laws of Motion help to explain how a planes flies. </a:t>
            </a:r>
          </a:p>
          <a:p>
            <a:r>
              <a:rPr lang="en-US" sz="2000" dirty="0"/>
              <a:t>1. If an object is not moving, it will not start moving by itself. If an object is moving, it will not stop or change direction unless something pushes it</a:t>
            </a:r>
            <a:r>
              <a:rPr lang="en-US" sz="2000" dirty="0" smtClean="0"/>
              <a:t>.</a:t>
            </a:r>
            <a:r>
              <a:rPr lang="en-US" sz="2000" dirty="0"/>
              <a:t/>
            </a:r>
            <a:br>
              <a:rPr lang="en-US" sz="2000" dirty="0"/>
            </a:br>
            <a:r>
              <a:rPr lang="en-US" sz="2000" dirty="0"/>
              <a:t>2. Objects will move farther and faster when they are pushed harder</a:t>
            </a:r>
            <a:r>
              <a:rPr lang="en-US" sz="2000" dirty="0" smtClean="0"/>
              <a:t>.</a:t>
            </a:r>
            <a:r>
              <a:rPr lang="en-US" sz="2000" dirty="0"/>
              <a:t/>
            </a:r>
            <a:br>
              <a:rPr lang="en-US" sz="2000" dirty="0"/>
            </a:br>
            <a:r>
              <a:rPr lang="en-US" sz="2000" dirty="0"/>
              <a:t>3. When an object is pushed in one direction, there is always a resistance of the same size in the opposite direction.</a:t>
            </a:r>
          </a:p>
        </p:txBody>
      </p:sp>
      <p:pic>
        <p:nvPicPr>
          <p:cNvPr id="4" name="Picture 5"/>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620070" y="1288204"/>
            <a:ext cx="2276475" cy="3546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354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8"/>
          <p:cNvSpPr txBox="1">
            <a:spLocks/>
          </p:cNvSpPr>
          <p:nvPr/>
        </p:nvSpPr>
        <p:spPr>
          <a:xfrm>
            <a:off x="0" y="692020"/>
            <a:ext cx="6651978" cy="734291"/>
          </a:xfrm>
          <a:prstGeom prst="rect">
            <a:avLst/>
          </a:prstGeom>
        </p:spPr>
        <p:txBody>
          <a:bodyPr anchor="b">
            <a:norm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spcBef>
                <a:spcPts val="0"/>
              </a:spcBef>
            </a:pPr>
            <a:r>
              <a:rPr lang="en-US" dirty="0" smtClean="0">
                <a:solidFill>
                  <a:schemeClr val="tx1"/>
                </a:solidFill>
                <a:ea typeface="+mn-ea"/>
                <a:cs typeface="+mn-cs"/>
              </a:rPr>
              <a:t>Forces of Flight</a:t>
            </a:r>
            <a:endParaRPr lang="en-US" dirty="0">
              <a:solidFill>
                <a:schemeClr val="tx1"/>
              </a:solidFill>
            </a:endParaRPr>
          </a:p>
        </p:txBody>
      </p:sp>
      <p:pic>
        <p:nvPicPr>
          <p:cNvPr id="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1722" y="1426311"/>
            <a:ext cx="5907639" cy="2897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6428938" y="1397723"/>
            <a:ext cx="2764290" cy="1477328"/>
          </a:xfrm>
          <a:prstGeom prst="rect">
            <a:avLst/>
          </a:prstGeom>
        </p:spPr>
        <p:txBody>
          <a:bodyPr wrap="square">
            <a:spAutoFit/>
          </a:bodyPr>
          <a:lstStyle/>
          <a:p>
            <a:r>
              <a:rPr lang="en-US" b="1" u="sng" dirty="0"/>
              <a:t>Four forces of flight</a:t>
            </a:r>
            <a:endParaRPr lang="en-US" u="sng" dirty="0"/>
          </a:p>
          <a:p>
            <a:r>
              <a:rPr lang="en-US" b="1" dirty="0" smtClean="0"/>
              <a:t>Lift</a:t>
            </a:r>
            <a:r>
              <a:rPr lang="en-US" dirty="0" smtClean="0"/>
              <a:t> </a:t>
            </a:r>
            <a:r>
              <a:rPr lang="en-US" dirty="0"/>
              <a:t>- upward </a:t>
            </a:r>
            <a:br>
              <a:rPr lang="en-US" dirty="0"/>
            </a:br>
            <a:r>
              <a:rPr lang="en-US" b="1" dirty="0"/>
              <a:t>Drag</a:t>
            </a:r>
            <a:r>
              <a:rPr lang="en-US" dirty="0"/>
              <a:t> - down and backward</a:t>
            </a:r>
            <a:br>
              <a:rPr lang="en-US" dirty="0"/>
            </a:br>
            <a:r>
              <a:rPr lang="en-US" b="1" dirty="0"/>
              <a:t>Weight</a:t>
            </a:r>
            <a:r>
              <a:rPr lang="en-US" dirty="0"/>
              <a:t> - downward</a:t>
            </a:r>
            <a:br>
              <a:rPr lang="en-US" dirty="0"/>
            </a:br>
            <a:r>
              <a:rPr lang="en-US" b="1" dirty="0"/>
              <a:t>Thrust</a:t>
            </a:r>
            <a:r>
              <a:rPr lang="en-US" dirty="0"/>
              <a:t> - forward</a:t>
            </a:r>
          </a:p>
        </p:txBody>
      </p:sp>
    </p:spTree>
    <p:extLst>
      <p:ext uri="{BB962C8B-B14F-4D97-AF65-F5344CB8AC3E}">
        <p14:creationId xmlns:p14="http://schemas.microsoft.com/office/powerpoint/2010/main" val="36739137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8"/>
          <p:cNvSpPr txBox="1">
            <a:spLocks/>
          </p:cNvSpPr>
          <p:nvPr/>
        </p:nvSpPr>
        <p:spPr>
          <a:xfrm>
            <a:off x="266671" y="580053"/>
            <a:ext cx="6651978" cy="734291"/>
          </a:xfrm>
          <a:prstGeom prst="rect">
            <a:avLst/>
          </a:prstGeom>
        </p:spPr>
        <p:txBody>
          <a:bodyPr anchor="b">
            <a:normAutofit fontScale="77500" lnSpcReduction="20000"/>
          </a:bodyPr>
          <a:lstStyle>
            <a:lvl1pPr algn="l" rtl="0" eaLnBrk="1" latinLnBrk="0" hangingPunct="1">
              <a:spcBef>
                <a:spcPct val="0"/>
              </a:spcBef>
              <a:buNone/>
              <a:defRPr sz="4200" kern="1200">
                <a:solidFill>
                  <a:schemeClr val="tx2"/>
                </a:solidFill>
                <a:latin typeface="+mj-lt"/>
                <a:ea typeface="+mj-ea"/>
                <a:cs typeface="+mj-cs"/>
              </a:defRPr>
            </a:lvl1pPr>
            <a:extLst/>
          </a:lstStyle>
          <a:p>
            <a:pPr>
              <a:spcBef>
                <a:spcPts val="0"/>
              </a:spcBef>
            </a:pPr>
            <a:r>
              <a:rPr lang="en-US" dirty="0" smtClean="0">
                <a:solidFill>
                  <a:schemeClr val="tx1"/>
                </a:solidFill>
                <a:ea typeface="+mn-ea"/>
                <a:cs typeface="+mn-cs"/>
              </a:rPr>
              <a:t>Controlling the Flight of the Plane</a:t>
            </a:r>
            <a:endParaRPr lang="en-US" dirty="0">
              <a:solidFill>
                <a:schemeClr val="tx1"/>
              </a:solidFill>
            </a:endParaRPr>
          </a:p>
        </p:txBody>
      </p:sp>
      <p:sp>
        <p:nvSpPr>
          <p:cNvPr id="3" name="Rectangle 2"/>
          <p:cNvSpPr/>
          <p:nvPr/>
        </p:nvSpPr>
        <p:spPr>
          <a:xfrm>
            <a:off x="266671" y="1314344"/>
            <a:ext cx="8305800" cy="2585323"/>
          </a:xfrm>
          <a:prstGeom prst="rect">
            <a:avLst/>
          </a:prstGeom>
        </p:spPr>
        <p:txBody>
          <a:bodyPr wrap="square">
            <a:spAutoFit/>
          </a:bodyPr>
          <a:lstStyle/>
          <a:p>
            <a:r>
              <a:rPr lang="en-US" dirty="0"/>
              <a:t>How does a plane fly? Let's pretend that our arms are wings. If we place one wing down and one wing up we can use the roll to change the direction of the plane. We are helping to turn the plane by yawing toward one side. </a:t>
            </a:r>
          </a:p>
          <a:p>
            <a:r>
              <a:rPr lang="en-US" dirty="0" smtClean="0"/>
              <a:t>If </a:t>
            </a:r>
            <a:r>
              <a:rPr lang="en-US" dirty="0"/>
              <a:t>we raise our nose, like a pilot can raise the nose of the plane, we are raising the pitch of the plane. All these dimensions together combine to control the flight of the plane. </a:t>
            </a:r>
          </a:p>
          <a:p>
            <a:r>
              <a:rPr lang="en-US" dirty="0" smtClean="0"/>
              <a:t>A </a:t>
            </a:r>
            <a:r>
              <a:rPr lang="en-US" dirty="0"/>
              <a:t>pilot of a plane has special controls that can be used to fly the plane. There are levers and buttons that the pilot can push to change the yaw, pitch and roll of the plane</a:t>
            </a:r>
            <a:r>
              <a:rPr lang="en-US" dirty="0" smtClean="0"/>
              <a:t>.</a:t>
            </a:r>
            <a:endParaRPr lang="en-US" dirty="0"/>
          </a:p>
        </p:txBody>
      </p:sp>
      <p:pic>
        <p:nvPicPr>
          <p:cNvPr id="4" name="Picture 3"/>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014899" y="3676261"/>
            <a:ext cx="1903750" cy="1267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9574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8"/>
          <p:cNvSpPr txBox="1">
            <a:spLocks/>
          </p:cNvSpPr>
          <p:nvPr/>
        </p:nvSpPr>
        <p:spPr>
          <a:xfrm>
            <a:off x="266671" y="580053"/>
            <a:ext cx="6651978" cy="734291"/>
          </a:xfrm>
          <a:prstGeom prst="rect">
            <a:avLst/>
          </a:prstGeom>
        </p:spPr>
        <p:txBody>
          <a:bodyPr anchor="b">
            <a:normAutofit fontScale="77500" lnSpcReduction="20000"/>
          </a:bodyPr>
          <a:lstStyle>
            <a:lvl1pPr algn="l" rtl="0" eaLnBrk="1" latinLnBrk="0" hangingPunct="1">
              <a:spcBef>
                <a:spcPct val="0"/>
              </a:spcBef>
              <a:buNone/>
              <a:defRPr sz="4200" kern="1200">
                <a:solidFill>
                  <a:schemeClr val="tx2"/>
                </a:solidFill>
                <a:latin typeface="+mj-lt"/>
                <a:ea typeface="+mj-ea"/>
                <a:cs typeface="+mj-cs"/>
              </a:defRPr>
            </a:lvl1pPr>
            <a:extLst/>
          </a:lstStyle>
          <a:p>
            <a:pPr>
              <a:spcBef>
                <a:spcPts val="0"/>
              </a:spcBef>
            </a:pPr>
            <a:r>
              <a:rPr lang="en-US" dirty="0" smtClean="0">
                <a:solidFill>
                  <a:schemeClr val="tx1"/>
                </a:solidFill>
                <a:ea typeface="+mn-ea"/>
                <a:cs typeface="+mn-cs"/>
              </a:rPr>
              <a:t>Controlling the Flight of the Plane</a:t>
            </a:r>
            <a:endParaRPr lang="en-US" dirty="0">
              <a:solidFill>
                <a:schemeClr val="tx1"/>
              </a:solidFill>
            </a:endParaRPr>
          </a:p>
        </p:txBody>
      </p:sp>
      <p:sp>
        <p:nvSpPr>
          <p:cNvPr id="3" name="Rectangle 2"/>
          <p:cNvSpPr/>
          <p:nvPr/>
        </p:nvSpPr>
        <p:spPr>
          <a:xfrm>
            <a:off x="316060" y="1314344"/>
            <a:ext cx="6553200" cy="3293209"/>
          </a:xfrm>
          <a:prstGeom prst="rect">
            <a:avLst/>
          </a:prstGeom>
        </p:spPr>
        <p:txBody>
          <a:bodyPr wrap="square">
            <a:spAutoFit/>
          </a:bodyPr>
          <a:lstStyle/>
          <a:p>
            <a:r>
              <a:rPr lang="en-US" sz="1600" dirty="0" smtClean="0"/>
              <a:t>To </a:t>
            </a:r>
            <a:r>
              <a:rPr lang="en-US" sz="1600" dirty="0"/>
              <a:t>roll the plane to the right or left, the ailerons are raised on one wing and lowered on the other. The wing with the lowered aileron rises while the wing with the raised aileron drops</a:t>
            </a:r>
            <a:r>
              <a:rPr lang="en-US" sz="1600" dirty="0" smtClean="0"/>
              <a:t>.</a:t>
            </a:r>
          </a:p>
          <a:p>
            <a:endParaRPr lang="en-US" sz="1600" dirty="0"/>
          </a:p>
          <a:p>
            <a:r>
              <a:rPr lang="en-US" sz="1600" dirty="0"/>
              <a:t>Pitch is to make a plane descend or climb. The pilot adjusts the elevators on the tail to make a plane descend or climb. Lowering the elevators caused the airplane's nose to drop, sending the plane into a down. Raising the elevators causes the airplane to climb</a:t>
            </a:r>
            <a:r>
              <a:rPr lang="en-US" sz="1600" dirty="0" smtClean="0"/>
              <a:t>.</a:t>
            </a:r>
          </a:p>
          <a:p>
            <a:endParaRPr lang="en-US" sz="1600" dirty="0"/>
          </a:p>
          <a:p>
            <a:r>
              <a:rPr lang="en-US" sz="1600" dirty="0"/>
              <a:t>Yaw is the turning of a plane. When the rudder is turned to one side, the airplane moves left or right. The airplane's nose is pointed in the same direction as the direction of the rudder. The rudder and the ailerons are used together to make a turn</a:t>
            </a:r>
          </a:p>
        </p:txBody>
      </p:sp>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7423" y="1314344"/>
            <a:ext cx="1173352" cy="8957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7423" y="2210129"/>
            <a:ext cx="1298667" cy="1030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01631" y="3377682"/>
            <a:ext cx="1364936" cy="10817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5138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8"/>
          <p:cNvSpPr txBox="1">
            <a:spLocks/>
          </p:cNvSpPr>
          <p:nvPr/>
        </p:nvSpPr>
        <p:spPr>
          <a:xfrm>
            <a:off x="266671" y="580053"/>
            <a:ext cx="6651978" cy="734291"/>
          </a:xfrm>
          <a:prstGeom prst="rect">
            <a:avLst/>
          </a:prstGeom>
        </p:spPr>
        <p:txBody>
          <a:bodyPr anchor="b">
            <a:normAutofit fontScale="77500" lnSpcReduction="20000"/>
          </a:bodyPr>
          <a:lstStyle>
            <a:lvl1pPr algn="l" rtl="0" eaLnBrk="1" latinLnBrk="0" hangingPunct="1">
              <a:spcBef>
                <a:spcPct val="0"/>
              </a:spcBef>
              <a:buNone/>
              <a:defRPr sz="4200" kern="1200">
                <a:solidFill>
                  <a:schemeClr val="tx2"/>
                </a:solidFill>
                <a:latin typeface="+mj-lt"/>
                <a:ea typeface="+mj-ea"/>
                <a:cs typeface="+mj-cs"/>
              </a:defRPr>
            </a:lvl1pPr>
            <a:extLst/>
          </a:lstStyle>
          <a:p>
            <a:pPr>
              <a:spcBef>
                <a:spcPts val="0"/>
              </a:spcBef>
            </a:pPr>
            <a:r>
              <a:rPr lang="en-US" dirty="0" smtClean="0">
                <a:solidFill>
                  <a:schemeClr val="tx1"/>
                </a:solidFill>
                <a:ea typeface="+mn-ea"/>
                <a:cs typeface="+mn-cs"/>
              </a:rPr>
              <a:t>Controlling the Flight of the Plane</a:t>
            </a:r>
            <a:endParaRPr lang="en-US" dirty="0">
              <a:solidFill>
                <a:schemeClr val="tx1"/>
              </a:solidFill>
            </a:endParaRPr>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0766" y="1314344"/>
            <a:ext cx="5087883" cy="34128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112969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8"/>
          <p:cNvSpPr txBox="1">
            <a:spLocks/>
          </p:cNvSpPr>
          <p:nvPr/>
        </p:nvSpPr>
        <p:spPr>
          <a:xfrm>
            <a:off x="266671" y="580053"/>
            <a:ext cx="6651978" cy="734291"/>
          </a:xfrm>
          <a:prstGeom prst="rect">
            <a:avLst/>
          </a:prstGeom>
        </p:spPr>
        <p:txBody>
          <a:bodyPr anchor="b">
            <a:normAutofit fontScale="77500" lnSpcReduction="20000"/>
          </a:bodyPr>
          <a:lstStyle>
            <a:lvl1pPr algn="l" rtl="0" eaLnBrk="1" latinLnBrk="0" hangingPunct="1">
              <a:spcBef>
                <a:spcPct val="0"/>
              </a:spcBef>
              <a:buNone/>
              <a:defRPr sz="4200" kern="1200">
                <a:solidFill>
                  <a:schemeClr val="tx2"/>
                </a:solidFill>
                <a:latin typeface="+mj-lt"/>
                <a:ea typeface="+mj-ea"/>
                <a:cs typeface="+mj-cs"/>
              </a:defRPr>
            </a:lvl1pPr>
            <a:extLst/>
          </a:lstStyle>
          <a:p>
            <a:pPr>
              <a:spcBef>
                <a:spcPts val="0"/>
              </a:spcBef>
            </a:pPr>
            <a:r>
              <a:rPr lang="en-US" dirty="0" smtClean="0">
                <a:solidFill>
                  <a:schemeClr val="tx1"/>
                </a:solidFill>
                <a:ea typeface="+mn-ea"/>
                <a:cs typeface="+mn-cs"/>
              </a:rPr>
              <a:t>Controlling the Flight of the Plane</a:t>
            </a:r>
            <a:endParaRPr lang="en-US" dirty="0">
              <a:solidFill>
                <a:schemeClr val="tx1"/>
              </a:solidFill>
            </a:endParaRPr>
          </a:p>
        </p:txBody>
      </p:sp>
      <p:sp>
        <p:nvSpPr>
          <p:cNvPr id="3" name="Rectangle 2"/>
          <p:cNvSpPr/>
          <p:nvPr/>
        </p:nvSpPr>
        <p:spPr>
          <a:xfrm>
            <a:off x="266671" y="1314344"/>
            <a:ext cx="8458200" cy="1323439"/>
          </a:xfrm>
          <a:prstGeom prst="rect">
            <a:avLst/>
          </a:prstGeom>
        </p:spPr>
        <p:txBody>
          <a:bodyPr wrap="square">
            <a:spAutoFit/>
          </a:bodyPr>
          <a:lstStyle/>
          <a:p>
            <a:r>
              <a:rPr lang="en-US" sz="2000" dirty="0"/>
              <a:t>To control a plane a pilot uses several instruments...</a:t>
            </a:r>
          </a:p>
          <a:p>
            <a:r>
              <a:rPr lang="en-US" sz="2000" dirty="0"/>
              <a:t>The pilot controls the engine power using the throttle. Pushing the throttle increases power, and pulling it decreases power.</a:t>
            </a:r>
          </a:p>
          <a:p>
            <a:endParaRPr lang="en-US" sz="2000" b="1" dirty="0"/>
          </a:p>
        </p:txBody>
      </p:sp>
      <p:sp>
        <p:nvSpPr>
          <p:cNvPr id="4" name="Rectangle 3"/>
          <p:cNvSpPr/>
          <p:nvPr/>
        </p:nvSpPr>
        <p:spPr>
          <a:xfrm>
            <a:off x="266671" y="3576735"/>
            <a:ext cx="8686800" cy="1323439"/>
          </a:xfrm>
          <a:prstGeom prst="rect">
            <a:avLst/>
          </a:prstGeom>
        </p:spPr>
        <p:txBody>
          <a:bodyPr wrap="square">
            <a:spAutoFit/>
          </a:bodyPr>
          <a:lstStyle/>
          <a:p>
            <a:r>
              <a:rPr lang="en-US" sz="2000" dirty="0"/>
              <a:t>The pilot of the plane pushes the top of the rudder pedals to use the brakes. The brakes are used when the plane is on the ground to slow down the plane and get ready for stopping it. The top of the left rudder controls the left brake and the top of the right pedal controls the right brake.</a:t>
            </a:r>
          </a:p>
        </p:txBody>
      </p:sp>
      <p:pic>
        <p:nvPicPr>
          <p:cNvPr id="5" name="Picture 1"/>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147971" y="2346667"/>
            <a:ext cx="1444689" cy="1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9106" y="2346667"/>
            <a:ext cx="1683732" cy="1120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8393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503b13e5b5c7c070d9c7aeb76de8d267b23ddc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S_Yellow">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extLst>
    <a:ext uri="{05A4C25C-085E-4340-85A3-A5531E510DB2}">
      <thm15:themeFamily xmlns:thm15="http://schemas.microsoft.com/office/thememl/2012/main" name="MS_Yellow" id="{D98D778E-803A-4925-962B-C919C08277D0}" vid="{D2E614B3-B53F-4F1F-84A7-4A6B5F10BE6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F527443B7F650468EB70DBA5F662911" ma:contentTypeVersion="17" ma:contentTypeDescription="Create a new document." ma:contentTypeScope="" ma:versionID="e95328fa23588749f9fa2b140771f3d7">
  <xsd:schema xmlns:xsd="http://www.w3.org/2001/XMLSchema" xmlns:xs="http://www.w3.org/2001/XMLSchema" xmlns:p="http://schemas.microsoft.com/office/2006/metadata/properties" xmlns:ns2="5796801b-3a89-4506-aaa3-b2b080dc6fff" xmlns:ns3="352a001b-fdfe-49a0-8a03-de813b89e960" targetNamespace="http://schemas.microsoft.com/office/2006/metadata/properties" ma:root="true" ma:fieldsID="c59f9b6bc57a2e50ffec2a2a7fa37e71" ns2:_="" ns3:_="">
    <xsd:import namespace="5796801b-3a89-4506-aaa3-b2b080dc6fff"/>
    <xsd:import namespace="352a001b-fdfe-49a0-8a03-de813b89e96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96801b-3a89-4506-aaa3-b2b080dc6f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09b8d16d-ae89-43c7-a374-a853dcb0227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2a001b-fdfe-49a0-8a03-de813b89e96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a98a70c-eb8b-4cde-922a-1396e9e365c9}" ma:internalName="TaxCatchAll" ma:showField="CatchAllData" ma:web="352a001b-fdfe-49a0-8a03-de813b89e96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7031474-E104-4B37-8970-35C8C7FC8B49}"/>
</file>

<file path=customXml/itemProps2.xml><?xml version="1.0" encoding="utf-8"?>
<ds:datastoreItem xmlns:ds="http://schemas.openxmlformats.org/officeDocument/2006/customXml" ds:itemID="{C9A9F49C-D41E-425E-9669-D66F5F2CB265}"/>
</file>

<file path=docProps/app.xml><?xml version="1.0" encoding="utf-8"?>
<Properties xmlns="http://schemas.openxmlformats.org/officeDocument/2006/extended-properties" xmlns:vt="http://schemas.openxmlformats.org/officeDocument/2006/docPropsVTypes">
  <Template>MS_Yellow</Template>
  <TotalTime>0</TotalTime>
  <Words>1013</Words>
  <Application>Microsoft Office PowerPoint</Application>
  <PresentationFormat>On-screen Show (16:9)</PresentationFormat>
  <Paragraphs>48</Paragraphs>
  <Slides>12</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Arial Narrow</vt:lpstr>
      <vt:lpstr>Calibri</vt:lpstr>
      <vt:lpstr>Tw Cen MT</vt:lpstr>
      <vt:lpstr>Wingdings</vt:lpstr>
      <vt:lpstr>Wingdings 2</vt:lpstr>
      <vt:lpstr>MS_Yellow</vt:lpstr>
      <vt:lpstr>Dynamics of flight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2016-01-05T02:38:42Z</dcterms:created>
  <dcterms:modified xsi:type="dcterms:W3CDTF">2016-01-12T02:52:43Z</dcterms:modified>
  <cp:category/>
</cp:coreProperties>
</file>