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notesSlides/notesSlide8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6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custDataLst>
    <p:tags r:id="rId11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7" autoAdjust="0"/>
    <p:restoredTop sz="97293" autoAdjust="0"/>
  </p:normalViewPr>
  <p:slideViewPr>
    <p:cSldViewPr snapToGrid="0" showGuides="1">
      <p:cViewPr varScale="1">
        <p:scale>
          <a:sx n="141" d="100"/>
          <a:sy n="141" d="100"/>
        </p:scale>
        <p:origin x="120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B4360-DDD4-44AB-8175-D16B53FEB773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C30F3-8993-46EA-9905-EE81EFAB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46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C30F3-8993-46EA-9905-EE81EFABD1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39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C30F3-8993-46EA-9905-EE81EFABD1C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22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C30F3-8993-46EA-9905-EE81EFABD1C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08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C30F3-8993-46EA-9905-EE81EFABD1C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01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C30F3-8993-46EA-9905-EE81EFABD1C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84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C30F3-8993-46EA-9905-EE81EFABD1C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79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C30F3-8993-46EA-9905-EE81EFABD1C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23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C30F3-8993-46EA-9905-EE81EFABD1C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46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3500" y="834146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 smtClean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 smtClean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 smtClean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 smtClean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 smtClean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18" name="Picture 17" descr="stem-branding blue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13" b="22417"/>
          <a:stretch/>
        </p:blipFill>
        <p:spPr>
          <a:xfrm>
            <a:off x="6528765" y="35778"/>
            <a:ext cx="2523683" cy="6572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 smtClean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 smtClean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 smtClean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 smtClean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 smtClean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15" name="Picture 14" descr="stem-branding blue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13" b="22417"/>
          <a:stretch/>
        </p:blipFill>
        <p:spPr>
          <a:xfrm>
            <a:off x="6528765" y="35778"/>
            <a:ext cx="2523683" cy="6572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1" name="Picture 10" descr="stem-branding blue.jp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13" b="22417"/>
          <a:stretch/>
        </p:blipFill>
        <p:spPr>
          <a:xfrm>
            <a:off x="6528765" y="35778"/>
            <a:ext cx="2523683" cy="657267"/>
          </a:xfrm>
          <a:prstGeom prst="rect">
            <a:avLst/>
          </a:prstGeom>
        </p:spPr>
      </p:pic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 smtClean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 smtClean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 smtClean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 mod="1"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4839" y="1692562"/>
            <a:ext cx="6477000" cy="1356604"/>
          </a:xfrm>
        </p:spPr>
        <p:txBody>
          <a:bodyPr/>
          <a:lstStyle/>
          <a:p>
            <a:r>
              <a:rPr lang="en-US" dirty="0" smtClean="0"/>
              <a:t>Variables and experimentation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69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587294"/>
            <a:ext cx="8677836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4800" dirty="0" smtClean="0"/>
              <a:t>Variable Basics</a:t>
            </a:r>
            <a:endParaRPr lang="en-US" sz="4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6530" y="1431714"/>
            <a:ext cx="7355961" cy="2714864"/>
          </a:xfrm>
          <a:prstGeom prst="rect">
            <a:avLst/>
          </a:prstGeom>
        </p:spPr>
        <p:txBody>
          <a:bodyPr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30000"/>
              </a:lnSpc>
            </a:pPr>
            <a:r>
              <a:rPr lang="en-US" sz="2400" dirty="0" smtClean="0"/>
              <a:t>A </a:t>
            </a:r>
            <a:r>
              <a:rPr lang="en-US" sz="2400" dirty="0" smtClean="0">
                <a:solidFill>
                  <a:schemeClr val="accent1"/>
                </a:solidFill>
              </a:rPr>
              <a:t>variable</a:t>
            </a:r>
            <a:r>
              <a:rPr lang="en-US" sz="2400" dirty="0" smtClean="0"/>
              <a:t> is a quantity that can change value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The variable that is not dependent and manipulated on its own is called an </a:t>
            </a:r>
            <a:r>
              <a:rPr lang="en-US" sz="2400" dirty="0" smtClean="0">
                <a:solidFill>
                  <a:srgbClr val="990000"/>
                </a:solidFill>
              </a:rPr>
              <a:t>INDEPENDENT</a:t>
            </a:r>
            <a:r>
              <a:rPr lang="en-US" sz="2400" dirty="0" smtClean="0"/>
              <a:t> variable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The variable that changes due to the independent variable is called a </a:t>
            </a:r>
            <a:r>
              <a:rPr lang="en-US" sz="2400" dirty="0" smtClean="0">
                <a:solidFill>
                  <a:srgbClr val="990000"/>
                </a:solidFill>
              </a:rPr>
              <a:t>DEPENDENT</a:t>
            </a:r>
            <a:r>
              <a:rPr lang="en-US" sz="2400" dirty="0" smtClean="0"/>
              <a:t> variable</a:t>
            </a:r>
          </a:p>
          <a:p>
            <a:pPr marL="0" indent="0">
              <a:lnSpc>
                <a:spcPct val="130000"/>
              </a:lnSpc>
              <a:buFont typeface="Wingdings"/>
              <a:buNone/>
            </a:pPr>
            <a:endParaRPr lang="en-US" sz="2800" dirty="0" smtClean="0"/>
          </a:p>
          <a:p>
            <a:pPr marL="0" indent="0">
              <a:lnSpc>
                <a:spcPct val="130000"/>
              </a:lnSpc>
              <a:buFont typeface="Wingding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02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9052" y="746449"/>
            <a:ext cx="8677836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4800" dirty="0" smtClean="0"/>
              <a:t>Variable Basics (cont.)</a:t>
            </a:r>
            <a:endParaRPr lang="en-US" sz="48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740228" y="1889449"/>
            <a:ext cx="6220408" cy="217558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30000"/>
              </a:lnSpc>
            </a:pPr>
            <a:r>
              <a:rPr lang="en-US" sz="2400" dirty="0" smtClean="0"/>
              <a:t>An </a:t>
            </a:r>
            <a:r>
              <a:rPr lang="en-US" sz="2400" dirty="0" smtClean="0">
                <a:solidFill>
                  <a:srgbClr val="990000"/>
                </a:solidFill>
              </a:rPr>
              <a:t>equation</a:t>
            </a:r>
            <a:r>
              <a:rPr lang="en-US" sz="2400" dirty="0" smtClean="0"/>
              <a:t> relates an independent and a dependent variable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Consider the equation </a:t>
            </a:r>
            <a:r>
              <a:rPr lang="en-US" sz="2400" i="1" dirty="0" smtClean="0"/>
              <a:t>y = x + 3</a:t>
            </a:r>
            <a:r>
              <a:rPr lang="en-US" sz="2400" dirty="0" smtClean="0"/>
              <a:t>. </a:t>
            </a:r>
          </a:p>
          <a:p>
            <a:pPr lvl="1">
              <a:lnSpc>
                <a:spcPct val="130000"/>
              </a:lnSpc>
            </a:pPr>
            <a:r>
              <a:rPr lang="en-US" sz="2000" dirty="0" smtClean="0"/>
              <a:t>The </a:t>
            </a:r>
            <a:r>
              <a:rPr lang="en-US" sz="2000" dirty="0" smtClean="0">
                <a:solidFill>
                  <a:srgbClr val="990000"/>
                </a:solidFill>
              </a:rPr>
              <a:t>DEPENDENT</a:t>
            </a:r>
            <a:r>
              <a:rPr lang="en-US" sz="2000" dirty="0" smtClean="0"/>
              <a:t> variable </a:t>
            </a:r>
            <a:r>
              <a:rPr lang="en-US" sz="2000" i="1" dirty="0" smtClean="0"/>
              <a:t>y.</a:t>
            </a:r>
            <a:r>
              <a:rPr lang="en-US" sz="2000" dirty="0" smtClean="0"/>
              <a:t> This equals the </a:t>
            </a:r>
            <a:r>
              <a:rPr lang="en-US" sz="2000" dirty="0" smtClean="0">
                <a:solidFill>
                  <a:srgbClr val="990000"/>
                </a:solidFill>
              </a:rPr>
              <a:t>INDEPENDENT</a:t>
            </a:r>
            <a:r>
              <a:rPr lang="en-US" sz="2000" dirty="0" smtClean="0"/>
              <a:t> variable (</a:t>
            </a:r>
            <a:r>
              <a:rPr lang="en-US" sz="2000" i="1" dirty="0" smtClean="0"/>
              <a:t>x)</a:t>
            </a:r>
            <a:r>
              <a:rPr lang="en-US" sz="2000" dirty="0" smtClean="0"/>
              <a:t> plus three.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943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765110"/>
            <a:ext cx="8677836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4800" smtClean="0"/>
              <a:t>Non-Numeric Variables</a:t>
            </a:r>
            <a:endParaRPr lang="en-US" sz="48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62830" y="1687287"/>
            <a:ext cx="8515006" cy="2933699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30000"/>
              </a:lnSpc>
            </a:pPr>
            <a:r>
              <a:rPr lang="en-US" sz="2400" dirty="0" smtClean="0"/>
              <a:t>Variables do not have to be numbers!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Consider a plant….</a:t>
            </a:r>
          </a:p>
          <a:p>
            <a:pPr lvl="1">
              <a:lnSpc>
                <a:spcPct val="130000"/>
              </a:lnSpc>
            </a:pPr>
            <a:r>
              <a:rPr lang="en-US" sz="2000" dirty="0" smtClean="0">
                <a:solidFill>
                  <a:srgbClr val="990000"/>
                </a:solidFill>
              </a:rPr>
              <a:t>Independent</a:t>
            </a:r>
            <a:r>
              <a:rPr lang="en-US" sz="2000" dirty="0" smtClean="0"/>
              <a:t> variable – Whether or not there is light</a:t>
            </a:r>
          </a:p>
          <a:p>
            <a:pPr lvl="1">
              <a:lnSpc>
                <a:spcPct val="130000"/>
              </a:lnSpc>
            </a:pPr>
            <a:r>
              <a:rPr lang="en-US" sz="2000" dirty="0" smtClean="0">
                <a:solidFill>
                  <a:srgbClr val="990000"/>
                </a:solidFill>
              </a:rPr>
              <a:t>Dependent</a:t>
            </a:r>
            <a:r>
              <a:rPr lang="en-US" sz="2000" dirty="0" smtClean="0"/>
              <a:t> variable – How much it grows</a:t>
            </a:r>
          </a:p>
          <a:p>
            <a:r>
              <a:rPr lang="en-US" sz="2400" dirty="0" smtClean="0"/>
              <a:t>What other independent or dependent variables might there be for this situation?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49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43069" y="748738"/>
            <a:ext cx="8677836" cy="800144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4400" smtClean="0"/>
              <a:t>Practice Problems (cont.)</a:t>
            </a:r>
            <a:endParaRPr lang="en-US" sz="44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41176" y="1683444"/>
            <a:ext cx="7483835" cy="2963201"/>
          </a:xfrm>
          <a:prstGeom prst="rect">
            <a:avLst/>
          </a:prstGeom>
        </p:spPr>
        <p:txBody>
          <a:bodyPr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lnSpc>
                <a:spcPct val="150000"/>
              </a:lnSpc>
              <a:buFont typeface="Wingdings"/>
              <a:buNone/>
            </a:pPr>
            <a:r>
              <a:rPr lang="en-US" sz="2000" i="1" dirty="0" smtClean="0"/>
              <a:t>What do you expect to be the independent and dependent variables in the following situations?</a:t>
            </a:r>
            <a:endParaRPr lang="en-US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 smtClean="0"/>
              <a:t>Kids who drink milk everyday typically have stronger, healthier bones.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 smtClean="0"/>
              <a:t>In a population of fish, it was observed that more brightly colored males were more likely to find a mate and reproduce.</a:t>
            </a:r>
          </a:p>
          <a:p>
            <a:pPr marL="0" indent="0">
              <a:lnSpc>
                <a:spcPct val="150000"/>
              </a:lnSpc>
              <a:buFont typeface="Wingdings"/>
              <a:buNone/>
            </a:pPr>
            <a:endParaRPr lang="en-US" sz="2200" dirty="0" smtClean="0"/>
          </a:p>
          <a:p>
            <a:pPr marL="0" indent="0">
              <a:lnSpc>
                <a:spcPct val="150000"/>
              </a:lnSpc>
              <a:buFont typeface="Wingdings"/>
              <a:buNone/>
            </a:pPr>
            <a:r>
              <a:rPr lang="en-US" dirty="0" smtClean="0">
                <a:solidFill>
                  <a:srgbClr val="FF0000"/>
                </a:solidFill>
              </a:rPr>
              <a:t>	</a:t>
            </a:r>
            <a:endParaRPr lang="en-US" sz="1600" dirty="0" smtClean="0"/>
          </a:p>
          <a:p>
            <a:pPr marL="0" indent="0">
              <a:lnSpc>
                <a:spcPct val="150000"/>
              </a:lnSpc>
              <a:buFont typeface="Wingdings"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2768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43068" y="797768"/>
            <a:ext cx="8677836" cy="78843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4400" smtClean="0"/>
              <a:t>Practice Problems (cont.)</a:t>
            </a:r>
            <a:endParaRPr lang="en-US" sz="44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92067" y="1586204"/>
            <a:ext cx="8179838" cy="301894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lnSpc>
                <a:spcPct val="150000"/>
              </a:lnSpc>
              <a:buFont typeface="Wingdings"/>
              <a:buNone/>
            </a:pPr>
            <a:r>
              <a:rPr lang="en-US" sz="1900" i="1" dirty="0" smtClean="0"/>
              <a:t>What do you expect to be the independent and dependent variables in the following situations?</a:t>
            </a:r>
            <a:endParaRPr lang="en-US" sz="19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900" dirty="0" smtClean="0"/>
              <a:t>In a population of koi fish, it was observed that more brightly colored males were more likely to find a mate and reproduce.</a:t>
            </a:r>
          </a:p>
          <a:p>
            <a:pPr marL="0" indent="0">
              <a:lnSpc>
                <a:spcPct val="150000"/>
              </a:lnSpc>
              <a:buFont typeface="Wingdings"/>
              <a:buNone/>
            </a:pPr>
            <a:r>
              <a:rPr lang="en-US" sz="1900" dirty="0" smtClean="0">
                <a:solidFill>
                  <a:srgbClr val="FF0000"/>
                </a:solidFill>
              </a:rPr>
              <a:t>Brightness/coloring = independent, chances of reproduction = dependent</a:t>
            </a:r>
            <a:endParaRPr lang="en-US" sz="19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900" dirty="0" smtClean="0"/>
              <a:t>Kids who drink milk everyday typically have stronger, healthier bones.</a:t>
            </a:r>
          </a:p>
          <a:p>
            <a:pPr marL="0" indent="0">
              <a:lnSpc>
                <a:spcPct val="150000"/>
              </a:lnSpc>
              <a:buFont typeface="Wingdings"/>
              <a:buNone/>
            </a:pPr>
            <a:r>
              <a:rPr lang="en-US" sz="1900" dirty="0" smtClean="0">
                <a:solidFill>
                  <a:srgbClr val="FF0000"/>
                </a:solidFill>
              </a:rPr>
              <a:t>Milk consumption = independent, strength/health of bones = dependent</a:t>
            </a:r>
          </a:p>
          <a:p>
            <a:pPr marL="0" indent="0">
              <a:lnSpc>
                <a:spcPct val="150000"/>
              </a:lnSpc>
              <a:buFont typeface="Wingdings"/>
              <a:buNone/>
            </a:pPr>
            <a:endParaRPr lang="en-US" dirty="0" smtClean="0"/>
          </a:p>
          <a:p>
            <a:pPr marL="0" indent="0">
              <a:lnSpc>
                <a:spcPct val="150000"/>
              </a:lnSpc>
              <a:buFont typeface="Wingding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598123"/>
            <a:ext cx="8677836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4400" smtClean="0"/>
              <a:t>Practice Problems (cont.)</a:t>
            </a:r>
            <a:endParaRPr lang="en-US" sz="44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58394" y="1741123"/>
            <a:ext cx="7315589" cy="1922407"/>
          </a:xfrm>
          <a:prstGeom prst="rect">
            <a:avLst/>
          </a:prstGeom>
        </p:spPr>
        <p:txBody>
          <a:bodyPr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lnSpc>
                <a:spcPct val="130000"/>
              </a:lnSpc>
              <a:buFont typeface="Wingdings"/>
              <a:buNone/>
            </a:pPr>
            <a:r>
              <a:rPr lang="en-US" sz="2000" i="1" dirty="0" smtClean="0"/>
              <a:t>What do you expect to be the independent and dependent variables in the following situations?</a:t>
            </a:r>
            <a:endParaRPr lang="en-US" sz="2000" dirty="0" smtClean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2000" dirty="0" smtClean="0"/>
              <a:t>The happiness of a guinea pig comes from on the quality of its shelter and the availability of food.	</a:t>
            </a:r>
          </a:p>
          <a:p>
            <a:pPr marL="0" indent="0">
              <a:lnSpc>
                <a:spcPct val="130000"/>
              </a:lnSpc>
              <a:buFont typeface="Wingdings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64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11860" y="802631"/>
            <a:ext cx="8677836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4400" smtClean="0"/>
              <a:t>Practice Problems (cont.)</a:t>
            </a:r>
            <a:endParaRPr lang="en-US" sz="44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496723" y="1945631"/>
            <a:ext cx="6108109" cy="252346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lnSpc>
                <a:spcPct val="130000"/>
              </a:lnSpc>
              <a:buFont typeface="Wingdings"/>
              <a:buNone/>
            </a:pPr>
            <a:r>
              <a:rPr lang="en-US" sz="2000" i="1" dirty="0" smtClean="0"/>
              <a:t>What do you expect to be the independent and dependent variables in the following situations?</a:t>
            </a:r>
            <a:endParaRPr lang="en-US" sz="2000" dirty="0" smtClean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800" dirty="0" smtClean="0"/>
              <a:t>The happiness of a guinea pig comes from on the quality of its shelter and the availability of food.	</a:t>
            </a:r>
          </a:p>
          <a:p>
            <a:pPr marL="0" indent="0">
              <a:lnSpc>
                <a:spcPct val="130000"/>
              </a:lnSpc>
              <a:buFont typeface="Wingdings"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Quality of shelter, availability of food = independent variables, happiness = dependent variable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5406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743309f40994f7936dd26aa901db77f4b9e477"/>
  <p:tag name="ISPRING_ULTRA_SCORM_COURSE_ID" val="4D32CBF1-C11D-4299-A1AF-E8D3B155DE47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AB0PUhaf7mZOgQAAOEOAAAdAAAAdW5pdmVyc2FsL2NvbW1vbl9tZXNzYWdlcy5sbmetV/9u2zYQ/r9A34EQUGADtrQd0KIYEge0xNhCZMmV6DjZDwiMxNhEKDGTKLfZX32aPtieZEfKbuymg6R0gG2YtO+7091335HHpx8LiTa8qoUqT5zXR68cxMtM5aJcnTgLevbzOwfVmpU5k6rkJ06pHHQ6ev7sWLJy1bAVh+/PnyF0XPC6hmU9MquHNRL5iTMfp240m+PwKg2iSZSO/YkzclVxx8p7FKiV+qP64Ze37z6+fvP2x+OXW8s+QMkMB8EhFLJIb171AAppHAUpoJEgDckldUbmc5hdtKCBHxJntP0yzHoekwtnZD477RZxTEKaJoHvkdRP0jCiNhcBocRzRleqQWu24UgrtBH8A9JrDpXUouKoliK3P2QKNsqGdznzohn2wzQmCY19l/pR6IwSVVX3P1lY1ui1qsBdjXJRs2vJc+sTOGN/v6t4Da6ZBk4heOm1gH+qgonyqNN1jJd+OElpFAVJSkJvt+OMSJkjr2LGzUCUGCckBoCK1bx6gm1qWWbNEZZyGMLUn0wDeFMTwlSs1hLeemgccwI1mPOyywo4QmJgV5Iso9gzSQNXiKE7VtcfVJUf8GO/UF3AfuhGQEGX7oFTg7EDhhoLUI6q4pnuApuRJMETko6jSyAy9F00xCI6h3Y7H2JxRRJoEZJ02YT4wp9gQ3jTYjv+7/orY4bO8h6xLAM7k76NUE0NOyal0AW20+phXhLyfgFV83HwjS5uASGxtl4rseEQQpV3swc0xSWe4c/7hf9beob9gHgpEMqLlim1YmecMZCHUmnEpFTmAcAvyzeszDi65hlrgPD38Ldc5PZvptg2kr8a8TdieistL7aqFHrk8sXRwNAOhOxxhEVTQ3ha8+JOd7neC/8pURhi/2cIfR59oP+kbdaxDx0wFqq/BQF5NoIEiir7W/nhGTiatz0PouCXNwN8htEWIFToqRgXkKqDEC4ghQPsl2Sc+BSG7ZJf10J3zjFb2bZA3y5qBgcHyTV/KOw1v1HQE5KzTTvOQNZspTsLujctD7SH+jSAkEMAXLUjESClKCD+vAfmYkZ2GWgl4+BJlqqRuW1RKW6tbEBum4I/nsM3lSrsrmT1jrytap1+TxTtw8Wt0/mAeZIQHLvT1MWhS8wRzjSN7GkEXDQxBTRJAzw25kDKgulsDVp5o5oy7wnUnsI8coYBbJvShLMqW//z6XNPjK8iaXfRdvfXQSDQYUaIyBew30Olef1nFwjF40M7u+hjtT217ux6HmKpD3T4X06HrNX0QhWwddTtF9i2LRqmFLvTGRAysfxTTZV1j959hBmOz0FU7PnKGc1YdQuKRJWSg1Bsqg0B9TDvDxeHRktR8iG236fp5oGpP0+x59lbFDSfFNltO7xyOCtm2+uUhOtUXzB3ikMQvK/weC70QEA7I3byAo3erh/afPN4ZHxZ1fYyevxy7276L1BLAwQUAAIACAAAdD1IH2uS9JQDAAB/DgAAJwAAAHVuaXZlcnNhbC9mbGFzaF9wdWJsaXNoaW5nX3NldHRpbmdzLnhtbOVX3W4aORS+5yksV70sk7TpNo2AKAqDgkoAwaSbXiEzNowVjz1re6D0qk+zD7ZP0uMxJMMmm3VapapU5YLM8Xe+c3x+Z1qnn3OBVkwbrmQbHzYPMGIyVZTLZRtfJb1XxxgZSyQlQknWxlJhdNpptIpyLrjJpsxagBoENNKcFLaNM2uLkyhar9dNbgrtTpUoLfCbZqryqNDMMGmZjgpBNvBjNwUzuNNoINTyoktFS8EQp+CC5M47InqCmAxHHjYn6c1Sq1LScyWURno5b+MXx2fub4fxVF2eM+kuZzogdGJ7Qijlzh8ipvwLQxnjywwcPzw4wmjNqc3a+PWRowF4dJ+mIveXII7mXMFtpN3y58wSSizxj96gZgumIazMdKwuGZDuyWpIyz7bW4EX0Y0kOU8TOEEuVG3cTWaTuBdP4uF5PLuaDLyrwRpJPxnEQTrTQb8bz4ajJJ7OLpLLwZOVkvg6CVK6+DSOJ4P+8MMsGY0GSX98p1VFqxaXVrQf4hakQpW6HkhiLUkzyJjdBbwu2aEWSu7F2j2juRJQdQsiDINOyOeMDknOanU4veGyB8hDjBZwD7Fp4zPNicCIWyJ4eqtsyrmx3FaV36sjEXBBhzF0OcV35n1w0oxow+pu7U6MK7a0E0uKupqsoa2qwGzF/wUfMxkCu4AOEK4LmA6Bx5qYJyDRmRAh4MkukSHgS6JvmEaJUiIIP1Q2jPhPVQqKNqpEgt8wZBWCAitz+C9jqN73aKFVXklhNFlkBIecrjhbM3oaYugTmMhL0ISpWAhmvYW/Sv4FzdlCaeBlZAWJBjk3nr/5JOKCGHNHSnY+vvQt2h924+uX7oKErghMoqeRQ0uxvLDPwU/g7lKBCSEURLNGAZFJSQkl5fJDOa1gIdcMtp2RVZV0l8iKFNLNwR/PCQcpND+X2ykeQJgSiZQUG0RSKG3jSmjFVWlA4ovFU5vvctCrIi4rV5cwo8CYpmHNeXD4+s3R2z/eHb8/aUb/fP371aNK27k9FsRZ84P7/NG9Eqz5rx32P3qP7Ip7uj2lc1eotKb/2ILarpv7Y7gVufXw8LZwK+aXXBbjSfwxaDZCFILKL54G0Y1CUKMPgTvBzd5xbe4GuQCDc+mnNIxOwXMONfBsPfFTquyH3kl8iT5Plf26IfuRxvxdIuafbt+t916mW9GD3znuJOeS5xBHt39uP446b48O4PX8waNGA9j2Pxo7jW9QSwMEFAACAAgAAHQ9SErfsUa4AgAAUAoAACEAAAB1bml2ZXJzYWwvZmxhc2hfc2tpbl9zZXR0aW5ncy54bWyVVm1v4jAM/n6/AnHf6e6VndQhMcZJk3a36Tbte9qaNiJNqsRlx7+/JE3WBCj0sCYR+3lsx7HNUrWlfPFhMklzwYR8BkTKS2U0Xjehxc00axEFn+WCI3CccSFrwqaLjz/tJ00s8hJL7ECO5WxIDn2Yuf2MobgY3+ZGhgi5qBvC9w+iFLOM5NtSipYXF1Or9g1IRvlWI69+zFfrwQCMKrxHqKOc1tdGxlEaCUqBSen72shFFiMZMB/pyn5GcvpQ529/QNtRRdHSlp+MDNEaUkJc5OulkWE8197jV5kbOU9A+Isa+uWzkUEoI3uQsfO7r0YGGaJpm//pkUaK0hQ05px/xHcOE6TQ42eyujJykWAuZAJdfAVXHnvXuwDkvoZzn5pxlYI9mboeLATz6BmDBcoW0sSfOpuqxNtji3o+YLEhTGlAqOpBTzrpJ9Iq7ybW9bg/8EZ5EYCcoke8CtbWsOryDYCxvsevVrd2VYT5veuCBCXsnDLIsFf2yN+6rEfIQNkjnxkt4JGz/RH80NJx/BPfEveY56uvrcCJPvp6+ZO3mkgPZnBVENopPKYWBSyUSeeF1mBeLU2srkspOcop5WRHS4JU8F8Gl+3tZVSaHBhcp53uqxQpMjjVbjZHvaTD97Lny93Y/Sb0d+vOE9Qr/GZKEEle1fo3SU0njqdnRLuZJqcZZklqOMh7vhEBxyY2RKqJ3IJ8EYKNDcMFwlis6AZrKJk0CUqQJqdrnDonp4rP2zoDudZvRsE3TazrcBUtK6b/8JXCGxQxYcDYMbHS7jih7z0ZKFwDAJF55Tu2O3SWumVIGezAz32gsBceulmqdIcONdsSH2CDYbs5zah+dGuib5QQFxtOEF51XiJeOKEhbnnnOO55JJmyN4um3i/g3nO0kv0mM50X5tspXCtFnrX9uIRaaf6T/AdQSwMEFAACAAgAAHQ9SAjOe+xnAwAAkA0AACYAAAB1bml2ZXJzYWwvaHRtbF9wdWJsaXNoaW5nX3NldHRpbmdzLnhtbN1X3W4aORS+5ymsWfWyTNKm2zQCoihMFFQCCKa77RU6jA1jxWPP2h4overT9MH6JD3GkAybljqrbVVVXMAcn/Od/89D6/x9IciSacOVbEfHzaOIMJkpyuWiHb1Jr56eRsRYkBSEkqwdSRWR806jVVYzwU0+YdaiqiEII81ZadtRbm15Fser1arJTandqRKVRXzTzFQRl5oZJi3TcSlgjV92XTITdRoNQlpedKNoJRjhFEOQ3EUH4toWIoq91gyy24VWlaSXSihN9GLWjv44vXCfnY5H6vKCSZeb6aDQie0ZUMpdOCAm/AMjOeOLHOM+PjqJyIpTm7ejZycOBtXjhzAbcJ8DOJhLhclIu8UvmAUKFvyjd6jZnGmsKjMdqyuGoHuymqZl7+2dwIvoWkLBsxRPiKtUO+qm03FylYyTwWUyfTPu+1CDLdJe2k+CbCb9XjeZDoZpMplepzf9Rxulyds0yOj63SgZ93uD19N0OOynvdG91aZatbq04v0St7AVqtL1QoK1kOXYMbsreF2y05oruVdr90xmSuDQzUEYFpE5BirW7ehCcxAR4RYEz+5OLegFs1dcYArO9rg5lza6B/TpZjlow+qOdifGjU/WSSQlXQ0r3JNNqlvxt9RHTIaoXeNMCzfXTIeoJxrMIzTJhRAhyuNda0KUb0DfMk1SpUSQ/kDZMOC/VSUoWauKCH7LiFUER6Yq8FfOSH2TyVyrYiMVYCwxglNGlpytGD0PcfQOXRQVWiLNlYJZ7+Gfin8gMzZXGnEZLLHRKOfG4zcfBVyCMfegsIvxiV+63qCbvH3iEgS6BOSWx4HjkrCitD8CHzB3qdCFEAqrWYPAymRQ4Ui5/lBON2ohaQb7zmG5abpr5AYU280xHo+JBxkuL5dbXg4AzEASJcWaQIajbdwILbmqDEr8sHho858C9KaEy02oC7z80JmmYct5dPzs+cmLP1+evjprxp8/fnp60GjLxCMBzpun4suDN0Ww5b9upe/YHWD/B7ZXShduUGnN/tCVs71AHtJwK3ak/XX+d5fGT6L/0Tj5K4jtMK+ggUomQXDDEK3h60CWd2w6qjFpUAhIhQvPu0iGghccu/rDpvynzM3h9wY/Vf/T3Py6RTi4PL9tDfzT3Tvq3ktpK/7q/4UGyvf/RXUaXwBQSwMEFAACAAgAAHQ9SEyN/oadAQAAJQYAAB8AAAB1bml2ZXJzYWwvaHRtbF9za2luX3NldHRpbmdzLmpzjZRNb8IwDIbv/Ioqu06IfbLthgaTJnGYNG7TDqGYUpHGUZJ2MMR/Xx2+mjYdxBfy8vA6NrI3nag8LGbRS7Rxn939w787DUizOodrXxctekY6MyKdwSTNQKQSWA0pDj89ytsTETJm0plO159kayp+DOmbORemiquAhQ5oJqAVAe0noK1CiX+9yvZV7SqqtHmaW4uyG6O0IG1Xos64Y9jVmzvVAmswFqDPoHMeg2fad6eNPDk+9CmqXIyZ4nI9xgS7Ux4vE425nLXlX6wV6PIPX+6A3nP/deTZidTYdwtZPfHoiaKdVBqMgX3exxFFEBZ8CqLi23PnH9QzbhZUo4vUpPZAD24oqrTiCTS69DSg8DFZejW62adochZWdkfc3VJ4hOBr0A2r4T2FB6LK1QV/oNKYUEcaaLPnR1Qgn6Uy2afuUQQ5eizZtnXvVKh7/pB5I4S1EVoEJjJrWxwXTL0NDq6pZR2HZl6ERBkSMZBYhcDiKHrPsfU9QveviHFrebzIyvVQrsayD1wvQU8QhbtKtOXKjL7PPdnfytvO9g9QSwMEFAACAAgAAHQ9SBra6juqAAAAHwEAABoAAAB1bml2ZXJzYWwvaTE4bl9wcmVzZXRzLnhtbJ2PMQ/CIBCFd34FuV2wW9MA3UzcHHQ2FVFJ6NFw1PrzhdQYZ4dL7l3e915O9a8x8KdL5CNqaMQWuEMbrx7vGk7H3aYFTnnA6xAiOg0YgfeGKd+0eEiOXCZeIpA0PHKeOimXZRGeplQSKIY5l2ASNo6yzBhRVlJOKwor2/m/6M8NDGOcq8vsQ96jKXtRq4VTshoqc3YoPN4iyGpQ8uuuys6US0URSv48ZtgbUEsDBBQAAgAIAAB0PUiUE7MiaQAAAG4AAAAcAAAAdW5pdmVyc2FsL2xvY2FsX3NldHRpbmdzLnhtbA3MMQ6DMAxA0Z1TWN4p7daBwMZWltIDWMRFkRwbkYDg9mT7w9Nv+zMKHLylYOrw9XgisM7mgy4Of9NQvxFSJvUkpuxQDaHvqlZsJvlyzgUmWIUu3iaOJTKPFIscdhGo4VNe/8Aem666AVBLAwQUAAIACAAkm/RGiiTiqPoCAACwCAAAFAAAAHVuaXZlcnNhbC9wbGF5ZXIueG1srVVNb9swDD2nwP6DoXulpF3XNrBbdAWCHdahQNZtt0C1GVuLvybJddNfP8ry95xuBXZIYFN8jxT5SLvXz0nsPIFUIks9sqBz4kDqZ4FIQ488fF0dX5Drq3dHbh7zPUhHBB4pUmEAPCZOAMqXItcIvuc68kjPQJGZOLkUmRR6j9xnyN1FuiTvjmbokiqPRFrnS8bKsqRCISINVRYXhkRRP0tYLkFBqkEymwZxGuxS/x2NvyRLmd7noHrIXL89cE3ScjwrMSApT2kmQ3Yyny/Yj7vPaz+ChB+LVGme+kAcrOSsKuUj93d3WVDEoIxt5tok16C1SaKyzVy9FIuL1FHS94h12CSgFA9B0TgNCbNYNgF2tzFXUc2jBrSGV+1EzVv5bcz7pnGrOsc657x4jIWK8KgP6ayTQJcNo7pJdd1KQQ+NglaGiTgSfhVCQlC9fmslMl8QG7BVXJUnVaWPB/i04r7O5P4WYaiiuoO0bRq1TaMVqOWgbfR1R0Ga226B60JCU6qZ+yQCyL5wKbmRxZWWBbhsZKyxbAh2mb1y3aSuIW6kk/jsH3pj/Eat+ale60wF+B+N+YREbU1EGsDzSqCPhgRrqgGLbWxU5zE1MbucVPGY9HQ9MNkc66bgRRzNZQg4hgHXnHV2dggKkit08Qs5wvYODoIjEUYx/vQkw/j0IE3C5W6SoXdwEBxn/m4C2prbMrJxHUdiahXksol14vqF0lkiXip5DvaMXlY6fG3kmqObXLQH5/M/RnEQoxnMLZlYXeapt6+aw3szp1p1PpvcWgZqxXkAXeTWq5mFIh/5BLDlRaxv+zk1+7AHHeU8NR3TXN9R71m5Fi/glCIwX7rFqalJBEYzHvlwcdpjwH7idhmEr0yHIm6ztKkDpax6s/9VRZstX7fOdv1Qh12s4ZOA0mLsTH1EdYQyK9Jg1EOadx8RFeNOu5HAnRi2eKPFCYo0yz3yHh/qO1+eXXZXPsdPOOt9a+5tYJvLG1Z6nXCnIFbrur2IW+8GfPwNUEsDBBQAAgAIAAB0PUg129mtaAEAAPMCAAApAAAAdW5pdmVyc2FsL3NraW5fY3VzdG9taXphdGlvbl9zZXR0aW5ncy54bWyNUttqGzEQfc9XiPyAJY1uC1uDrsWQh0IT8rz1qmGJoy0rhYSij682rXHcurSap5lz5gwzOn1+nJJ9zmV+mr4PZZrT51jKlB7y9gqhfj8f5uXTEnMseXOq3E9pnF926eu81lo1lyGNwzLaFc1bjMLbQ0pq5VTLmGEUSeapV8h5bhvWgevANsxRYvvNbxI/dZe4j6lcVu03Z+ifDbuU41J2aYyvWzhnv4fON/i4DOPUeHkr2Br1OLU6tgZihEvuK9UAIJDljjhcpeykJshjxjFUoyhQQIRz0olKJOXQstCJpsJ8JxCTjFFXqaetG2ltHLVVQkeIbtO86mwNwUiMESEEmKtcQDAYNTY0DQ1qPSA4MCCqNpooQMEGE1j1zgvLkaJeYFyZMYDx6bin7d6f61T973WO5/yH4MUvuIiu3tpcMFe/f16WRr6NT98OQ4noy5DjbvxwHe5ubq5/efLNv0fGatS28V99/QNQSwMEFAACAAgAAHQ9SOgOjCDwFAAA7zUAABcAAAB1bml2ZXJzYWwvdW5pdmVyc2FsLnBuZ+2beVTT17bHsdKqrUiBtkwBqqi0FUEmSTQkVwHRVsEOMikghkGZIUIIBFIrgl4gAamMISjeau8NgzQyhCGpRRNoIHmUIkIgEX6QAAFiiGQgCblJdL1713rvj/fWev+9sBaL9Tn8cvL97bPP3vustc+ts4EBJu/bvG9kZGRy6qTfN0ZG75YaGRl/v/097Qj5xaUvtH+2IL8JOG7UwgItasE4/tiZY0ZGbfgPVNHvanlH2skwpJHRrn7d7xZG6s8xRkZeBaf8jn2XHbkyPVy8nvmEka7ZrzHSGHVeK75sMe6yJ+Tjzz76uPHgb8bH3vc7b33DKtnvhws/hn5otafr5tVvtx+nMIseU0Tsq1i4TLahqK/xMI0nCIeE21z5QyLFDIECFimGKatHawvZMOXyQkUQDLIhB/D4PPlMkZHuB1Q98v3o9dEbgnsjYIuQD7bqxtJe/FHESAOVwtWvR+dL9I9N7Vp8yhiRwzUKdsZ7+pGUqtezSozzu3ooj8TwAhzyHhO26+jXldtaTnhH/6/OisuYrXkqMSOgtU86mWFT9KxdN8HLB2alqZ/uFkvTmrdosetKy14b3feh0PN3QgoefdWFK6sWvp4tdnV5GKs6Ncq6vU6VsI4yr1jeyatpiCIXrwrKMi+sbxIZmRFCbx5GggSQq9QBxDbd1HHdty9jNGqZg8/Gwn0TtClc9Wqk/igK18wXXB03M0cOz6plPFoihsqWF0f2OOeOKWEBwDYHzKtsHl1WVUpXvuBJuloS1f/ha5qXgmEBLhwWRBquU93l0+Jskwp8O4s4fm71CJGB7BDuvMVZqBUFVNczRAk8syxjYOxxcdfBEfm1bfbgnNlbTqs2tERPluKTUt1rpuD7/IGTP4KuuYrBM19ITvw2V+06uqauPlw0JGjAUgFHlCf+iiKfu9ql9MRbUMwH3YM66tIdb+LSERPFqxzqhZCTQ5Rp+q/pXL4Y8hCQI4l0CAsWR70gaKNi7JRE5B0FI8AxhttGtBJktBNLogYxCCV5apoajlreANWOl+dNcG/0mY6jmwWIUgJTnEdtidxqDafHbpYcXVm/nejxYHjcXqvz+1xGJIy4x/yleSk9/sF+532HS2P5dwlXHNdK8QEnm37/BQ3lMx83IQta3KLsGS+y7J3SStFkolk3HRaT65gVEcOj9yrTIna7capbv6bysz3yjX+DshRWzH3vxE24HcRb1DA2cet8QiylbVWsDmV32UMektYJMR+XklcVk3F2iOkeWBFf4JvUr9C+WzsLMuDGB8VgcKlJRwFJbf3DUmRlq4Qy0EsaZ4LHgdp4IgbO17nuS27aTyPgewePuWTEA9vPOnruP2uC4J4OKqjd+rzswzsKfroCln4AzzjCeDwEPx7y3Jtf7NwZEVLZt0BdGc0sfHqhMz0+lcp/4ZGPKyhPrBGXx3qkQImi/cOysHgWr2uzPLFcjLBzIzppxe5VerWIoSm46vKymkzRBshmBiJhK/tStcaVgAWxBLy4FwdZYNzcQBOQ7kTTh32RGVz6usOMld6+bJ19Ry7jztZUos2JHe4+164U0M3qze+akzqupe0K5aywJPFE9MSKrN9fltxDJF2t3+2WnnaBhDnz0ZA8XQV5bvw8HZexSwIepVNshSWYhvW9HU5PceKwLGN5GD+sWbA3LC7XziMll0rH9EMP8uJz7ON7EBPLX0l9gA7U6CozMwBIb0EmAb3PwA791a54gcSLLlA2n2ZL4qFRa7XWtDIjvUXbOtmegRhblCeux0LwopaBqBFnlti2fW5+heFenolL1yq9dsgsEXdjRxgCW3g6CNozQC1Fy2a6fS/ZC6B7f+QrSxzMDgmSpu7YQkxrsEPe9qaIvnKk1yo4ol4DdXXPaydWJLUmxkwj7+KgGveUccFZKWI5UXpAEqMRzEtnulszSxBMyO9ykKhL2q/CDCiI99Oed+b0DbXWEZgEzdBR1gGdUlmhdm8VNJY4oBL3/2VYnIK7uSMUeXaod0cgws5x+/7QWG5bcxPC+KlbMoZWWhwW8CCeKlbfvGQ50SlWwy6gTg6J+eCAnWy52Q6PZJg3mhAb8OkQ4HawQ2gnnCBq0vsySkOEkMEvbFpbkqlsGHEdZKOsQzgoPZ67ER2Ur/39AEIViAPNzzeJyflhDcyGeCvyCbyKSNcaYiZuXAWWhfGqLXVLXyf6sjH9OHf7l+SnD4x/grJeFzz0+1u1b9KD0psfI8u+/P7LIdvREypbZumVMBjHdpS8ieaeNLYVDqoQDa7dqcoMu93p1DgIQ5FvPFriILgI2yQI08+QsTWHG18davVuO8TD38yeVPBaBHtJQhun5qOBubuGlXWZeLS7pheXR1lN9Impk8gxPoteZQJ//vR8O3RWWd3RHawP80kh5qWUcG2QpFhfSNSHeZsR+Xvm5qmm4zZ68Sc8qdcKnnL6//sg7ofQx/wvPfU54u7/CJeondwcoT5xGB3/33zQgAY0oAENaEADGtCABjSgAQ1oQAMa0IAGNKABDWhAAxrQgAY0oAENaMD/r7iqfNVvitcPffp/MO3S8RH5dVMYOEcxX4Unovk19xkOWNUCh7cpLa1Q/74ZCyfTSIDuye85l1JySMSs1oFNxleufVdbVqvQ5KHQ/PbVXH8ptmFaMjUi75Nxj26somg9UxN1Xyjr1JF2pvoWtW4UL09G56rQ1ov5kI4xN7Y7u++5J6o8sZspbhin3Bd/4Nr7aOpJnYuy7wiRmSN+ZolvfpCsa/4KEPVKWAI6TTqZGBAEV79uEzRgN5GjEw3ePAxZsHknJJKSOImJcOdBkysTD/NzNWqZqPYwXZQTEZSDu/DsMKtWdMuJCF4HuyZuJvPPqRwzR2j7HznoOiUOU2rWvuDmcr9j+8im1rria+Lbl3cPtPct2cax7UpFY3satPrZsXup01iNmrE7xStPyKo/2mBb9ZIg3vGj+OV1U3vsNIuRPzfl9ImAAFe96jdh7CAD4U99TX2uXnrFzlDUxnrwqisF/seTHpQyJL8cIAkGziUBjxUZTWFYIrMG5oo6J1Vbvh8mc4GDVnSNb51nUpxz1gadqkQOpoNLL+JJsbtOtYjPcf2yVi/3Tv4999lStssX5QfFLlEWM8GSIXNQyDFXVCXrnotwMjbvQiRLCbqIrEo+nm6f2p+Qf6ws8Q5jhxqoLV2A8pmS6Ck0cftR3seqX7eaOvdL0v5AzjVyBtxKGA+HqxD2bEGePyCUf3AjYrP213xdCyFnzvWbEJGt6fAbHWda1pdeuB73pN4Vx6t6TnD9GBBV/dN6+rjTeEzuinmIJNNWIsmeepfw6Ghj8qyw2oku2X0sK3c8jQpfmSS+BlEWDq+B2aNkvq042x41JkWHrJQlN3X4kPVrsV/RxBnLpfs+PrI5kVDjW/FJ2rmGVGebqD+2Z5OukKcGIbxFyu2zkNW4WE3weIofkPyXYSA5u9RNc+g5pVbT9Fmu9m1+4bzIpJKlIvfgVkZeaHJuR3icQzCH2Fw5UTTWscXIqMtu7et3i1QQ+nkS8tD5g8iba24fkwC464j89olfz5+pS74/7Xzv0Oi7gLC9OysqxjOyGe4HTDd3+Jw/SDYlJbODmQRP1awlLZRFK3474S4FPP98WP11neb1P75yPch+gr5Jr/J8h5swWYYHga8QjQFM5fISOWmiFfP0KWhJwPZkycVmH7lhH4idJXg86qYY3W/t/dyLIK2hP/QJcOkpjRAoG++L2flS8n1dW81CK1YtvOG7mMAhj7krH01Kk9qHErpOH8LpJYAxrbTNjbW82d3n64t0KqR021Rndn8L9dHlXrus+ixrEkBpimhM/+GVfOdcc8GA2KHMhFOtdVqoExGXWJHo9ltaY1LLV42b25WOewTCmySJexgbhLBIEMR2zGRlPUfO7eEMSNagyjV/f8BBI2cEYDVKnkY0tsmb8aYphjO45CadhZCVFdJ9/QkYPZDtXHJ2xZGSt+o6Ubm5or5EBe1qSu0Ypbq5EhKD3jVHeXTEsufDUtfPt6Q87apIgttctHL4qi3z+UbXEci4Ql5kVZ59+quf7UYzUCIruCYg2/EzvIKf6P1OKl0gvHLs8HieF8ylu7QJWbAQIZ1/nJYXRhpHzG17oWtu1eT+5GAHj5y+ohJGaTayw+kNUlOe3nhOg1m/uFoHjwbZOOhXM6lIa9koxrE8L1FLMEcbFV8+mvdIDhGZocptqzvWqp4gciafQA+KxrFrFQ2YVbUQynYWCRlHgrERdZmx4dSUh/WxmS5xpFjW7bxBNxZAh/HBa3k4R15rTA4rSruj3H7hlgRhq6smugcoVi4SBb3R7RFKq7Tks7rd8O0hEj9YxyX7zdcP4QevL2kVrqicBk3n/DhuQ6N0GSD8XS8aMdBWuluZFr4Xzkzg6EJpC6ZyZUk90xJocwI8rJyvKOxFwRN9Fo1qYFxkKk+Co/nZH5NCgwWIjnC+M6K6P3njGTQlxZaze3TU1X1IJLYo8yiRpE+mhbtOPPOH80I935OmrOcMpc7Sy85218aDr7zYfHkhOfcwuydz8lF96mb3LzqXO10oPv9cMTXnMFRcCLzxvNOpNLV0rW8GHWO128O8WJDuaMMWMSyyGVFm+Bd10ZHs513RCdRib2bcgPIlmhvRzBrUum4YvQywBQL/Skds/B66n1EvkzvWpgJyMO1hfU/xABKRGRjoaLM1tzPHB9dTJLkue/zZkXzl4ULVxWFTzliqXQiHmCxoqD9cskhqPfBmFTXOTrRbQ210f/iDS+3JWhPtGkWyfToxqdn21h1PMqbUdQzSZRBNOS3CMfBltTOPX0FWqfVbxdv/5MgYPeH1FdptQx7qB/OL/QArQfoQzaeorfUyQUBfIhBOvLEOyHczOuyMAx+fOJA2mQoK0QUV60Bb+uux8TtjHdroGLyGX/C/nt7UYWJk9Gt0eJ8rtHUnmlefbe34nqDwwemG+3GN8UkCa2GYCfIzO5QTXtbn+I9VYWtyCJOwzxfnpawEmCZJTv7AyiMTmuOP8dWiC8SVAzYMvQLYs6jNtar7DVpHYQTdDKPHTiZYv5RoY5xbUz75MPO1+J4YETpsqTfGzocmiI2lt67T8zv77pj8ztvVIsluCDL/OLRp0WnmFfBquKy6lrafyGvFiW81kBUus2Z1Ei9mHFgIHAgiH3HSfjp+sExtz6gHoJ/bsBnWnLo5Pv6ngdfoyU9tNK0rj4SPmaF27C9/SCM28eR0b1y+vN/B3mf9z29R6OU2Bo4qbW+1Yzva90/odCZhbxJjVIjb0V4+wf/FdFnlWKjEdEi6ClSsnohMttUWGv2v5QDelWdLDChUBAJmJ4rMvBgmFx3vpvA48eADGNzRVAkMhfF8dnPUsu2t1kM4hGrfVSr7EGtYnh+ZErtZzdopEUBMAVVkpifrrVulqrQRDLzB96ahQYUSP59BMhuWCw3iD7uTMrdo2rUu5/APJ/Up+nO5xx1MxBm8Xl/haOEKRvJWLMt9c2bgUBGAGZZxFIi33kZqpXbrvS3wg0rOZRCgzmlcsKqKrnoF4bX1JjqAB5cIQ9rcsa8fjFMEzuwU3KID8F52L9KZxzXu+JencQfqn+KhawPuH7XGcJ3J4ZavokjjgPxaTfQmI25fa7t2uS2834RX9/xvjxSiJ+X5mIgwfZ6zlECYcBdFvup6ey32jaxxDzaUjMF2kXY+fJd5ztPe4WB5dMGfO9G02szk0vlLU9GE6HGaH2xwCfNGXC8b2fDiBKCwKvKbITQQigcAZw9cbi5iCtaYTrQgSdI/Gcle49el2mOXn4JuoMR3WjHzCyG0jbGRBo0qftWNppp3xcMLCyrmt00trWfYa+PcEO1r6Ocggdfh3y5TidJr8jc5dC/8Z0ZWyH9G4eWEXQzJo1rUW9XbHDBpM5qTLuYHgoo7rxjXOInOCMS37lrDuRyB+BR/3vxrhtzsO9eETJg+8KoniXjMaX86vqfAIw/UH8wfhAwCK2fSED6L9ogpMK3KZMGX+AE6sInFCPMDTm1e78EUikEFjpYyGU2jboNyAzVPTPPTXveJ8lKt91EUwfd+7GmOdBW05ficyLfCHarbTYtmJiZZNcg8Cnu5wUJrvQNDzuR38YvWE8ILx+T6QoMPzUjp6E+gvtlrSfrI6DN773x9sS4ny/Q5+ZmLNier/LXbZlmXmcTTN5AfslK3dJS7AXx0Rp2sSmtB9jCjL/rjUxTOGwsCZby9ODb8yJWTofZYaXqt3gel0e0r2lkjkn2VVsGSFn3ImcnVlu9VIgvTiSWodjlBv1hGZkej7bP22QStTlGQITtx52JKVjBRG39UVUrSJc17Pked74tkIdZzCPM4rso9brPrrzsVMOztNmHDz03/VvEsz/7tIiHaS6PPPVO7gmCKubW+2Xvhb0se7T6NkiM+f28ke48NL5B08vfp4NYqSWifveyNyH+VYbr0mpUt6pO5rCvostoxiK4U+E5EVa6ugQhFl6FheVB/2NGrttYeKUQG49spTnD5m5VIt9OcjLXVilnWF8inYKNZ60Txh804rNbsH/ZtbgiZuhoue+3Pb4MOahx7tQeXTpMSdG89UbNdVB5gTznglyEK9f9mtSOnjxAAC4hfr+39sgcTjFfr2p87KDjZXe8nb0rc4XMd3yMDAGGXb4pDFkW4aoqV96d/yjkxQ8ask6J8NhRsLHXn7akkrDaOwC1PUjid1PXmeeE8VKp2cgtDdbRNSof0pbPtfOtciLaE94f1ozKnyEPkcOnZOZtWnLKRpTtY8AKXwydpknoRyEf6AsEE997WHqQSIn7VMAWLy4DD35sk0IYxBFzXj50szZP8YZlctYoaQF0QAfw2rb5c8aksooWsk6ZekZNLtW4scnUUv1oms+3ZFfqJ9DeALObeu++7k9GTRfM1EUAe5E1BtWcIkLJb+24uGeMRe9JgPDC2sqGVc1F130G9IGdLPc4c0reER6a5evVFEDqV01IAjv/AH+DMjoVE+eiuwuB03lRVwnw85q4/PcrcR6z0Z0Nz/eUYo8/eYrfoPh4WHqh/5mXWKVeqqCIIFhZo/C/Wht7z/84L2G0oW/3dpamUxafWuPvphbpCk2mtnxectNiPuOzJerX4sMFedxWJeUM/N9h58cnibxo4yE5tyv7i5Tzob6hm3fgp/0C/luMXf/gnUEsDBBQAAgAIAAB0PUhYm+sGTQAAAGwAAAAbAAAAdW5pdmVyc2FsL3VuaXZlcnNhbC5wbmcueG1ss7GvyM1RKEstKs7Mz7NVMtQzULK34+WyKShKLctMLVeoAIoZ6RlAgJJCpa2SCRK3PDOlJAOowtjSHCGYkZqZnlECFDUwsYCL6gMNBQBQSwECAAAUAAIACAAAdD1IWn+5mToEAADhDgAAHQAAAAAAAAABAAAAAAAAAAAAdW5pdmVyc2FsL2NvbW1vbl9tZXNzYWdlcy5sbmdQSwECAAAUAAIACAAAdD1IH2uS9JQDAAB/DgAAJwAAAAAAAAABAAAAAAB1BAAAdW5pdmVyc2FsL2ZsYXNoX3B1Ymxpc2hpbmdfc2V0dGluZ3MueG1sUEsBAgAAFAACAAgAAHQ9SErfsUa4AgAAUAoAACEAAAAAAAAAAQAAAAAATggAAHVuaXZlcnNhbC9mbGFzaF9za2luX3NldHRpbmdzLnhtbFBLAQIAABQAAgAIAAB0PUgIznvsZwMAAJANAAAmAAAAAAAAAAEAAAAAAEULAAB1bml2ZXJzYWwvaHRtbF9wdWJsaXNoaW5nX3NldHRpbmdzLnhtbFBLAQIAABQAAgAIAAB0PUhMjf6GnQEAACUGAAAfAAAAAAAAAAEAAAAAAPAOAAB1bml2ZXJzYWwvaHRtbF9za2luX3NldHRpbmdzLmpzUEsBAgAAFAACAAgAAHQ9SBra6juqAAAAHwEAABoAAAAAAAAAAQAAAAAAyhAAAHVuaXZlcnNhbC9pMThuX3ByZXNldHMueG1sUEsBAgAAFAACAAgAAHQ9SJQTsyJpAAAAbgAAABwAAAAAAAAAAQAAAAAArBEAAHVuaXZlcnNhbC9sb2NhbF9zZXR0aW5ncy54bWxQSwECAAAUAAIACAAkm/RGiiTiqPoCAACwCAAAFAAAAAAAAAABAAAAAABPEgAAdW5pdmVyc2FsL3BsYXllci54bWxQSwECAAAUAAIACAAAdD1INdvZrWgBAADzAgAAKQAAAAAAAAABAAAAAAB7FQAAdW5pdmVyc2FsL3NraW5fY3VzdG9taXphdGlvbl9zZXR0aW5ncy54bWxQSwECAAAUAAIACAAAdD1I6A6MIPAUAADvNQAAFwAAAAAAAAAAAAAAAAAqFwAAdW5pdmVyc2FsL3VuaXZlcnNhbC5wbmdQSwECAAAUAAIACAAAdD1IWJvrBk0AAABsAAAAGwAAAAAAAAABAAAAAABPLAAAdW5pdmVyc2FsL3VuaXZlcnNhbC5wbmcueG1sUEsFBgAAAAALAAsASQMAANUsAAAAAA=="/>
  <p:tag name="ISPRING_PRESENTATION_TITLE" val="Defining_the_Problem_7_Variables_and_Experimentation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7" ma:contentTypeDescription="Create a new document." ma:contentTypeScope="" ma:versionID="e95328fa23588749f9fa2b140771f3d7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c59f9b6bc57a2e50ffec2a2a7fa37e71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F78CE3-7B19-4FED-9B53-0E451CC9B59F}"/>
</file>

<file path=customXml/itemProps2.xml><?xml version="1.0" encoding="utf-8"?>
<ds:datastoreItem xmlns:ds="http://schemas.openxmlformats.org/officeDocument/2006/customXml" ds:itemID="{B759BB73-6F9F-4830-A88F-26553E6DEA6D}"/>
</file>

<file path=docProps/app.xml><?xml version="1.0" encoding="utf-8"?>
<Properties xmlns="http://schemas.openxmlformats.org/officeDocument/2006/extended-properties" xmlns:vt="http://schemas.openxmlformats.org/officeDocument/2006/docPropsVTypes">
  <Template>MS_Yellow</Template>
  <TotalTime>0</TotalTime>
  <Words>350</Words>
  <Application>Microsoft Office PowerPoint</Application>
  <PresentationFormat>On-screen Show (16:9)</PresentationFormat>
  <Paragraphs>42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Narrow</vt:lpstr>
      <vt:lpstr>Calibri</vt:lpstr>
      <vt:lpstr>Tw Cen MT</vt:lpstr>
      <vt:lpstr>Wingdings</vt:lpstr>
      <vt:lpstr>Wingdings 2</vt:lpstr>
      <vt:lpstr>MS_Yellow</vt:lpstr>
      <vt:lpstr>Variables and experimentation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Defining_the_Problem_7_Variables_and_Experimentation</dc:title>
  <dc:subject/>
  <dc:creator/>
  <cp:keywords/>
  <dc:description/>
  <cp:lastModifiedBy/>
  <cp:revision>1</cp:revision>
  <dcterms:created xsi:type="dcterms:W3CDTF">2016-01-05T02:38:42Z</dcterms:created>
  <dcterms:modified xsi:type="dcterms:W3CDTF">2016-01-30T00:19:05Z</dcterms:modified>
  <cp:category/>
</cp:coreProperties>
</file>