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sldIdLst>
    <p:sldId id="256" r:id="rId4"/>
    <p:sldId id="257" r:id="rId5"/>
    <p:sldId id="258" r:id="rId6"/>
    <p:sldId id="259" r:id="rId7"/>
    <p:sldId id="260" r:id="rId8"/>
    <p:sldId id="261" r:id="rId9"/>
    <p:sldId id="262" r:id="rId10"/>
  </p:sldIdLst>
  <p:sldSz cx="9144000" cy="5143500" type="screen16x9"/>
  <p:notesSz cx="6858000" cy="9144000"/>
  <p:custDataLst>
    <p:tags r:id="rId11"/>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40" d="100"/>
          <a:sy n="140" d="100"/>
        </p:scale>
        <p:origin x="664" y="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43933" y="2207884"/>
            <a:ext cx="3732245" cy="707886"/>
          </a:xfrm>
          <a:prstGeom prst="rect">
            <a:avLst/>
          </a:prstGeom>
          <a:noFill/>
        </p:spPr>
        <p:txBody>
          <a:bodyPr wrap="square" rtlCol="0">
            <a:spAutoFit/>
          </a:bodyPr>
          <a:lstStyle/>
          <a:p>
            <a:r>
              <a:rPr lang="en-US" sz="4000" dirty="0"/>
              <a:t>PURCHASING</a:t>
            </a:r>
          </a:p>
        </p:txBody>
      </p:sp>
      <p:grpSp>
        <p:nvGrpSpPr>
          <p:cNvPr id="4" name="Group 3"/>
          <p:cNvGrpSpPr/>
          <p:nvPr/>
        </p:nvGrpSpPr>
        <p:grpSpPr>
          <a:xfrm>
            <a:off x="2312399" y="1144374"/>
            <a:ext cx="2057400" cy="2708434"/>
            <a:chOff x="762000" y="1557456"/>
            <a:chExt cx="2057400" cy="2708434"/>
          </a:xfrm>
        </p:grpSpPr>
        <p:sp>
          <p:nvSpPr>
            <p:cNvPr id="5" name="Oval 4"/>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p:cNvSpPr txBox="1"/>
            <p:nvPr/>
          </p:nvSpPr>
          <p:spPr>
            <a:xfrm>
              <a:off x="1121392" y="1557456"/>
              <a:ext cx="1219200" cy="2708434"/>
            </a:xfrm>
            <a:prstGeom prst="rect">
              <a:avLst/>
            </a:prstGeom>
            <a:noFill/>
          </p:spPr>
          <p:txBody>
            <a:bodyPr wrap="square" rtlCol="0">
              <a:spAutoFit/>
            </a:bodyPr>
            <a:lstStyle/>
            <a:p>
              <a:r>
                <a:rPr lang="en-US" sz="17000" b="1" dirty="0">
                  <a:solidFill>
                    <a:srgbClr val="F26200">
                      <a:alpha val="40000"/>
                    </a:srgbClr>
                  </a:solidFill>
                  <a:latin typeface="+mj-lt"/>
                  <a:cs typeface="Arial" pitchFamily="34" charset="0"/>
                </a:rPr>
                <a:t>2</a:t>
              </a:r>
            </a:p>
          </p:txBody>
        </p:sp>
        <p:sp>
          <p:nvSpPr>
            <p:cNvPr id="7" name="TextBox 6"/>
            <p:cNvSpPr txBox="1"/>
            <p:nvPr/>
          </p:nvSpPr>
          <p:spPr>
            <a:xfrm>
              <a:off x="823416" y="2666898"/>
              <a:ext cx="1931160" cy="683264"/>
            </a:xfrm>
            <a:prstGeom prst="rect">
              <a:avLst/>
            </a:prstGeom>
            <a:noFill/>
          </p:spPr>
          <p:txBody>
            <a:bodyPr wrap="square" rtlCol="0">
              <a:normAutofit/>
            </a:bodyPr>
            <a:lstStyle/>
            <a:p>
              <a:pPr algn="ctr">
                <a:lnSpc>
                  <a:spcPct val="80000"/>
                </a:lnSpc>
              </a:pPr>
              <a:endParaRPr lang="en-US" sz="2400" b="1" dirty="0">
                <a:solidFill>
                  <a:schemeClr val="bg1"/>
                </a:solidFill>
                <a:effectLst>
                  <a:outerShdw blurRad="50800" dist="25400" dir="5400000" algn="t" rotWithShape="0">
                    <a:prstClr val="black">
                      <a:alpha val="15000"/>
                    </a:prstClr>
                  </a:outerShdw>
                </a:effectLst>
              </a:endParaRPr>
            </a:p>
          </p:txBody>
        </p:sp>
      </p:grpSp>
    </p:spTree>
    <p:extLst>
      <p:ext uri="{BB962C8B-B14F-4D97-AF65-F5344CB8AC3E}">
        <p14:creationId xmlns:p14="http://schemas.microsoft.com/office/powerpoint/2010/main" val="366269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fontScale="92500"/>
          </a:bodyPr>
          <a:lstStyle/>
          <a:p>
            <a:r>
              <a:rPr lang="en-US" sz="5500" spc="-150" dirty="0">
                <a:latin typeface="+mj-lt"/>
                <a:cs typeface="Arial" pitchFamily="34" charset="0"/>
              </a:rPr>
              <a:t>PURCHASING MATERIALS</a:t>
            </a:r>
          </a:p>
        </p:txBody>
      </p:sp>
      <p:sp>
        <p:nvSpPr>
          <p:cNvPr id="3" name="TextBox 2"/>
          <p:cNvSpPr txBox="1"/>
          <p:nvPr/>
        </p:nvSpPr>
        <p:spPr>
          <a:xfrm>
            <a:off x="276924" y="1897380"/>
            <a:ext cx="4676076" cy="2208089"/>
          </a:xfrm>
          <a:prstGeom prst="rect">
            <a:avLst/>
          </a:prstGeom>
          <a:noFill/>
        </p:spPr>
        <p:txBody>
          <a:bodyPr wrap="square" lIns="91440" rtlCol="0">
            <a:normAutofit/>
          </a:bodyPr>
          <a:lstStyle/>
          <a:p>
            <a:pPr>
              <a:buClr>
                <a:prstClr val="black">
                  <a:lumMod val="50000"/>
                  <a:lumOff val="50000"/>
                </a:prstClr>
              </a:buClr>
              <a:buSzPct val="94000"/>
            </a:pPr>
            <a:r>
              <a:rPr lang="en-US" sz="2000" dirty="0"/>
              <a:t>Once a design has been chosen, materials needed to make the product must be ordered. Designers give purchasers a bill of materials. A bill of materials is a list of all the materials or parts needed to make the product. </a:t>
            </a:r>
            <a:endParaRPr lang="en-US" sz="2000" dirty="0">
              <a:solidFill>
                <a:prstClr val="black">
                  <a:lumMod val="75000"/>
                  <a:lumOff val="25000"/>
                </a:prstClr>
              </a:solidFill>
            </a:endParaRPr>
          </a:p>
        </p:txBody>
      </p:sp>
      <p:pic>
        <p:nvPicPr>
          <p:cNvPr id="4" name="Picture 2" descr="http://help.solidworks.com/2010/English/SolidWorks/acadhelp/LegacyHelp/Moving_from_2D_to_3D/art_local/drw_Bill_of_Materials.gif"/>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559507" y="1502980"/>
            <a:ext cx="2917354" cy="3400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025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93917"/>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PURCHASING AGENT</a:t>
            </a:r>
          </a:p>
        </p:txBody>
      </p:sp>
      <p:sp>
        <p:nvSpPr>
          <p:cNvPr id="3" name="TextBox 2"/>
          <p:cNvSpPr txBox="1"/>
          <p:nvPr/>
        </p:nvSpPr>
        <p:spPr>
          <a:xfrm>
            <a:off x="0" y="1475741"/>
            <a:ext cx="8562276" cy="769620"/>
          </a:xfrm>
          <a:prstGeom prst="rect">
            <a:avLst/>
          </a:prstGeom>
          <a:noFill/>
        </p:spPr>
        <p:txBody>
          <a:bodyPr wrap="square" lIns="91440" rtlCol="0">
            <a:normAutofit/>
          </a:bodyPr>
          <a:lstStyle/>
          <a:p>
            <a:r>
              <a:rPr lang="en-US" sz="2000" b="1" dirty="0"/>
              <a:t>What is a purchasing agent?</a:t>
            </a:r>
            <a:r>
              <a:rPr lang="en-US" sz="2000" dirty="0"/>
              <a:t> People whose job is to purchase materials for a company are called purchasing agents. </a:t>
            </a:r>
          </a:p>
        </p:txBody>
      </p:sp>
      <p:sp>
        <p:nvSpPr>
          <p:cNvPr id="4" name="TextBox 3"/>
          <p:cNvSpPr txBox="1"/>
          <p:nvPr/>
        </p:nvSpPr>
        <p:spPr>
          <a:xfrm>
            <a:off x="0" y="2245361"/>
            <a:ext cx="4295076" cy="1539135"/>
          </a:xfrm>
          <a:prstGeom prst="rect">
            <a:avLst/>
          </a:prstGeom>
          <a:noFill/>
        </p:spPr>
        <p:txBody>
          <a:bodyPr wrap="square" lIns="91440" rtlCol="0">
            <a:normAutofit/>
          </a:bodyPr>
          <a:lstStyle/>
          <a:p>
            <a:r>
              <a:rPr lang="en-US" sz="2000" dirty="0"/>
              <a:t>A good purchasing agent knows how to purchase raw materials at the best price and have them delivered at exactly the right time.</a:t>
            </a:r>
          </a:p>
        </p:txBody>
      </p:sp>
      <p:sp>
        <p:nvSpPr>
          <p:cNvPr id="5" name="TextBox 4"/>
          <p:cNvSpPr txBox="1"/>
          <p:nvPr/>
        </p:nvSpPr>
        <p:spPr>
          <a:xfrm>
            <a:off x="258263" y="4373880"/>
            <a:ext cx="8562276" cy="769620"/>
          </a:xfrm>
          <a:prstGeom prst="rect">
            <a:avLst/>
          </a:prstGeom>
          <a:noFill/>
        </p:spPr>
        <p:txBody>
          <a:bodyPr wrap="square" lIns="91440" rtlCol="0">
            <a:normAutofit fontScale="85000" lnSpcReduction="10000"/>
          </a:bodyPr>
          <a:lstStyle/>
          <a:p>
            <a:r>
              <a:rPr lang="en-US" sz="2000" dirty="0"/>
              <a:t>Many different materials are used in manufacturing. Depending upon the product being made, a purchasing agent might buy raw materials or industrial materials.</a:t>
            </a:r>
          </a:p>
        </p:txBody>
      </p:sp>
      <p:pic>
        <p:nvPicPr>
          <p:cNvPr id="6" name="Picture 2" descr="http://www.onlinedegrees.org/pics/purchase-manager-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576" y="1874978"/>
            <a:ext cx="3472963" cy="2304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98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954" y="637933"/>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RAW MATERIALS</a:t>
            </a:r>
          </a:p>
        </p:txBody>
      </p:sp>
      <p:sp>
        <p:nvSpPr>
          <p:cNvPr id="3" name="TextBox 2"/>
          <p:cNvSpPr txBox="1"/>
          <p:nvPr/>
        </p:nvSpPr>
        <p:spPr>
          <a:xfrm>
            <a:off x="186954" y="1382434"/>
            <a:ext cx="8562276" cy="956388"/>
          </a:xfrm>
          <a:prstGeom prst="rect">
            <a:avLst/>
          </a:prstGeom>
          <a:noFill/>
        </p:spPr>
        <p:txBody>
          <a:bodyPr wrap="square" lIns="91440" rtlCol="0">
            <a:normAutofit/>
          </a:bodyPr>
          <a:lstStyle/>
          <a:p>
            <a:r>
              <a:rPr lang="en-US" b="1" dirty="0"/>
              <a:t>What are raw materials? </a:t>
            </a:r>
            <a:r>
              <a:rPr lang="en-US" dirty="0"/>
              <a:t>Raw materials are materials as they occur in nature. For example, a tree is raw material. Iron ore is a raw material. Most raw materials cannot be used until after they are processed into industrial materials. </a:t>
            </a:r>
          </a:p>
        </p:txBody>
      </p:sp>
      <p:pic>
        <p:nvPicPr>
          <p:cNvPr id="4" name="Picture 2" descr="http://www.mybackyardfood.com/wp-content/uploads/21_6_orig.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86695" y="2338822"/>
            <a:ext cx="3456876" cy="22852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phongpo.com/wp-content/uploads/2010/04/iron-ore.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23405" y="2338822"/>
            <a:ext cx="3445990" cy="2308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861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INDUSTRIAL MATERIALS</a:t>
            </a:r>
          </a:p>
        </p:txBody>
      </p:sp>
      <p:sp>
        <p:nvSpPr>
          <p:cNvPr id="3" name="TextBox 2"/>
          <p:cNvSpPr txBox="1"/>
          <p:nvPr/>
        </p:nvSpPr>
        <p:spPr>
          <a:xfrm>
            <a:off x="276924" y="1600200"/>
            <a:ext cx="8562276" cy="1217645"/>
          </a:xfrm>
          <a:prstGeom prst="rect">
            <a:avLst/>
          </a:prstGeom>
          <a:noFill/>
        </p:spPr>
        <p:txBody>
          <a:bodyPr wrap="square" lIns="91440" rtlCol="0">
            <a:normAutofit/>
          </a:bodyPr>
          <a:lstStyle/>
          <a:p>
            <a:r>
              <a:rPr lang="en-US" sz="1700" dirty="0"/>
              <a:t>W</a:t>
            </a:r>
            <a:r>
              <a:rPr lang="en-US" sz="1700" b="1" dirty="0"/>
              <a:t>hat are industrial materials? </a:t>
            </a:r>
            <a:r>
              <a:rPr lang="en-US" sz="1700" dirty="0"/>
              <a:t>Industrial materials are materials that are used to make products. Industrial materials are made from raw materials. Steel beams are industrial materials. Steel beams are made from iron ore, which is a raw material. Steel beams are used to build skyscrapers, bridges, and many other types of structures.</a:t>
            </a:r>
          </a:p>
        </p:txBody>
      </p:sp>
      <p:pic>
        <p:nvPicPr>
          <p:cNvPr id="4" name="Picture 4" descr="http://www.asia.ru/images/target/img/product/11/76/48/11764874.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2641" y="2817845"/>
            <a:ext cx="2966366" cy="20153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http://www.instablogsimages.com/images/2009/07/21/litesteelbeam_WrSxo_54.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35910" y="2806717"/>
            <a:ext cx="3166387" cy="2026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620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INDUSTRIAL</a:t>
            </a:r>
            <a:r>
              <a:rPr lang="en-US" sz="5500" b="1" spc="-150" dirty="0">
                <a:solidFill>
                  <a:prstClr val="white">
                    <a:lumMod val="85000"/>
                  </a:prstClr>
                </a:solidFill>
                <a:latin typeface="+mj-lt"/>
                <a:cs typeface="Arial" pitchFamily="34" charset="0"/>
              </a:rPr>
              <a:t> </a:t>
            </a:r>
            <a:r>
              <a:rPr lang="en-US" sz="5500" spc="-150" dirty="0">
                <a:latin typeface="+mj-lt"/>
                <a:cs typeface="Arial" pitchFamily="34" charset="0"/>
              </a:rPr>
              <a:t>MATERIALS</a:t>
            </a:r>
          </a:p>
        </p:txBody>
      </p:sp>
      <p:sp>
        <p:nvSpPr>
          <p:cNvPr id="3" name="TextBox 2"/>
          <p:cNvSpPr txBox="1"/>
          <p:nvPr/>
        </p:nvSpPr>
        <p:spPr>
          <a:xfrm>
            <a:off x="373566" y="1524751"/>
            <a:ext cx="8562276" cy="1066800"/>
          </a:xfrm>
          <a:prstGeom prst="rect">
            <a:avLst/>
          </a:prstGeom>
          <a:noFill/>
        </p:spPr>
        <p:txBody>
          <a:bodyPr wrap="square" lIns="91440" rtlCol="0">
            <a:normAutofit fontScale="92500" lnSpcReduction="20000"/>
          </a:bodyPr>
          <a:lstStyle/>
          <a:p>
            <a:r>
              <a:rPr lang="en-US" sz="2000" dirty="0"/>
              <a:t>Trees are cut down and turned into logs, boards, or planks called lumber. Lumber then becomes an industrial material. Trees are also made into plywood, paper and cardboard. Lumber is purchased by many types of companies and turned into many types of products.</a:t>
            </a:r>
          </a:p>
        </p:txBody>
      </p:sp>
      <p:pic>
        <p:nvPicPr>
          <p:cNvPr id="4" name="Picture 2" descr="http://www.forestryforum.com/images/lumber_from_log_lg.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73566" y="2591551"/>
            <a:ext cx="2071054" cy="22462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thtimexco.com/images/Products/plywood0.751653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186" y="2525822"/>
            <a:ext cx="2249035" cy="23119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earth911.com/wp-content/uploads/2008/10/cardboard-box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3873" y="2525821"/>
            <a:ext cx="2311967" cy="2311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495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WHICH MATERIALS?</a:t>
            </a:r>
          </a:p>
        </p:txBody>
      </p:sp>
      <p:sp>
        <p:nvSpPr>
          <p:cNvPr id="4" name="TextBox 3"/>
          <p:cNvSpPr txBox="1"/>
          <p:nvPr/>
        </p:nvSpPr>
        <p:spPr>
          <a:xfrm>
            <a:off x="373566" y="1524750"/>
            <a:ext cx="8562276" cy="2361450"/>
          </a:xfrm>
          <a:prstGeom prst="rect">
            <a:avLst/>
          </a:prstGeom>
          <a:noFill/>
        </p:spPr>
        <p:txBody>
          <a:bodyPr wrap="square" lIns="91440" rtlCol="0">
            <a:normAutofit fontScale="92500" lnSpcReduction="20000"/>
          </a:bodyPr>
          <a:lstStyle/>
          <a:p>
            <a:r>
              <a:rPr lang="en-US" sz="2000" dirty="0"/>
              <a:t>What materials might purchasers order? </a:t>
            </a:r>
          </a:p>
          <a:p>
            <a:endParaRPr lang="en-US" sz="2000" dirty="0"/>
          </a:p>
          <a:p>
            <a:pPr marL="342900" indent="-342900">
              <a:buFont typeface="Arial" pitchFamily="34" charset="0"/>
              <a:buChar char="•"/>
            </a:pPr>
            <a:r>
              <a:rPr lang="en-US" sz="2000" dirty="0"/>
              <a:t>A sawmill needs raw materials such as logs. </a:t>
            </a:r>
          </a:p>
          <a:p>
            <a:pPr marL="342900" indent="-342900">
              <a:buFont typeface="Arial" pitchFamily="34" charset="0"/>
              <a:buChar char="•"/>
            </a:pPr>
            <a:r>
              <a:rPr lang="en-US" sz="2000" dirty="0"/>
              <a:t>A manufacturer of metal products requires industrial materials such as sheet metal. </a:t>
            </a:r>
          </a:p>
          <a:p>
            <a:pPr marL="342900" indent="-342900">
              <a:buFont typeface="Arial" pitchFamily="34" charset="0"/>
              <a:buChar char="•"/>
            </a:pPr>
            <a:r>
              <a:rPr lang="en-US" sz="2000" dirty="0"/>
              <a:t>Automobile manufacturers need finished products such as tires, batteries, and window glass to produce their own finished products - automobiles. </a:t>
            </a:r>
          </a:p>
          <a:p>
            <a:pPr marL="342900" indent="-342900">
              <a:buFont typeface="Arial" pitchFamily="34" charset="0"/>
              <a:buChar char="•"/>
            </a:pPr>
            <a:r>
              <a:rPr lang="en-US" sz="2000" dirty="0"/>
              <a:t>A good purchasing agent knows where and how to obtain these important materials. </a:t>
            </a:r>
          </a:p>
        </p:txBody>
      </p:sp>
      <p:pic>
        <p:nvPicPr>
          <p:cNvPr id="5" name="Picture 2" descr="http://www.allcheaptires.com/images/Buying%20New%20Tires.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094402" y="3564294"/>
            <a:ext cx="1029797" cy="133530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www.how-to-branding.com/images/Diehard_battery.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92704" y="3448175"/>
            <a:ext cx="1524000" cy="144638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appleglasscompany.com/wp-content/uploads/2011/01/auto-glass-houston-auto-glass-the-woodlands-windshield-350x230.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185209" y="3448175"/>
            <a:ext cx="2172164" cy="1427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695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63263B-4CD1-41C9-BC66-120AFE3987E4}">
  <ds:schemaRefs>
    <ds:schemaRef ds:uri="http://schemas.microsoft.com/sharepoint/v3/contenttype/forms"/>
  </ds:schemaRefs>
</ds:datastoreItem>
</file>

<file path=customXml/itemProps2.xml><?xml version="1.0" encoding="utf-8"?>
<ds:datastoreItem xmlns:ds="http://schemas.openxmlformats.org/officeDocument/2006/customXml" ds:itemID="{3DB44DA1-C828-4DD7-BB58-6A54A58DD3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MS_Yellow</Template>
  <TotalTime>0</TotalTime>
  <Words>353</Words>
  <Application>Microsoft Office PowerPoint</Application>
  <PresentationFormat>On-screen Show (16:9)</PresentationFormat>
  <Paragraphs>22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Narrow</vt:lpstr>
      <vt:lpstr>Tw Cen MT</vt:lpstr>
      <vt:lpstr>Wingdings</vt:lpstr>
      <vt:lpstr>Wingdings 2</vt:lpstr>
      <vt:lpstr>MS_Yellow</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2024-08-27T20:28:11Z</dcterms:modified>
  <cp:category/>
</cp:coreProperties>
</file>