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2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9144000" cy="5143500" type="screen16x9"/>
  <p:notesSz cx="6858000" cy="9144000"/>
  <p:custDataLst>
    <p:tags r:id="rId24"/>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40" d="100"/>
          <a:sy n="140" d="100"/>
        </p:scale>
        <p:origin x="664" y="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3D5A92-81C9-403B-AB54-9480E8C3BB02}"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C63D7-4DAD-47C9-9464-6BB7232FA1E0}" type="slidenum">
              <a:rPr lang="en-US" smtClean="0"/>
              <a:t>‹#›</a:t>
            </a:fld>
            <a:endParaRPr lang="en-US"/>
          </a:p>
        </p:txBody>
      </p:sp>
    </p:spTree>
    <p:extLst>
      <p:ext uri="{BB962C8B-B14F-4D97-AF65-F5344CB8AC3E}">
        <p14:creationId xmlns:p14="http://schemas.microsoft.com/office/powerpoint/2010/main" val="343606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bombayharbor.com</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7</a:t>
            </a:fld>
            <a:endParaRPr lang="en-US"/>
          </a:p>
        </p:txBody>
      </p:sp>
    </p:spTree>
    <p:extLst>
      <p:ext uri="{BB962C8B-B14F-4D97-AF65-F5344CB8AC3E}">
        <p14:creationId xmlns:p14="http://schemas.microsoft.com/office/powerpoint/2010/main" val="337741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http://www.doitpoms.ac.uk/tlplib/metal-forming-2/extrusion.php</a:t>
            </a:r>
          </a:p>
        </p:txBody>
      </p:sp>
      <p:sp>
        <p:nvSpPr>
          <p:cNvPr id="4" name="Slide Number Placeholder 3"/>
          <p:cNvSpPr>
            <a:spLocks noGrp="1"/>
          </p:cNvSpPr>
          <p:nvPr>
            <p:ph type="sldNum" sz="quarter" idx="10"/>
          </p:nvPr>
        </p:nvSpPr>
        <p:spPr/>
        <p:txBody>
          <a:bodyPr/>
          <a:lstStyle/>
          <a:p>
            <a:fld id="{9B9C63D7-4DAD-47C9-9464-6BB7232FA1E0}" type="slidenum">
              <a:rPr lang="en-US" smtClean="0"/>
              <a:t>9</a:t>
            </a:fld>
            <a:endParaRPr lang="en-US"/>
          </a:p>
        </p:txBody>
      </p:sp>
    </p:spTree>
    <p:extLst>
      <p:ext uri="{BB962C8B-B14F-4D97-AF65-F5344CB8AC3E}">
        <p14:creationId xmlns:p14="http://schemas.microsoft.com/office/powerpoint/2010/main" val="310772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sliceofstainless.com</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12</a:t>
            </a:fld>
            <a:endParaRPr lang="en-US"/>
          </a:p>
        </p:txBody>
      </p:sp>
    </p:spTree>
    <p:extLst>
      <p:ext uri="{BB962C8B-B14F-4D97-AF65-F5344CB8AC3E}">
        <p14:creationId xmlns:p14="http://schemas.microsoft.com/office/powerpoint/2010/main" val="396634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hobbysilicone.com</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14</a:t>
            </a:fld>
            <a:endParaRPr lang="en-US"/>
          </a:p>
        </p:txBody>
      </p:sp>
    </p:spTree>
    <p:extLst>
      <p:ext uri="{BB962C8B-B14F-4D97-AF65-F5344CB8AC3E}">
        <p14:creationId xmlns:p14="http://schemas.microsoft.com/office/powerpoint/2010/main" val="2721295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There are many types of mechanical fasteners </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used in the manufacture of products.</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15</a:t>
            </a:fld>
            <a:endParaRPr lang="en-US"/>
          </a:p>
        </p:txBody>
      </p:sp>
    </p:spTree>
    <p:extLst>
      <p:ext uri="{BB962C8B-B14F-4D97-AF65-F5344CB8AC3E}">
        <p14:creationId xmlns:p14="http://schemas.microsoft.com/office/powerpoint/2010/main" val="372442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Robots performing a welding </a:t>
            </a:r>
            <a:br>
              <a:rPr lang="en-US" sz="1200" kern="1200" dirty="0">
                <a:solidFill>
                  <a:schemeClr val="tx1"/>
                </a:solidFill>
                <a:latin typeface="+mn-lt"/>
                <a:ea typeface="+mn-ea"/>
                <a:cs typeface="+mn-cs"/>
              </a:rPr>
            </a:br>
            <a:r>
              <a:rPr lang="en-US" sz="1200" kern="1200" dirty="0">
                <a:solidFill>
                  <a:schemeClr val="tx1"/>
                </a:solidFill>
                <a:latin typeface="+mn-lt"/>
                <a:ea typeface="+mn-ea"/>
                <a:cs typeface="+mn-cs"/>
              </a:rPr>
              <a:t>process on a modern assembly line.</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16</a:t>
            </a:fld>
            <a:endParaRPr lang="en-US"/>
          </a:p>
        </p:txBody>
      </p:sp>
    </p:spTree>
    <p:extLst>
      <p:ext uri="{BB962C8B-B14F-4D97-AF65-F5344CB8AC3E}">
        <p14:creationId xmlns:p14="http://schemas.microsoft.com/office/powerpoint/2010/main" val="3333978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dohow.info</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17</a:t>
            </a:fld>
            <a:endParaRPr lang="en-US"/>
          </a:p>
        </p:txBody>
      </p:sp>
    </p:spTree>
    <p:extLst>
      <p:ext uri="{BB962C8B-B14F-4D97-AF65-F5344CB8AC3E}">
        <p14:creationId xmlns:p14="http://schemas.microsoft.com/office/powerpoint/2010/main" val="226124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meridianmachinery.com</a:t>
            </a:r>
            <a:endParaRPr lang="en-US" dirty="0"/>
          </a:p>
        </p:txBody>
      </p:sp>
      <p:sp>
        <p:nvSpPr>
          <p:cNvPr id="4" name="Slide Number Placeholder 3"/>
          <p:cNvSpPr>
            <a:spLocks noGrp="1"/>
          </p:cNvSpPr>
          <p:nvPr>
            <p:ph type="sldNum" sz="quarter" idx="10"/>
          </p:nvPr>
        </p:nvSpPr>
        <p:spPr/>
        <p:txBody>
          <a:bodyPr/>
          <a:lstStyle/>
          <a:p>
            <a:fld id="{9B9C63D7-4DAD-47C9-9464-6BB7232FA1E0}" type="slidenum">
              <a:rPr lang="en-US" smtClean="0"/>
              <a:t>19</a:t>
            </a:fld>
            <a:endParaRPr lang="en-US"/>
          </a:p>
        </p:txBody>
      </p:sp>
    </p:spTree>
    <p:extLst>
      <p:ext uri="{BB962C8B-B14F-4D97-AF65-F5344CB8AC3E}">
        <p14:creationId xmlns:p14="http://schemas.microsoft.com/office/powerpoint/2010/main" val="21377458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80406" y="1971585"/>
            <a:ext cx="3526971" cy="1200329"/>
          </a:xfrm>
          <a:prstGeom prst="rect">
            <a:avLst/>
          </a:prstGeom>
          <a:noFill/>
        </p:spPr>
        <p:txBody>
          <a:bodyPr wrap="square" rtlCol="0">
            <a:spAutoFit/>
          </a:bodyPr>
          <a:lstStyle/>
          <a:p>
            <a:r>
              <a:rPr lang="en-US" sz="3600" dirty="0"/>
              <a:t>Manufacturing Processing</a:t>
            </a:r>
          </a:p>
        </p:txBody>
      </p:sp>
      <p:grpSp>
        <p:nvGrpSpPr>
          <p:cNvPr id="4" name="Group 3"/>
          <p:cNvGrpSpPr/>
          <p:nvPr/>
        </p:nvGrpSpPr>
        <p:grpSpPr>
          <a:xfrm>
            <a:off x="1992550" y="1217533"/>
            <a:ext cx="2057400" cy="2708434"/>
            <a:chOff x="3543300" y="1591943"/>
            <a:chExt cx="2057400" cy="2708434"/>
          </a:xfrm>
        </p:grpSpPr>
        <p:sp>
          <p:nvSpPr>
            <p:cNvPr id="5" name="Oval 4"/>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p:cNvSpPr txBox="1"/>
            <p:nvPr/>
          </p:nvSpPr>
          <p:spPr>
            <a:xfrm>
              <a:off x="3933968" y="1591943"/>
              <a:ext cx="1219200" cy="2708434"/>
            </a:xfrm>
            <a:prstGeom prst="rect">
              <a:avLst/>
            </a:prstGeom>
            <a:noFill/>
          </p:spPr>
          <p:txBody>
            <a:bodyPr wrap="square" rtlCol="0">
              <a:spAutoFit/>
            </a:bodyPr>
            <a:lstStyle/>
            <a:p>
              <a:r>
                <a:rPr lang="en-US" sz="17000" b="1" dirty="0">
                  <a:solidFill>
                    <a:srgbClr val="2A7A9E">
                      <a:alpha val="40000"/>
                    </a:srgbClr>
                  </a:solidFill>
                  <a:latin typeface="+mj-lt"/>
                  <a:cs typeface="Arial" pitchFamily="34" charset="0"/>
                </a:rPr>
                <a:t>3</a:t>
              </a:r>
            </a:p>
          </p:txBody>
        </p:sp>
        <p:sp>
          <p:nvSpPr>
            <p:cNvPr id="7" name="Oval 6"/>
            <p:cNvSpPr/>
            <p:nvPr/>
          </p:nvSpPr>
          <p:spPr>
            <a:xfrm>
              <a:off x="3782124" y="198863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Tree>
    <p:extLst>
      <p:ext uri="{BB962C8B-B14F-4D97-AF65-F5344CB8AC3E}">
        <p14:creationId xmlns:p14="http://schemas.microsoft.com/office/powerpoint/2010/main" val="3662697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extBox 2"/>
          <p:cNvSpPr txBox="1"/>
          <p:nvPr/>
        </p:nvSpPr>
        <p:spPr>
          <a:xfrm>
            <a:off x="4874214" y="909411"/>
            <a:ext cx="4953000" cy="838200"/>
          </a:xfrm>
          <a:prstGeom prst="rect">
            <a:avLst/>
          </a:prstGeom>
          <a:noFill/>
        </p:spPr>
        <p:txBody>
          <a:bodyPr wrap="square" rtlCol="0" anchor="ctr">
            <a:normAutofit/>
          </a:bodyPr>
          <a:lstStyle/>
          <a:p>
            <a:pPr>
              <a:lnSpc>
                <a:spcPct val="80000"/>
              </a:lnSpc>
            </a:pPr>
            <a:r>
              <a:rPr lang="en-US" sz="3200" dirty="0"/>
              <a:t>SEPERATING</a:t>
            </a:r>
          </a:p>
        </p:txBody>
      </p:sp>
      <p:sp>
        <p:nvSpPr>
          <p:cNvPr id="4" name="Content Placeholder 5"/>
          <p:cNvSpPr txBox="1">
            <a:spLocks/>
          </p:cNvSpPr>
          <p:nvPr/>
        </p:nvSpPr>
        <p:spPr>
          <a:xfrm>
            <a:off x="3862874" y="1747611"/>
            <a:ext cx="4931734" cy="3365241"/>
          </a:xfrm>
          <a:prstGeom prst="rect">
            <a:avLst/>
          </a:prstGeom>
        </p:spPr>
        <p:txBody>
          <a:bodyPr>
            <a:normAutofit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dirty="0">
                <a:solidFill>
                  <a:srgbClr val="92D050"/>
                </a:solidFill>
              </a:rPr>
              <a:t>Separating</a:t>
            </a:r>
            <a:r>
              <a:rPr lang="en-US" sz="2400" dirty="0"/>
              <a:t> is the cutting of materials to size and shape. Some material is usually lost during a separating process. Sawing, sanding, and filing are traditional forms of separating. However, heat, light, chemicals, and even water can also be used to separate certain materials.</a:t>
            </a:r>
            <a:endParaRPr lang="en-US" sz="2400" b="1" dirty="0">
              <a:solidFill>
                <a:schemeClr val="bg1"/>
              </a:solidFill>
            </a:endParaRPr>
          </a:p>
        </p:txBody>
      </p:sp>
    </p:spTree>
    <p:extLst>
      <p:ext uri="{BB962C8B-B14F-4D97-AF65-F5344CB8AC3E}">
        <p14:creationId xmlns:p14="http://schemas.microsoft.com/office/powerpoint/2010/main" val="130452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173976" y="118563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SHEARING</a:t>
            </a:r>
          </a:p>
        </p:txBody>
      </p:sp>
      <p:sp>
        <p:nvSpPr>
          <p:cNvPr id="4" name="Content Placeholder 5"/>
          <p:cNvSpPr txBox="1">
            <a:spLocks/>
          </p:cNvSpPr>
          <p:nvPr/>
        </p:nvSpPr>
        <p:spPr>
          <a:xfrm>
            <a:off x="4212266" y="1844351"/>
            <a:ext cx="4931734" cy="1981200"/>
          </a:xfrm>
          <a:prstGeom prst="rect">
            <a:avLst/>
          </a:prstGeom>
        </p:spPr>
        <p:txBody>
          <a:bodyPr>
            <a:normAutofit fontScale="85000"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solidFill>
                  <a:srgbClr val="92D050"/>
                </a:solidFill>
              </a:rPr>
              <a:t>Shearing</a:t>
            </a:r>
            <a:r>
              <a:rPr lang="en-US" sz="2400"/>
              <a:t> is separating a part of a solid material from the rest of the material. </a:t>
            </a:r>
          </a:p>
          <a:p>
            <a:pPr marL="0" indent="0">
              <a:buFont typeface="Wingdings"/>
              <a:buNone/>
            </a:pPr>
            <a:r>
              <a:rPr lang="en-US" sz="2400">
                <a:solidFill>
                  <a:srgbClr val="92D050"/>
                </a:solidFill>
              </a:rPr>
              <a:t>Shearing</a:t>
            </a:r>
            <a:r>
              <a:rPr lang="en-US" sz="2400"/>
              <a:t> is one separating process where no material is destroyed. Thin materials like paper and sheet metal can be separated by shearing.</a:t>
            </a:r>
            <a:endParaRPr lang="en-US" sz="2400" dirty="0"/>
          </a:p>
        </p:txBody>
      </p:sp>
      <p:pic>
        <p:nvPicPr>
          <p:cNvPr id="5" name="Picture 4" descr="http://www.sliceofstainless.com/userfiles/image/Services/image_sheari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619" y="1844351"/>
            <a:ext cx="3889646" cy="1867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434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078964" y="118563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a:t>CUTTING</a:t>
            </a:r>
            <a:endParaRPr lang="en-US" sz="2800" dirty="0"/>
          </a:p>
        </p:txBody>
      </p:sp>
      <p:sp>
        <p:nvSpPr>
          <p:cNvPr id="4" name="Content Placeholder 5"/>
          <p:cNvSpPr txBox="1">
            <a:spLocks/>
          </p:cNvSpPr>
          <p:nvPr/>
        </p:nvSpPr>
        <p:spPr>
          <a:xfrm>
            <a:off x="4117253" y="1844351"/>
            <a:ext cx="4931734" cy="14478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t>Material can also be separated by </a:t>
            </a:r>
            <a:r>
              <a:rPr lang="en-US" sz="2400">
                <a:solidFill>
                  <a:srgbClr val="92D050"/>
                </a:solidFill>
              </a:rPr>
              <a:t>cutting</a:t>
            </a:r>
            <a:r>
              <a:rPr lang="en-US" sz="2400"/>
              <a:t>. Usually, cutting a material involves chip removal. </a:t>
            </a:r>
            <a:endParaRPr lang="en-US" sz="2400" dirty="0"/>
          </a:p>
        </p:txBody>
      </p:sp>
      <p:pic>
        <p:nvPicPr>
          <p:cNvPr id="5" name="Picture 2" descr="https://public.delta.edu/catalog/Documents/photos/cn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224" y="1844351"/>
            <a:ext cx="3036174" cy="160437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www.nlcs.k12.in.us/oljrhi/brown/manufacturing/milling.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258570" y="3076120"/>
            <a:ext cx="2604468" cy="1749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746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extBox 2"/>
          <p:cNvSpPr txBox="1"/>
          <p:nvPr/>
        </p:nvSpPr>
        <p:spPr>
          <a:xfrm>
            <a:off x="5012094" y="1185636"/>
            <a:ext cx="2769637" cy="838200"/>
          </a:xfrm>
          <a:prstGeom prst="rect">
            <a:avLst/>
          </a:prstGeom>
          <a:noFill/>
        </p:spPr>
        <p:txBody>
          <a:bodyPr wrap="square" rtlCol="0" anchor="ctr">
            <a:normAutofit/>
          </a:bodyPr>
          <a:lstStyle/>
          <a:p>
            <a:pPr>
              <a:lnSpc>
                <a:spcPct val="80000"/>
              </a:lnSpc>
            </a:pPr>
            <a:r>
              <a:rPr lang="en-US" sz="3200" dirty="0"/>
              <a:t>COMBINING</a:t>
            </a:r>
          </a:p>
        </p:txBody>
      </p:sp>
      <p:sp>
        <p:nvSpPr>
          <p:cNvPr id="4" name="Content Placeholder 5"/>
          <p:cNvSpPr txBox="1">
            <a:spLocks/>
          </p:cNvSpPr>
          <p:nvPr/>
        </p:nvSpPr>
        <p:spPr>
          <a:xfrm>
            <a:off x="3931045" y="1878563"/>
            <a:ext cx="4931734" cy="2488163"/>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solidFill>
                  <a:srgbClr val="92D050"/>
                </a:solidFill>
              </a:rPr>
              <a:t>Combining</a:t>
            </a:r>
            <a:r>
              <a:rPr lang="en-US" sz="2400"/>
              <a:t> is the process of joining materials. </a:t>
            </a:r>
          </a:p>
          <a:p>
            <a:pPr marL="0" indent="0">
              <a:buFont typeface="Wingdings"/>
              <a:buNone/>
            </a:pPr>
            <a:endParaRPr lang="en-US" sz="2400">
              <a:solidFill>
                <a:srgbClr val="92D050"/>
              </a:solidFill>
            </a:endParaRPr>
          </a:p>
          <a:p>
            <a:pPr marL="0" indent="0">
              <a:buFont typeface="Wingdings"/>
              <a:buNone/>
            </a:pPr>
            <a:r>
              <a:rPr lang="en-US" sz="2400">
                <a:solidFill>
                  <a:srgbClr val="92D050"/>
                </a:solidFill>
              </a:rPr>
              <a:t>Combining</a:t>
            </a:r>
            <a:r>
              <a:rPr lang="en-US" sz="2400"/>
              <a:t> is done in a variety of ways:</a:t>
            </a:r>
            <a:endParaRPr lang="en-US" sz="2400" b="1" dirty="0">
              <a:solidFill>
                <a:schemeClr val="bg1"/>
              </a:solidFill>
            </a:endParaRPr>
          </a:p>
        </p:txBody>
      </p:sp>
    </p:spTree>
    <p:extLst>
      <p:ext uri="{BB962C8B-B14F-4D97-AF65-F5344CB8AC3E}">
        <p14:creationId xmlns:p14="http://schemas.microsoft.com/office/powerpoint/2010/main" val="2785577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284236" y="118563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a:t>MIXING</a:t>
            </a:r>
            <a:endParaRPr lang="en-US" sz="2800" dirty="0"/>
          </a:p>
        </p:txBody>
      </p:sp>
      <p:sp>
        <p:nvSpPr>
          <p:cNvPr id="4" name="Content Placeholder 5"/>
          <p:cNvSpPr txBox="1">
            <a:spLocks/>
          </p:cNvSpPr>
          <p:nvPr/>
        </p:nvSpPr>
        <p:spPr>
          <a:xfrm>
            <a:off x="4322525" y="2011136"/>
            <a:ext cx="4931734" cy="1981200"/>
          </a:xfrm>
          <a:prstGeom prst="rect">
            <a:avLst/>
          </a:prstGeom>
        </p:spPr>
        <p:txBody>
          <a:bodyPr>
            <a:normAutofit fontScale="925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b="1">
                <a:solidFill>
                  <a:srgbClr val="92D050"/>
                </a:solidFill>
              </a:rPr>
              <a:t>Mixing.</a:t>
            </a:r>
            <a:r>
              <a:rPr lang="en-US" sz="2400">
                <a:solidFill>
                  <a:srgbClr val="92D050"/>
                </a:solidFill>
              </a:rPr>
              <a:t> </a:t>
            </a:r>
            <a:r>
              <a:rPr lang="en-US" sz="2400"/>
              <a:t>Materials may be mixed together to form new materials. Food products such as cake mixes and soup mixes are made this way.</a:t>
            </a:r>
            <a:br>
              <a:rPr lang="en-US" sz="2400"/>
            </a:br>
            <a:endParaRPr lang="en-US" sz="2400" dirty="0"/>
          </a:p>
        </p:txBody>
      </p:sp>
      <p:pic>
        <p:nvPicPr>
          <p:cNvPr id="5" name="Picture 2" descr="http://www.hobbysilicone.com/images/18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754" y="2011136"/>
            <a:ext cx="3153916" cy="2384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783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097624" y="118563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a:t>MECHANICAL FASTENERS</a:t>
            </a:r>
            <a:endParaRPr lang="en-US" sz="2800" dirty="0"/>
          </a:p>
        </p:txBody>
      </p:sp>
      <p:sp>
        <p:nvSpPr>
          <p:cNvPr id="4" name="Content Placeholder 5"/>
          <p:cNvSpPr txBox="1">
            <a:spLocks/>
          </p:cNvSpPr>
          <p:nvPr/>
        </p:nvSpPr>
        <p:spPr>
          <a:xfrm>
            <a:off x="4212266" y="2217576"/>
            <a:ext cx="4931734" cy="2209800"/>
          </a:xfrm>
          <a:prstGeom prst="rect">
            <a:avLst/>
          </a:prstGeom>
        </p:spPr>
        <p:txBody>
          <a:bodyPr>
            <a:normAutofit fontScale="92500"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b="1">
                <a:solidFill>
                  <a:srgbClr val="92D050"/>
                </a:solidFill>
              </a:rPr>
              <a:t>Mechanical fasteners.</a:t>
            </a:r>
            <a:r>
              <a:rPr lang="en-US" sz="2400">
                <a:solidFill>
                  <a:srgbClr val="92D050"/>
                </a:solidFill>
              </a:rPr>
              <a:t> </a:t>
            </a:r>
            <a:r>
              <a:rPr lang="en-US" sz="2400"/>
              <a:t>These include nails, screws, staples, and nuts and bolts. Automobiles and many other products are assembled using removable mechanical fasteners. Doing this makes it possible to replace parts.</a:t>
            </a:r>
            <a:endParaRPr lang="en-US" sz="2400" dirty="0"/>
          </a:p>
        </p:txBody>
      </p:sp>
      <p:pic>
        <p:nvPicPr>
          <p:cNvPr id="5" name="Picture 2" descr="http://www.nlcs.k12.in.us/oljrhi/brown/manufacturing/fastebers.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26366" y="1598386"/>
            <a:ext cx="2607907" cy="2978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569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172269" y="118563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a:t>SOLDERING, BRAZING and WELDING</a:t>
            </a:r>
            <a:endParaRPr lang="en-US" sz="2800" dirty="0"/>
          </a:p>
        </p:txBody>
      </p:sp>
      <p:sp>
        <p:nvSpPr>
          <p:cNvPr id="4" name="Content Placeholder 5"/>
          <p:cNvSpPr txBox="1">
            <a:spLocks/>
          </p:cNvSpPr>
          <p:nvPr/>
        </p:nvSpPr>
        <p:spPr>
          <a:xfrm>
            <a:off x="4212266" y="2590800"/>
            <a:ext cx="4931734" cy="2242457"/>
          </a:xfrm>
          <a:prstGeom prst="rect">
            <a:avLst/>
          </a:prstGeom>
        </p:spPr>
        <p:txBody>
          <a:bodyPr>
            <a:normAutofit fontScale="70000" lnSpcReduction="2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b="1">
                <a:solidFill>
                  <a:srgbClr val="92D050"/>
                </a:solidFill>
              </a:rPr>
              <a:t>Soldering, brazing, and welding.</a:t>
            </a:r>
            <a:r>
              <a:rPr lang="en-US" sz="2400">
                <a:solidFill>
                  <a:srgbClr val="92D050"/>
                </a:solidFill>
              </a:rPr>
              <a:t> </a:t>
            </a:r>
            <a:r>
              <a:rPr lang="en-US" sz="2400"/>
              <a:t>These are processes that involve heat. In soldering and brazing, a filler material is melted along a joint between pieces of metal. </a:t>
            </a:r>
          </a:p>
          <a:p>
            <a:pPr marL="0" indent="0">
              <a:buFont typeface="Wingdings"/>
              <a:buNone/>
            </a:pPr>
            <a:r>
              <a:rPr lang="en-US" sz="2400"/>
              <a:t>The metal pieces themselves do not melt but soak up the molten material which hardens when cooled, thus joining the parts together. In welding, the heat melts the two pieces together.</a:t>
            </a:r>
            <a:br>
              <a:rPr lang="en-US" sz="2400"/>
            </a:br>
            <a:endParaRPr lang="en-US" sz="2400" dirty="0"/>
          </a:p>
        </p:txBody>
      </p:sp>
      <p:pic>
        <p:nvPicPr>
          <p:cNvPr id="5" name="Picture 2" descr="http://www.nlcs.k12.in.us/oljrhi/brown/manufacturing/robot%20weld.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47282" y="1783701"/>
            <a:ext cx="2805045" cy="2734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511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116286" y="103414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a:t>COATING</a:t>
            </a:r>
            <a:endParaRPr lang="en-US" sz="2800" dirty="0"/>
          </a:p>
        </p:txBody>
      </p:sp>
      <p:sp>
        <p:nvSpPr>
          <p:cNvPr id="4" name="Content Placeholder 5"/>
          <p:cNvSpPr txBox="1">
            <a:spLocks/>
          </p:cNvSpPr>
          <p:nvPr/>
        </p:nvSpPr>
        <p:spPr>
          <a:xfrm>
            <a:off x="4154575" y="1859643"/>
            <a:ext cx="4931734" cy="2209800"/>
          </a:xfrm>
          <a:prstGeom prst="rect">
            <a:avLst/>
          </a:prstGeom>
        </p:spPr>
        <p:txBody>
          <a:bodyPr>
            <a:normAutofit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b="1">
                <a:solidFill>
                  <a:srgbClr val="92D050"/>
                </a:solidFill>
              </a:rPr>
              <a:t>Coating.</a:t>
            </a:r>
            <a:r>
              <a:rPr lang="en-US" sz="2400">
                <a:solidFill>
                  <a:srgbClr val="92D050"/>
                </a:solidFill>
              </a:rPr>
              <a:t> </a:t>
            </a:r>
            <a:r>
              <a:rPr lang="en-US" sz="2400"/>
              <a:t>This process uses one material to cover another. </a:t>
            </a:r>
          </a:p>
          <a:p>
            <a:pPr marL="0" indent="0">
              <a:buFont typeface="Wingdings"/>
              <a:buNone/>
            </a:pPr>
            <a:r>
              <a:rPr lang="en-US" sz="2400"/>
              <a:t>It may be done to decorate or protect the covered material. Some coatings do both. Painting is the most common coating process. </a:t>
            </a:r>
            <a:endParaRPr lang="en-US" sz="2400" dirty="0"/>
          </a:p>
        </p:txBody>
      </p:sp>
      <p:pic>
        <p:nvPicPr>
          <p:cNvPr id="5" name="Picture 2" descr="http://i.ehow.com/images/a06/jg/te/clean-teflon_coated-pans-800x8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079" y="1922818"/>
            <a:ext cx="3216144" cy="214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484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445911" y="785327"/>
            <a:ext cx="8229600" cy="762000"/>
          </a:xfrm>
          <a:prstGeom prst="rect">
            <a:avLst/>
          </a:prstGeom>
        </p:spPr>
        <p:txBody>
          <a:bodyPr vert="horz" lIns="91440" tIns="45720" rIns="91440" bIns="45720" rtlCol="0" anchor="ctr" anchorCtr="0">
            <a:normAutofit fontScale="97500"/>
          </a:bodyPr>
          <a:lstStyle>
            <a:lvl1pPr algn="l" defTabSz="914400" rtl="0" eaLnBrk="1" latinLnBrk="0" hangingPunct="1">
              <a:spcBef>
                <a:spcPct val="0"/>
              </a:spcBef>
              <a:buNone/>
              <a:defRPr sz="3000" b="0" kern="1200">
                <a:solidFill>
                  <a:schemeClr val="tx1">
                    <a:lumMod val="85000"/>
                    <a:lumOff val="15000"/>
                  </a:schemeClr>
                </a:solidFill>
                <a:latin typeface="+mj-lt"/>
                <a:ea typeface="+mj-ea"/>
                <a:cs typeface="+mj-cs"/>
              </a:defRPr>
            </a:lvl1pPr>
          </a:lstStyle>
          <a:p>
            <a:pPr>
              <a:spcBef>
                <a:spcPts val="0"/>
              </a:spcBef>
            </a:pPr>
            <a:r>
              <a:rPr lang="en-US" dirty="0">
                <a:solidFill>
                  <a:schemeClr val="tx1"/>
                </a:solidFill>
                <a:ea typeface="+mn-ea"/>
                <a:cs typeface="+mn-cs"/>
              </a:rPr>
              <a:t>Computer Aided Manufacturing</a:t>
            </a:r>
            <a:endParaRPr lang="en-US" dirty="0">
              <a:solidFill>
                <a:schemeClr val="tx1"/>
              </a:solidFill>
            </a:endParaRPr>
          </a:p>
        </p:txBody>
      </p:sp>
      <p:sp>
        <p:nvSpPr>
          <p:cNvPr id="3" name="TextBox 2"/>
          <p:cNvSpPr txBox="1"/>
          <p:nvPr/>
        </p:nvSpPr>
        <p:spPr>
          <a:xfrm>
            <a:off x="445911" y="1382486"/>
            <a:ext cx="8077200" cy="875522"/>
          </a:xfrm>
          <a:prstGeom prst="rect">
            <a:avLst/>
          </a:prstGeom>
          <a:noFill/>
        </p:spPr>
        <p:txBody>
          <a:bodyPr wrap="square" rtlCol="0">
            <a:normAutofit/>
          </a:bodyPr>
          <a:lstStyle/>
          <a:p>
            <a:r>
              <a:rPr lang="en-US" sz="1600" dirty="0"/>
              <a:t>We saw earlier how computers play an important role in the design of products by using CAD, or computer-aided design to produce drawings and plans. Computers also play an important role in the processing of materials. </a:t>
            </a:r>
          </a:p>
        </p:txBody>
      </p:sp>
      <p:sp>
        <p:nvSpPr>
          <p:cNvPr id="4" name="TextBox 3"/>
          <p:cNvSpPr txBox="1"/>
          <p:nvPr/>
        </p:nvSpPr>
        <p:spPr>
          <a:xfrm>
            <a:off x="445911" y="2276669"/>
            <a:ext cx="8077200" cy="2688771"/>
          </a:xfrm>
          <a:prstGeom prst="rect">
            <a:avLst/>
          </a:prstGeom>
          <a:noFill/>
        </p:spPr>
        <p:txBody>
          <a:bodyPr wrap="square" rtlCol="0">
            <a:normAutofit/>
          </a:bodyPr>
          <a:lstStyle/>
          <a:p>
            <a:r>
              <a:rPr lang="en-US" b="1" dirty="0">
                <a:solidFill>
                  <a:schemeClr val="accent4">
                    <a:lumMod val="60000"/>
                    <a:lumOff val="40000"/>
                  </a:schemeClr>
                </a:solidFill>
              </a:rPr>
              <a:t>What is CAM</a:t>
            </a:r>
            <a:r>
              <a:rPr lang="en-US" b="1" dirty="0"/>
              <a:t>?</a:t>
            </a:r>
            <a:r>
              <a:rPr lang="en-US" dirty="0"/>
              <a:t> CAM stands for </a:t>
            </a:r>
            <a:r>
              <a:rPr lang="en-US" b="1" dirty="0"/>
              <a:t>computer aided manufacturing</a:t>
            </a:r>
            <a:r>
              <a:rPr lang="en-US" dirty="0"/>
              <a:t>. We have already learned about CAD. After CAD is used to design a product and make the drawings, there are two ways to make the finished product. One method is to give the drawings to a skilled machinist who could make the product using a machine tool such as a lathe or milling machine.</a:t>
            </a:r>
          </a:p>
          <a:p>
            <a:r>
              <a:rPr lang="en-US" dirty="0"/>
              <a:t> </a:t>
            </a:r>
          </a:p>
          <a:p>
            <a:r>
              <a:rPr lang="en-US" dirty="0"/>
              <a:t>However, a good thing about CAD drawings is that they can also be downloaded into a computer on a CAM machine. The CAM machine can then talk to the computer and follow the computer's directions to make the part. </a:t>
            </a:r>
          </a:p>
        </p:txBody>
      </p:sp>
    </p:spTree>
    <p:extLst>
      <p:ext uri="{BB962C8B-B14F-4D97-AF65-F5344CB8AC3E}">
        <p14:creationId xmlns:p14="http://schemas.microsoft.com/office/powerpoint/2010/main" val="16572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445911" y="785327"/>
            <a:ext cx="8229600" cy="762000"/>
          </a:xfrm>
          <a:prstGeom prst="rect">
            <a:avLst/>
          </a:prstGeom>
        </p:spPr>
        <p:txBody>
          <a:bodyPr vert="horz" lIns="91440" tIns="45720" rIns="91440" bIns="45720" rtlCol="0" anchor="ctr" anchorCtr="0">
            <a:normAutofit fontScale="97500"/>
          </a:bodyPr>
          <a:lstStyle>
            <a:lvl1pPr algn="l" defTabSz="914400" rtl="0" eaLnBrk="1" latinLnBrk="0" hangingPunct="1">
              <a:spcBef>
                <a:spcPct val="0"/>
              </a:spcBef>
              <a:buNone/>
              <a:defRPr sz="3000" b="0" kern="1200">
                <a:solidFill>
                  <a:schemeClr val="tx1">
                    <a:lumMod val="85000"/>
                    <a:lumOff val="15000"/>
                  </a:schemeClr>
                </a:solidFill>
                <a:latin typeface="+mj-lt"/>
                <a:ea typeface="+mj-ea"/>
                <a:cs typeface="+mj-cs"/>
              </a:defRPr>
            </a:lvl1pPr>
          </a:lstStyle>
          <a:p>
            <a:pPr>
              <a:spcBef>
                <a:spcPts val="0"/>
              </a:spcBef>
            </a:pPr>
            <a:r>
              <a:rPr lang="en-US" dirty="0">
                <a:solidFill>
                  <a:schemeClr val="tx1"/>
                </a:solidFill>
                <a:ea typeface="+mn-ea"/>
                <a:cs typeface="+mn-cs"/>
              </a:rPr>
              <a:t>Computer Aided Manufacturing</a:t>
            </a:r>
            <a:endParaRPr lang="en-US" dirty="0">
              <a:solidFill>
                <a:schemeClr val="tx1"/>
              </a:solidFill>
            </a:endParaRPr>
          </a:p>
        </p:txBody>
      </p:sp>
      <p:sp>
        <p:nvSpPr>
          <p:cNvPr id="3" name="TextBox 2"/>
          <p:cNvSpPr txBox="1"/>
          <p:nvPr/>
        </p:nvSpPr>
        <p:spPr>
          <a:xfrm>
            <a:off x="445911" y="1547327"/>
            <a:ext cx="8077200" cy="2286000"/>
          </a:xfrm>
          <a:prstGeom prst="rect">
            <a:avLst/>
          </a:prstGeom>
          <a:noFill/>
        </p:spPr>
        <p:txBody>
          <a:bodyPr wrap="square" rtlCol="0">
            <a:normAutofit/>
          </a:bodyPr>
          <a:lstStyle/>
          <a:p>
            <a:r>
              <a:rPr lang="en-US" sz="2000" dirty="0"/>
              <a:t>This machine tool is one CAM machine used to cut metal into shapes. Notice the computer on the right. Design plans and cutting instructions are downloaded into the machine directly from the CAD system. </a:t>
            </a:r>
          </a:p>
          <a:p>
            <a:endParaRPr lang="en-US" sz="2000" dirty="0"/>
          </a:p>
          <a:p>
            <a:r>
              <a:rPr lang="en-US" sz="2000" dirty="0"/>
              <a:t>Once the machine begins its process, it does not require an operator. It even changes cutting tools by itself. The CAD/CAM system is a very valuable tool in modern manufacturing facilities.</a:t>
            </a:r>
          </a:p>
        </p:txBody>
      </p:sp>
      <p:pic>
        <p:nvPicPr>
          <p:cNvPr id="4" name="Picture 4" descr="http://www.meridianmachinery.com/photos/2091_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30890" y="3470987"/>
            <a:ext cx="1956319" cy="1467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65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296621" y="617376"/>
            <a:ext cx="8229600" cy="762000"/>
          </a:xfrm>
          <a:prstGeom prst="rect">
            <a:avLst/>
          </a:prstGeom>
        </p:spPr>
        <p:txBody>
          <a:bodyPr vert="horz" lIns="91440" tIns="45720" rIns="91440" bIns="45720" rtlCol="0" anchor="ctr" anchorCtr="0">
            <a:normAutofit fontScale="97500"/>
          </a:bodyPr>
          <a:lstStyle>
            <a:lvl1pPr algn="l" defTabSz="914400" rtl="0" eaLnBrk="1" latinLnBrk="0" hangingPunct="1">
              <a:spcBef>
                <a:spcPct val="0"/>
              </a:spcBef>
              <a:buNone/>
              <a:defRPr sz="3000" b="0" kern="1200">
                <a:solidFill>
                  <a:schemeClr val="tx1">
                    <a:lumMod val="85000"/>
                    <a:lumOff val="15000"/>
                  </a:schemeClr>
                </a:solidFill>
                <a:latin typeface="+mj-lt"/>
                <a:ea typeface="+mj-ea"/>
                <a:cs typeface="+mj-cs"/>
              </a:defRPr>
            </a:lvl1pPr>
          </a:lstStyle>
          <a:p>
            <a:pPr>
              <a:spcBef>
                <a:spcPts val="0"/>
              </a:spcBef>
            </a:pPr>
            <a:r>
              <a:rPr lang="en-US" sz="4000" dirty="0">
                <a:solidFill>
                  <a:schemeClr val="tx1"/>
                </a:solidFill>
                <a:ea typeface="+mn-ea"/>
                <a:cs typeface="+mn-cs"/>
              </a:rPr>
              <a:t>Processing Materials</a:t>
            </a:r>
            <a:endParaRPr lang="en-US" sz="4000" dirty="0">
              <a:solidFill>
                <a:schemeClr val="tx1"/>
              </a:solidFill>
            </a:endParaRPr>
          </a:p>
        </p:txBody>
      </p:sp>
      <p:sp>
        <p:nvSpPr>
          <p:cNvPr id="3" name="TextBox 2"/>
          <p:cNvSpPr txBox="1"/>
          <p:nvPr/>
        </p:nvSpPr>
        <p:spPr>
          <a:xfrm>
            <a:off x="449021" y="1917441"/>
            <a:ext cx="8077200" cy="1752600"/>
          </a:xfrm>
          <a:prstGeom prst="rect">
            <a:avLst/>
          </a:prstGeom>
          <a:noFill/>
        </p:spPr>
        <p:txBody>
          <a:bodyPr wrap="square" rtlCol="0">
            <a:normAutofit/>
          </a:bodyPr>
          <a:lstStyle/>
          <a:p>
            <a:r>
              <a:rPr lang="en-US" sz="2400" dirty="0"/>
              <a:t>Once materials are purchased and received, they need to be processed. The processing of materials can be divided into two types of processes. These two types of processes are </a:t>
            </a:r>
            <a:r>
              <a:rPr lang="en-US" sz="2400" dirty="0">
                <a:solidFill>
                  <a:srgbClr val="92D050"/>
                </a:solidFill>
              </a:rPr>
              <a:t>Primary</a:t>
            </a:r>
            <a:r>
              <a:rPr lang="en-US" sz="2400" dirty="0"/>
              <a:t> Processes and </a:t>
            </a:r>
            <a:r>
              <a:rPr lang="en-US" sz="2400" dirty="0">
                <a:solidFill>
                  <a:srgbClr val="92D050"/>
                </a:solidFill>
              </a:rPr>
              <a:t>Secondary</a:t>
            </a:r>
            <a:r>
              <a:rPr lang="en-US" sz="2400" dirty="0"/>
              <a:t> Processes.</a:t>
            </a:r>
          </a:p>
        </p:txBody>
      </p:sp>
    </p:spTree>
    <p:extLst>
      <p:ext uri="{BB962C8B-B14F-4D97-AF65-F5344CB8AC3E}">
        <p14:creationId xmlns:p14="http://schemas.microsoft.com/office/powerpoint/2010/main" val="276902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8"/>
          <p:cNvSpPr txBox="1">
            <a:spLocks/>
          </p:cNvSpPr>
          <p:nvPr/>
        </p:nvSpPr>
        <p:spPr>
          <a:xfrm>
            <a:off x="259299" y="710682"/>
            <a:ext cx="8229600" cy="762000"/>
          </a:xfrm>
          <a:prstGeom prst="rect">
            <a:avLst/>
          </a:prstGeom>
        </p:spPr>
        <p:txBody>
          <a:bodyPr vert="horz" lIns="91440" tIns="45720" rIns="91440" bIns="45720" rtlCol="0" anchor="ctr" anchorCtr="0">
            <a:normAutofit fontScale="97500"/>
          </a:bodyPr>
          <a:lstStyle>
            <a:lvl1pPr algn="l" defTabSz="914400" rtl="0" eaLnBrk="1" latinLnBrk="0" hangingPunct="1">
              <a:spcBef>
                <a:spcPct val="0"/>
              </a:spcBef>
              <a:buNone/>
              <a:defRPr sz="3000" b="0" kern="1200">
                <a:solidFill>
                  <a:schemeClr val="tx1">
                    <a:lumMod val="85000"/>
                    <a:lumOff val="15000"/>
                  </a:schemeClr>
                </a:solidFill>
                <a:latin typeface="+mj-lt"/>
                <a:ea typeface="+mj-ea"/>
                <a:cs typeface="+mj-cs"/>
              </a:defRPr>
            </a:lvl1pPr>
          </a:lstStyle>
          <a:p>
            <a:pPr>
              <a:spcBef>
                <a:spcPts val="0"/>
              </a:spcBef>
            </a:pPr>
            <a:r>
              <a:rPr lang="en-US" sz="4000" dirty="0">
                <a:solidFill>
                  <a:schemeClr val="tx1"/>
                </a:solidFill>
                <a:ea typeface="+mn-ea"/>
                <a:cs typeface="+mn-cs"/>
              </a:rPr>
              <a:t>Secondary Processes</a:t>
            </a:r>
            <a:endParaRPr lang="en-US" sz="4000" dirty="0">
              <a:solidFill>
                <a:schemeClr val="tx1"/>
              </a:solidFill>
            </a:endParaRPr>
          </a:p>
        </p:txBody>
      </p:sp>
      <p:sp>
        <p:nvSpPr>
          <p:cNvPr id="3" name="TextBox 2"/>
          <p:cNvSpPr txBox="1"/>
          <p:nvPr/>
        </p:nvSpPr>
        <p:spPr>
          <a:xfrm>
            <a:off x="259299" y="1472682"/>
            <a:ext cx="8077200" cy="1676400"/>
          </a:xfrm>
          <a:prstGeom prst="rect">
            <a:avLst/>
          </a:prstGeom>
          <a:noFill/>
        </p:spPr>
        <p:txBody>
          <a:bodyPr wrap="square" rtlCol="0">
            <a:normAutofit/>
          </a:bodyPr>
          <a:lstStyle/>
          <a:p>
            <a:r>
              <a:rPr lang="en-US" sz="2000" b="1" dirty="0"/>
              <a:t>What are Secondary Processes? </a:t>
            </a:r>
            <a:r>
              <a:rPr lang="en-US" sz="2000" dirty="0"/>
              <a:t>Secondary processes are processes that turn industrial materials into finished products. These processes include forming, separating, combining, and conditioning.</a:t>
            </a:r>
          </a:p>
        </p:txBody>
      </p:sp>
      <p:sp>
        <p:nvSpPr>
          <p:cNvPr id="4" name="Rectangle 3"/>
          <p:cNvSpPr/>
          <p:nvPr/>
        </p:nvSpPr>
        <p:spPr>
          <a:xfrm>
            <a:off x="5725886" y="2652834"/>
            <a:ext cx="2949624" cy="1754326"/>
          </a:xfrm>
          <a:prstGeom prst="rect">
            <a:avLst/>
          </a:prstGeom>
        </p:spPr>
        <p:txBody>
          <a:bodyPr wrap="square">
            <a:spAutoFit/>
          </a:bodyPr>
          <a:lstStyle/>
          <a:p>
            <a:r>
              <a:rPr lang="en-US" dirty="0"/>
              <a:t>Here pure metal and scrap metal is melted in a huge furnace and poured </a:t>
            </a:r>
            <a:br>
              <a:rPr lang="en-US" dirty="0"/>
            </a:br>
            <a:r>
              <a:rPr lang="en-US" dirty="0"/>
              <a:t>into molds to create large slabs that will later be formed into metal sheets.</a:t>
            </a:r>
          </a:p>
        </p:txBody>
      </p:sp>
      <p:pic>
        <p:nvPicPr>
          <p:cNvPr id="5" name="Picture 8" descr="http://www.nlcs.k12.in.us/oljrhi/brown/manufacturing/pouring.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11126" y="2503241"/>
            <a:ext cx="2339779" cy="2353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73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extBox 2"/>
          <p:cNvSpPr txBox="1"/>
          <p:nvPr/>
        </p:nvSpPr>
        <p:spPr>
          <a:xfrm>
            <a:off x="4191000" y="1428232"/>
            <a:ext cx="4953000" cy="838200"/>
          </a:xfrm>
          <a:prstGeom prst="rect">
            <a:avLst/>
          </a:prstGeom>
          <a:noFill/>
        </p:spPr>
        <p:txBody>
          <a:bodyPr wrap="square" rtlCol="0" anchor="ctr">
            <a:normAutofit/>
          </a:bodyPr>
          <a:lstStyle/>
          <a:p>
            <a:pPr>
              <a:lnSpc>
                <a:spcPct val="80000"/>
              </a:lnSpc>
            </a:pPr>
            <a:r>
              <a:rPr lang="en-US" sz="3200" dirty="0"/>
              <a:t>FORMING</a:t>
            </a:r>
          </a:p>
        </p:txBody>
      </p:sp>
      <p:sp>
        <p:nvSpPr>
          <p:cNvPr id="4" name="Content Placeholder 5"/>
          <p:cNvSpPr txBox="1">
            <a:spLocks/>
          </p:cNvSpPr>
          <p:nvPr/>
        </p:nvSpPr>
        <p:spPr>
          <a:xfrm>
            <a:off x="4191000" y="2101072"/>
            <a:ext cx="4038600" cy="3042428"/>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dirty="0">
                <a:solidFill>
                  <a:srgbClr val="92D050"/>
                </a:solidFill>
              </a:rPr>
              <a:t>Forming</a:t>
            </a:r>
            <a:r>
              <a:rPr lang="en-US" sz="2400" dirty="0"/>
              <a:t> changes the shape of a material. Nothing is added to or taken away from the material during this process. </a:t>
            </a:r>
            <a:r>
              <a:rPr lang="en-US" sz="2400" dirty="0">
                <a:solidFill>
                  <a:srgbClr val="92D050"/>
                </a:solidFill>
              </a:rPr>
              <a:t>Forming</a:t>
            </a:r>
            <a:r>
              <a:rPr lang="en-US" sz="2400" dirty="0"/>
              <a:t> is done in several ways:</a:t>
            </a:r>
            <a:endParaRPr lang="en-US" sz="2400" b="1" dirty="0">
              <a:solidFill>
                <a:schemeClr val="bg1"/>
              </a:solidFill>
            </a:endParaRPr>
          </a:p>
        </p:txBody>
      </p:sp>
    </p:spTree>
    <p:extLst>
      <p:ext uri="{BB962C8B-B14F-4D97-AF65-F5344CB8AC3E}">
        <p14:creationId xmlns:p14="http://schemas.microsoft.com/office/powerpoint/2010/main" val="912001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4777274" y="159838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ROLLING</a:t>
            </a:r>
          </a:p>
        </p:txBody>
      </p:sp>
      <p:sp>
        <p:nvSpPr>
          <p:cNvPr id="4" name="Content Placeholder 5"/>
          <p:cNvSpPr txBox="1">
            <a:spLocks/>
          </p:cNvSpPr>
          <p:nvPr/>
        </p:nvSpPr>
        <p:spPr>
          <a:xfrm>
            <a:off x="4212266" y="2236237"/>
            <a:ext cx="4931734" cy="1295400"/>
          </a:xfrm>
          <a:prstGeom prst="rect">
            <a:avLst/>
          </a:prstGeom>
        </p:spPr>
        <p:txBody>
          <a:bodyPr>
            <a:normAutofit fontScale="92500" lnSpcReduction="2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solidFill>
                  <a:srgbClr val="92D050"/>
                </a:solidFill>
              </a:rPr>
              <a:t>Rolling</a:t>
            </a:r>
            <a:r>
              <a:rPr lang="en-US" sz="2400"/>
              <a:t> squeezes the material between rollers. Sheet metal is made this way.</a:t>
            </a:r>
            <a:br>
              <a:rPr lang="en-US" sz="2400"/>
            </a:br>
            <a:endParaRPr lang="en-US" sz="2400" b="1" dirty="0">
              <a:solidFill>
                <a:schemeClr val="bg1"/>
              </a:solidFill>
            </a:endParaRPr>
          </a:p>
        </p:txBody>
      </p:sp>
      <p:pic>
        <p:nvPicPr>
          <p:cNvPr id="5" name="Picture 2" descr="http://www.deltaindustries.com/img/follfo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216" y="2011136"/>
            <a:ext cx="2328047" cy="2359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091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4" name="Title 10"/>
          <p:cNvSpPr txBox="1">
            <a:spLocks/>
          </p:cNvSpPr>
          <p:nvPr/>
        </p:nvSpPr>
        <p:spPr>
          <a:xfrm>
            <a:off x="4622420" y="1780593"/>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CASTING</a:t>
            </a:r>
          </a:p>
        </p:txBody>
      </p:sp>
      <p:sp>
        <p:nvSpPr>
          <p:cNvPr id="5" name="Content Placeholder 5"/>
          <p:cNvSpPr txBox="1">
            <a:spLocks/>
          </p:cNvSpPr>
          <p:nvPr/>
        </p:nvSpPr>
        <p:spPr>
          <a:xfrm>
            <a:off x="3660710" y="2404188"/>
            <a:ext cx="4931734" cy="12954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dirty="0">
                <a:solidFill>
                  <a:srgbClr val="92D050"/>
                </a:solidFill>
              </a:rPr>
              <a:t>Casting</a:t>
            </a:r>
            <a:r>
              <a:rPr lang="en-US" sz="2400" dirty="0"/>
              <a:t> involves pouring or forcing softened material into a hollow mold</a:t>
            </a:r>
            <a:endParaRPr lang="en-US" sz="2400" b="1" dirty="0">
              <a:solidFill>
                <a:schemeClr val="bg1"/>
              </a:solidFill>
            </a:endParaRPr>
          </a:p>
        </p:txBody>
      </p:sp>
      <p:pic>
        <p:nvPicPr>
          <p:cNvPr id="6" name="Picture 2" descr="http://www.chicagovac.com/Found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7" y="1721762"/>
            <a:ext cx="3454871" cy="266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545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4467523" y="159838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FORGING</a:t>
            </a:r>
          </a:p>
        </p:txBody>
      </p:sp>
      <p:sp>
        <p:nvSpPr>
          <p:cNvPr id="4" name="Content Placeholder 5"/>
          <p:cNvSpPr txBox="1">
            <a:spLocks/>
          </p:cNvSpPr>
          <p:nvPr/>
        </p:nvSpPr>
        <p:spPr>
          <a:xfrm>
            <a:off x="3916360" y="2011136"/>
            <a:ext cx="4931734" cy="1981200"/>
          </a:xfrm>
          <a:prstGeom prst="rect">
            <a:avLst/>
          </a:prstGeom>
        </p:spPr>
        <p:txBody>
          <a:bodyPr>
            <a:normAutofit fontScale="92500" lnSpcReduction="100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solidFill>
                  <a:srgbClr val="92D050"/>
                </a:solidFill>
              </a:rPr>
              <a:t>Forging</a:t>
            </a:r>
            <a:r>
              <a:rPr lang="en-US" sz="2400"/>
              <a:t> hammers or squeezes material into shape. Blacksmiths used to shape horse shoes this way. Most hand wrenches are shaped by forging.</a:t>
            </a:r>
            <a:br>
              <a:rPr lang="en-US" sz="2400"/>
            </a:br>
            <a:endParaRPr lang="en-US" sz="2400" b="1" dirty="0">
              <a:solidFill>
                <a:schemeClr val="bg1"/>
              </a:solidFill>
            </a:endParaRPr>
          </a:p>
        </p:txBody>
      </p:sp>
      <p:pic>
        <p:nvPicPr>
          <p:cNvPr id="5" name="Picture 2" descr="http://www.bombayharbor.com/companyLogo/074542300125047843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584" y="1681454"/>
            <a:ext cx="3363776" cy="2640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43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5173976" y="159838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STAMPING</a:t>
            </a:r>
          </a:p>
        </p:txBody>
      </p:sp>
      <p:sp>
        <p:nvSpPr>
          <p:cNvPr id="4" name="Content Placeholder 5"/>
          <p:cNvSpPr txBox="1">
            <a:spLocks/>
          </p:cNvSpPr>
          <p:nvPr/>
        </p:nvSpPr>
        <p:spPr>
          <a:xfrm>
            <a:off x="4212266" y="2011136"/>
            <a:ext cx="4931734" cy="19812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Font typeface="Wingdings"/>
              <a:buNone/>
            </a:pPr>
            <a:r>
              <a:rPr lang="en-US" sz="2400">
                <a:solidFill>
                  <a:srgbClr val="92D050"/>
                </a:solidFill>
              </a:rPr>
              <a:t>Stamping</a:t>
            </a:r>
            <a:r>
              <a:rPr lang="en-US" sz="2400"/>
              <a:t> squeezes sheet metal between dies to give it shape. </a:t>
            </a:r>
            <a:r>
              <a:rPr lang="en-US" sz="2400">
                <a:solidFill>
                  <a:srgbClr val="92D050"/>
                </a:solidFill>
              </a:rPr>
              <a:t>Stamping</a:t>
            </a:r>
            <a:r>
              <a:rPr lang="en-US" sz="2400"/>
              <a:t> is used to shape some automobile body parts like fenders and doors.</a:t>
            </a:r>
            <a:endParaRPr lang="en-US" sz="2400" b="1" dirty="0">
              <a:solidFill>
                <a:schemeClr val="bg1"/>
              </a:solidFill>
            </a:endParaRPr>
          </a:p>
        </p:txBody>
      </p:sp>
      <p:pic>
        <p:nvPicPr>
          <p:cNvPr id="5" name="Picture 2" descr="http://www.nlcs.k12.in.us/oljrhi/brown/manufacturing/press.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37564" y="1754154"/>
            <a:ext cx="2514763" cy="2866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895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0"/>
          <p:cNvSpPr txBox="1">
            <a:spLocks/>
          </p:cNvSpPr>
          <p:nvPr/>
        </p:nvSpPr>
        <p:spPr>
          <a:xfrm>
            <a:off x="152400" y="772886"/>
            <a:ext cx="3299927"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MANUFACTURING PROCESSING</a:t>
            </a:r>
          </a:p>
        </p:txBody>
      </p:sp>
      <p:sp>
        <p:nvSpPr>
          <p:cNvPr id="3" name="Title 10"/>
          <p:cNvSpPr txBox="1">
            <a:spLocks/>
          </p:cNvSpPr>
          <p:nvPr/>
        </p:nvSpPr>
        <p:spPr>
          <a:xfrm>
            <a:off x="4866571" y="1185636"/>
            <a:ext cx="3008313" cy="825500"/>
          </a:xfrm>
          <a:prstGeom prst="rect">
            <a:avLst/>
          </a:prstGeom>
        </p:spPr>
        <p:txBody>
          <a:bodyPr>
            <a:noAutofit/>
          </a:bodyPr>
          <a:lstStyle>
            <a:lvl1pPr algn="l" rtl="0" eaLnBrk="1" latinLnBrk="0" hangingPunct="1">
              <a:spcBef>
                <a:spcPct val="0"/>
              </a:spcBef>
              <a:buNone/>
              <a:defRPr sz="4200" kern="1200">
                <a:solidFill>
                  <a:schemeClr val="tx2"/>
                </a:solidFill>
                <a:latin typeface="+mj-lt"/>
                <a:ea typeface="+mj-ea"/>
                <a:cs typeface="+mj-cs"/>
              </a:defRPr>
            </a:lvl1pPr>
            <a:extLst/>
          </a:lstStyle>
          <a:p>
            <a:pPr algn="ctr"/>
            <a:r>
              <a:rPr lang="en-US" sz="2800" dirty="0"/>
              <a:t>EXTRUSION</a:t>
            </a:r>
          </a:p>
        </p:txBody>
      </p:sp>
      <p:sp>
        <p:nvSpPr>
          <p:cNvPr id="4" name="Content Placeholder 5"/>
          <p:cNvSpPr txBox="1">
            <a:spLocks/>
          </p:cNvSpPr>
          <p:nvPr/>
        </p:nvSpPr>
        <p:spPr>
          <a:xfrm>
            <a:off x="3904861" y="2011136"/>
            <a:ext cx="4931734" cy="1981200"/>
          </a:xfrm>
          <a:prstGeom prst="rect">
            <a:avLst/>
          </a:prstGeom>
        </p:spPr>
        <p:txBody>
          <a:bodyPr>
            <a:normAutofit fontScale="92500"/>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n-US" sz="2400" dirty="0">
                <a:solidFill>
                  <a:srgbClr val="92D050"/>
                </a:solidFill>
              </a:rPr>
              <a:t>Extrusion </a:t>
            </a:r>
            <a:r>
              <a:rPr lang="en-US" sz="2400" dirty="0"/>
              <a:t>pushes the material into a shape similar to the way icing is pushed through a cake decorator. The shape of the opening in the dies determines the shape of the material. </a:t>
            </a:r>
          </a:p>
        </p:txBody>
      </p:sp>
      <p:pic>
        <p:nvPicPr>
          <p:cNvPr id="5" name="Picture 2" descr="http://www.doitpoms.ac.uk/tlplib/metal-forming-2/figures/extrusion_sm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10" y="2011136"/>
            <a:ext cx="3187550" cy="2029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7177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FF6B5C-38AA-492E-B742-2B73E3FB709C}">
  <ds:schemaRefs>
    <ds:schemaRef ds:uri="http://schemas.microsoft.com/sharepoint/v3/contenttype/forms"/>
  </ds:schemaRefs>
</ds:datastoreItem>
</file>

<file path=customXml/itemProps2.xml><?xml version="1.0" encoding="utf-8"?>
<ds:datastoreItem xmlns:ds="http://schemas.openxmlformats.org/officeDocument/2006/customXml" ds:itemID="{26CA852B-5C34-4BE7-B96F-E38D710433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MS_Yellow</Template>
  <TotalTime>0</TotalTime>
  <Words>886</Words>
  <Application>Microsoft Office PowerPoint</Application>
  <PresentationFormat>On-screen Show (16:9)</PresentationFormat>
  <Paragraphs>81</Paragraphs>
  <Slides>19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Narrow</vt:lpstr>
      <vt:lpstr>Calibri</vt:lpstr>
      <vt:lpstr>Tw Cen MT</vt:lpstr>
      <vt:lpstr>Wingdings</vt:lpstr>
      <vt:lpstr>Wingdings 2</vt:lpstr>
      <vt:lpstr>MS_Yellow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2024-08-27T20:28:31Z</dcterms:modified>
  <cp:category/>
</cp:coreProperties>
</file>