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5"/>
  </p:notesMasterIdLst>
  <p:sldIdLst>
    <p:sldId id="268"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custDataLst>
    <p:tags r:id="rId16"/>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7293" autoAdjust="0"/>
  </p:normalViewPr>
  <p:slideViewPr>
    <p:cSldViewPr snapToGrid="0" showGuides="1">
      <p:cViewPr varScale="1">
        <p:scale>
          <a:sx n="140" d="100"/>
          <a:sy n="140" d="100"/>
        </p:scale>
        <p:origin x="54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6020B-9098-4B8C-8B8C-9A4CC7A97F03}"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A390E-B108-44D9-98EC-EC6447A45713}" type="slidenum">
              <a:rPr lang="en-US" smtClean="0"/>
              <a:t>‹#›</a:t>
            </a:fld>
            <a:endParaRPr lang="en-US"/>
          </a:p>
        </p:txBody>
      </p:sp>
    </p:spTree>
    <p:extLst>
      <p:ext uri="{BB962C8B-B14F-4D97-AF65-F5344CB8AC3E}">
        <p14:creationId xmlns:p14="http://schemas.microsoft.com/office/powerpoint/2010/main" val="133186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Azipod" TargetMode="External"/><Relationship Id="rId3" Type="http://schemas.openxmlformats.org/officeDocument/2006/relationships/hyperlink" Target="http://en.wikipedia.org/wiki/Oasis_class_cruise_ship" TargetMode="External"/><Relationship Id="rId7" Type="http://schemas.openxmlformats.org/officeDocument/2006/relationships/hyperlink" Target="http://en.wikipedia.org/wiki/ABB_Grou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W%C3%A4rtsil%C3%A4" TargetMode="External"/><Relationship Id="rId5" Type="http://schemas.openxmlformats.org/officeDocument/2006/relationships/hyperlink" Target="http://en.wikipedia.org/wiki/Gross_tonnage" TargetMode="External"/><Relationship Id="rId4" Type="http://schemas.openxmlformats.org/officeDocument/2006/relationships/hyperlink" Target="http://en.wikipedia.org/wiki/Cruise_ship" TargetMode="External"/><Relationship Id="rId9" Type="http://schemas.openxmlformats.org/officeDocument/2006/relationships/hyperlink" Target="http://en.wikipedia.org/wiki/Azimuth_thrust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Class and </a:t>
            </a:r>
            <a:r>
              <a:rPr lang="en-US" dirty="0" err="1">
                <a:effectLst/>
              </a:rPr>
              <a:t>type:</a:t>
            </a:r>
            <a:r>
              <a:rPr lang="en-US" i="1" dirty="0" err="1">
                <a:effectLst/>
                <a:hlinkClick r:id="rId3" action="ppaction://hlinkfile" tooltip="Oasis class cruise ship"/>
              </a:rPr>
              <a:t>Oasis</a:t>
            </a:r>
            <a:r>
              <a:rPr lang="en-US" dirty="0">
                <a:effectLst/>
                <a:hlinkClick r:id="rId3" action="ppaction://hlinkfile" tooltip="Oasis class cruise ship"/>
              </a:rPr>
              <a:t> class</a:t>
            </a:r>
            <a:r>
              <a:rPr lang="en-US" dirty="0">
                <a:effectLst/>
              </a:rPr>
              <a:t> </a:t>
            </a:r>
            <a:r>
              <a:rPr lang="en-US" dirty="0">
                <a:effectLst/>
                <a:hlinkClick r:id="rId4" action="ppaction://hlinkfile" tooltip="Cruise ship"/>
              </a:rPr>
              <a:t>cruise ship</a:t>
            </a:r>
            <a:r>
              <a:rPr lang="en-US" dirty="0">
                <a:effectLst/>
              </a:rPr>
              <a:t>Tonnage:225,282 </a:t>
            </a:r>
            <a:r>
              <a:rPr lang="en-US" dirty="0">
                <a:effectLst/>
                <a:hlinkClick r:id="rId5" action="ppaction://hlinkfile" tooltip="Gross tonnage"/>
              </a:rPr>
              <a:t>GT</a:t>
            </a:r>
            <a:r>
              <a:rPr lang="en-US" baseline="30000" dirty="0">
                <a:effectLst/>
                <a:hlinkClick r:id="" action="ppaction://hlinkfile"/>
              </a:rPr>
              <a:t>[1]</a:t>
            </a:r>
            <a:r>
              <a:rPr lang="en-US" dirty="0">
                <a:effectLst/>
              </a:rPr>
              <a:t>Length:360 m (1,181 </a:t>
            </a:r>
            <a:r>
              <a:rPr lang="en-US" dirty="0" err="1">
                <a:effectLst/>
              </a:rPr>
              <a:t>ft</a:t>
            </a:r>
            <a:r>
              <a:rPr lang="en-US" dirty="0">
                <a:effectLst/>
              </a:rPr>
              <a:t>) overall</a:t>
            </a:r>
            <a:r>
              <a:rPr lang="en-US" baseline="30000" dirty="0">
                <a:effectLst/>
                <a:hlinkClick r:id="" action="ppaction://hlinkfile"/>
              </a:rPr>
              <a:t>[7]</a:t>
            </a:r>
            <a:r>
              <a:rPr lang="en-US" dirty="0">
                <a:effectLst/>
              </a:rPr>
              <a:t>Beam:47 m (154 </a:t>
            </a:r>
            <a:r>
              <a:rPr lang="en-US" dirty="0" err="1">
                <a:effectLst/>
              </a:rPr>
              <a:t>ft</a:t>
            </a:r>
            <a:r>
              <a:rPr lang="en-US" dirty="0">
                <a:effectLst/>
              </a:rPr>
              <a:t>) waterline</a:t>
            </a:r>
            <a:br>
              <a:rPr lang="en-US" dirty="0">
                <a:effectLst/>
              </a:rPr>
            </a:br>
            <a:r>
              <a:rPr lang="en-US" dirty="0">
                <a:effectLst/>
              </a:rPr>
              <a:t>60.5 m (198 </a:t>
            </a:r>
            <a:r>
              <a:rPr lang="en-US" dirty="0" err="1">
                <a:effectLst/>
              </a:rPr>
              <a:t>ft</a:t>
            </a:r>
            <a:r>
              <a:rPr lang="en-US" dirty="0">
                <a:effectLst/>
              </a:rPr>
              <a:t>) extreme</a:t>
            </a:r>
            <a:r>
              <a:rPr lang="en-US" baseline="30000" dirty="0">
                <a:effectLst/>
                <a:hlinkClick r:id="" action="ppaction://hlinkfile"/>
              </a:rPr>
              <a:t>[7]</a:t>
            </a:r>
            <a:r>
              <a:rPr lang="en-US" dirty="0">
                <a:effectLst/>
              </a:rPr>
              <a:t>Height:72 m (236 </a:t>
            </a:r>
            <a:r>
              <a:rPr lang="en-US" dirty="0" err="1">
                <a:effectLst/>
              </a:rPr>
              <a:t>ft</a:t>
            </a:r>
            <a:r>
              <a:rPr lang="en-US" dirty="0">
                <a:effectLst/>
              </a:rPr>
              <a:t>) above water line</a:t>
            </a:r>
            <a:r>
              <a:rPr lang="en-US" baseline="30000" dirty="0">
                <a:effectLst/>
                <a:hlinkClick r:id="" action="ppaction://hlinkfile"/>
              </a:rPr>
              <a:t>[8]</a:t>
            </a:r>
            <a:r>
              <a:rPr lang="en-US" dirty="0">
                <a:effectLst/>
              </a:rPr>
              <a:t>Draught:9.3 m (31 </a:t>
            </a:r>
            <a:r>
              <a:rPr lang="en-US" dirty="0" err="1">
                <a:effectLst/>
              </a:rPr>
              <a:t>ft</a:t>
            </a:r>
            <a:r>
              <a:rPr lang="en-US" dirty="0">
                <a:effectLst/>
              </a:rPr>
              <a:t>)</a:t>
            </a:r>
            <a:r>
              <a:rPr lang="en-US" baseline="30000" dirty="0">
                <a:effectLst/>
                <a:hlinkClick r:id="" action="ppaction://hlinkfile"/>
              </a:rPr>
              <a:t>[7]</a:t>
            </a:r>
            <a:r>
              <a:rPr lang="en-US" dirty="0">
                <a:effectLst/>
              </a:rPr>
              <a:t>Depth:22.55 m (74 </a:t>
            </a:r>
            <a:r>
              <a:rPr lang="en-US" dirty="0" err="1">
                <a:effectLst/>
              </a:rPr>
              <a:t>ft</a:t>
            </a:r>
            <a:r>
              <a:rPr lang="en-US" dirty="0">
                <a:effectLst/>
              </a:rPr>
              <a:t>)</a:t>
            </a:r>
            <a:r>
              <a:rPr lang="en-US" baseline="30000" dirty="0">
                <a:effectLst/>
                <a:hlinkClick r:id="" action="ppaction://hlinkfile"/>
              </a:rPr>
              <a:t>[7]</a:t>
            </a:r>
            <a:r>
              <a:rPr lang="en-US" dirty="0">
                <a:effectLst/>
              </a:rPr>
              <a:t>Decks:16 passenger decks</a:t>
            </a:r>
            <a:r>
              <a:rPr lang="en-US" baseline="30000" dirty="0">
                <a:effectLst/>
                <a:hlinkClick r:id="" action="ppaction://hlinkfile"/>
              </a:rPr>
              <a:t>[2]</a:t>
            </a:r>
            <a:r>
              <a:rPr lang="en-US" dirty="0">
                <a:effectLst/>
              </a:rPr>
              <a:t>Installed power:3 × </a:t>
            </a:r>
            <a:r>
              <a:rPr lang="en-US" dirty="0" err="1">
                <a:effectLst/>
                <a:hlinkClick r:id="rId6" action="ppaction://hlinkfile" tooltip="Wärtsilä"/>
              </a:rPr>
              <a:t>Wärtsilä</a:t>
            </a:r>
            <a:r>
              <a:rPr lang="en-US" dirty="0">
                <a:effectLst/>
              </a:rPr>
              <a:t> 12V46D engines (13,860 kW/18,590 </a:t>
            </a:r>
            <a:r>
              <a:rPr lang="en-US" dirty="0" err="1">
                <a:effectLst/>
              </a:rPr>
              <a:t>hp</a:t>
            </a:r>
            <a:r>
              <a:rPr lang="en-US" dirty="0">
                <a:effectLst/>
              </a:rPr>
              <a:t> each)</a:t>
            </a:r>
            <a:br>
              <a:rPr lang="en-US" dirty="0">
                <a:effectLst/>
              </a:rPr>
            </a:br>
            <a:r>
              <a:rPr lang="en-US" dirty="0">
                <a:effectLst/>
              </a:rPr>
              <a:t>3 × </a:t>
            </a:r>
            <a:r>
              <a:rPr lang="en-US" dirty="0" err="1">
                <a:effectLst/>
                <a:hlinkClick r:id="rId6" action="ppaction://hlinkfile" tooltip="Wärtsilä"/>
              </a:rPr>
              <a:t>Wärtsilä</a:t>
            </a:r>
            <a:r>
              <a:rPr lang="en-US" dirty="0">
                <a:effectLst/>
              </a:rPr>
              <a:t> 16V46D engines (18,480 kW/24,780 </a:t>
            </a:r>
            <a:r>
              <a:rPr lang="en-US" dirty="0" err="1">
                <a:effectLst/>
              </a:rPr>
              <a:t>hp</a:t>
            </a:r>
            <a:r>
              <a:rPr lang="en-US" dirty="0">
                <a:effectLst/>
              </a:rPr>
              <a:t> each)</a:t>
            </a:r>
            <a:r>
              <a:rPr lang="en-US" baseline="30000" dirty="0">
                <a:effectLst/>
                <a:hlinkClick r:id="" action="ppaction://hlinkfile"/>
              </a:rPr>
              <a:t>[8][9]</a:t>
            </a:r>
            <a:r>
              <a:rPr lang="en-US" dirty="0">
                <a:effectLst/>
              </a:rPr>
              <a:t>Propulsion:3 × 20 MW </a:t>
            </a:r>
            <a:r>
              <a:rPr lang="en-US" dirty="0">
                <a:effectLst/>
                <a:hlinkClick r:id="rId7" action="ppaction://hlinkfile" tooltip="ABB Group"/>
              </a:rPr>
              <a:t>ABB</a:t>
            </a:r>
            <a:r>
              <a:rPr lang="en-US" dirty="0">
                <a:effectLst/>
              </a:rPr>
              <a:t> </a:t>
            </a:r>
            <a:r>
              <a:rPr lang="en-US" dirty="0" err="1">
                <a:effectLst/>
                <a:hlinkClick r:id="rId8" action="ppaction://hlinkfile" tooltip="Azipod"/>
              </a:rPr>
              <a:t>Azipod</a:t>
            </a:r>
            <a:r>
              <a:rPr lang="en-US" dirty="0">
                <a:effectLst/>
              </a:rPr>
              <a:t>, all </a:t>
            </a:r>
            <a:r>
              <a:rPr lang="en-US" dirty="0" err="1">
                <a:effectLst/>
                <a:hlinkClick r:id="rId9" action="ppaction://hlinkfile" tooltip="Azimuth thruster"/>
              </a:rPr>
              <a:t>azimuthing</a:t>
            </a:r>
            <a:r>
              <a:rPr lang="en-US" baseline="30000" dirty="0">
                <a:effectLst/>
                <a:hlinkClick r:id="" action="ppaction://hlinkfile"/>
              </a:rPr>
              <a:t>[8]</a:t>
            </a:r>
            <a:br>
              <a:rPr lang="en-US" dirty="0">
                <a:effectLst/>
              </a:rPr>
            </a:br>
            <a:r>
              <a:rPr lang="en-US" dirty="0">
                <a:effectLst/>
              </a:rPr>
              <a:t>4 × 5.5 MW </a:t>
            </a:r>
            <a:r>
              <a:rPr lang="en-US" dirty="0" err="1">
                <a:effectLst/>
                <a:hlinkClick r:id="rId6" action="ppaction://hlinkfile" tooltip="Wärtsilä"/>
              </a:rPr>
              <a:t>Wärtsilä</a:t>
            </a:r>
            <a:r>
              <a:rPr lang="en-US" dirty="0">
                <a:effectLst/>
              </a:rPr>
              <a:t> CT3500 bow thrusters</a:t>
            </a:r>
            <a:r>
              <a:rPr lang="en-US" baseline="30000" dirty="0">
                <a:effectLst/>
                <a:hlinkClick r:id="" action="ppaction://hlinkfile"/>
              </a:rPr>
              <a:t>[10]</a:t>
            </a:r>
            <a:r>
              <a:rPr lang="en-US" dirty="0">
                <a:effectLst/>
              </a:rPr>
              <a:t>Speed:22.6 knots (41.9 km/h; 26.0 mph)</a:t>
            </a:r>
            <a:r>
              <a:rPr lang="en-US" baseline="30000" dirty="0">
                <a:effectLst/>
                <a:hlinkClick r:id="" action="ppaction://hlinkfile"/>
              </a:rPr>
              <a:t>[2]</a:t>
            </a:r>
            <a:r>
              <a:rPr lang="en-US" dirty="0">
                <a:effectLst/>
              </a:rPr>
              <a:t>Capacity:5,400 passengers at double occupancy; 6,296 maximum</a:t>
            </a:r>
            <a:r>
              <a:rPr lang="en-US" baseline="30000" dirty="0">
                <a:effectLst/>
                <a:hlinkClick r:id="" action="ppaction://hlinkfile"/>
              </a:rPr>
              <a:t>[2]</a:t>
            </a:r>
            <a:r>
              <a:rPr lang="en-US" dirty="0">
                <a:effectLst/>
              </a:rPr>
              <a:t>Crew:2,165</a:t>
            </a:r>
            <a:r>
              <a:rPr lang="en-US" baseline="30000" dirty="0">
                <a:effectLst/>
                <a:hlinkClick r:id="" action="ppaction://hlinkfile"/>
              </a:rPr>
              <a:t>[2]</a:t>
            </a:r>
            <a:endParaRPr lang="en-US" dirty="0"/>
          </a:p>
        </p:txBody>
      </p:sp>
      <p:sp>
        <p:nvSpPr>
          <p:cNvPr id="4" name="Slide Number Placeholder 3"/>
          <p:cNvSpPr>
            <a:spLocks noGrp="1"/>
          </p:cNvSpPr>
          <p:nvPr>
            <p:ph type="sldNum" sz="quarter" idx="10"/>
          </p:nvPr>
        </p:nvSpPr>
        <p:spPr/>
        <p:txBody>
          <a:bodyPr/>
          <a:lstStyle/>
          <a:p>
            <a:fld id="{846A390E-B108-44D9-98EC-EC6447A45713}" type="slidenum">
              <a:rPr lang="en-US" smtClean="0"/>
              <a:t>3</a:t>
            </a:fld>
            <a:endParaRPr lang="en-US"/>
          </a:p>
        </p:txBody>
      </p:sp>
    </p:spTree>
    <p:extLst>
      <p:ext uri="{BB962C8B-B14F-4D97-AF65-F5344CB8AC3E}">
        <p14:creationId xmlns:p14="http://schemas.microsoft.com/office/powerpoint/2010/main" val="273027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4041897" y="2279175"/>
            <a:ext cx="5867400" cy="656485"/>
          </a:xfrm>
          <a:prstGeom prst="rect">
            <a:avLst/>
          </a:prstGeom>
        </p:spPr>
        <p:txBody>
          <a:bodyPr rtlCol="0" anchor="b">
            <a:noAutofit/>
          </a:bodyPr>
          <a:lstStyle>
            <a:lvl1pPr algn="l" rtl="0" eaLnBrk="1" latinLnBrk="0" hangingPunct="1">
              <a:spcBef>
                <a:spcPct val="0"/>
              </a:spcBef>
              <a:buNone/>
              <a:defRPr sz="4200" kern="1200" cap="all" baseline="0">
                <a:solidFill>
                  <a:schemeClr val="tx2"/>
                </a:solidFill>
                <a:latin typeface="+mj-lt"/>
                <a:ea typeface="+mj-ea"/>
                <a:cs typeface="+mj-cs"/>
              </a:defRPr>
            </a:lvl1pPr>
            <a:extLst/>
          </a:lstStyle>
          <a:p>
            <a:pPr>
              <a:spcBef>
                <a:spcPts val="0"/>
              </a:spcBef>
            </a:pPr>
            <a:r>
              <a:rPr lang="en-US" sz="4000" cap="none" dirty="0">
                <a:solidFill>
                  <a:prstClr val="black">
                    <a:lumMod val="85000"/>
                    <a:lumOff val="15000"/>
                  </a:prstClr>
                </a:solidFill>
                <a:ea typeface="+mn-ea"/>
                <a:cs typeface="+mn-cs"/>
              </a:rPr>
              <a:t>PRODUCTION</a:t>
            </a:r>
            <a:endParaRPr lang="en-US" sz="4000" cap="none" dirty="0">
              <a:solidFill>
                <a:prstClr val="black">
                  <a:lumMod val="50000"/>
                  <a:lumOff val="50000"/>
                </a:prstClr>
              </a:solidFill>
              <a:ea typeface="+mn-ea"/>
              <a:cs typeface="+mn-cs"/>
            </a:endParaRPr>
          </a:p>
        </p:txBody>
      </p:sp>
      <p:grpSp>
        <p:nvGrpSpPr>
          <p:cNvPr id="4" name="Group 3"/>
          <p:cNvGrpSpPr/>
          <p:nvPr/>
        </p:nvGrpSpPr>
        <p:grpSpPr>
          <a:xfrm>
            <a:off x="1825272" y="1177627"/>
            <a:ext cx="2057400" cy="2410446"/>
            <a:chOff x="6324600" y="1360573"/>
            <a:chExt cx="2057400" cy="2708434"/>
          </a:xfrm>
        </p:grpSpPr>
        <p:sp>
          <p:nvSpPr>
            <p:cNvPr id="5" name="Oval 4"/>
            <p:cNvSpPr/>
            <p:nvPr/>
          </p:nvSpPr>
          <p:spPr>
            <a:xfrm>
              <a:off x="6324600" y="1876968"/>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Box 5"/>
            <p:cNvSpPr txBox="1"/>
            <p:nvPr/>
          </p:nvSpPr>
          <p:spPr>
            <a:xfrm>
              <a:off x="6572314" y="1360573"/>
              <a:ext cx="1219200" cy="2708434"/>
            </a:xfrm>
            <a:prstGeom prst="rect">
              <a:avLst/>
            </a:prstGeom>
            <a:noFill/>
          </p:spPr>
          <p:txBody>
            <a:bodyPr wrap="square" rtlCol="0">
              <a:spAutoFit/>
            </a:bodyPr>
            <a:lstStyle/>
            <a:p>
              <a:r>
                <a:rPr lang="en-US" sz="17000" b="1" dirty="0">
                  <a:solidFill>
                    <a:srgbClr val="65B131">
                      <a:alpha val="64000"/>
                    </a:srgbClr>
                  </a:solidFill>
                  <a:latin typeface="+mj-lt"/>
                  <a:cs typeface="Arial" pitchFamily="34" charset="0"/>
                </a:rPr>
                <a:t>4</a:t>
              </a:r>
            </a:p>
          </p:txBody>
        </p:sp>
      </p:grpSp>
    </p:spTree>
    <p:extLst>
      <p:ext uri="{BB962C8B-B14F-4D97-AF65-F5344CB8AC3E}">
        <p14:creationId xmlns:p14="http://schemas.microsoft.com/office/powerpoint/2010/main" val="406728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229348" y="710682"/>
            <a:ext cx="6651978" cy="734291"/>
          </a:xfrm>
          <a:prstGeom prst="rect">
            <a:avLst/>
          </a:prstGeom>
        </p:spPr>
        <p:txBody>
          <a:bodyPr anchor="b">
            <a:normAutofit fontScale="92500"/>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Quality Assurance?</a:t>
            </a:r>
            <a:endParaRPr lang="en-US" dirty="0">
              <a:solidFill>
                <a:schemeClr val="tx1"/>
              </a:solidFill>
            </a:endParaRPr>
          </a:p>
        </p:txBody>
      </p:sp>
      <p:sp>
        <p:nvSpPr>
          <p:cNvPr id="3" name="TextBox 2"/>
          <p:cNvSpPr txBox="1"/>
          <p:nvPr/>
        </p:nvSpPr>
        <p:spPr>
          <a:xfrm>
            <a:off x="0" y="1564999"/>
            <a:ext cx="6500326" cy="3034004"/>
          </a:xfrm>
          <a:prstGeom prst="rect">
            <a:avLst/>
          </a:prstGeom>
          <a:noFill/>
        </p:spPr>
        <p:txBody>
          <a:bodyPr wrap="square" rtlCol="0">
            <a:normAutofit fontScale="85000" lnSpcReduction="20000"/>
          </a:bodyPr>
          <a:lstStyle/>
          <a:p>
            <a:pPr marL="342900" indent="-342900">
              <a:buFont typeface="Arial" pitchFamily="34" charset="0"/>
              <a:buChar char="•"/>
            </a:pPr>
            <a:r>
              <a:rPr lang="en-US" sz="2000" dirty="0"/>
              <a:t>When a product is designed, engineers will provide specifications or standards a product must meet. Then the manufacturing process will be set up to monitor quality. </a:t>
            </a:r>
          </a:p>
          <a:p>
            <a:pPr marL="342900" indent="-342900">
              <a:buFont typeface="Arial" pitchFamily="34" charset="0"/>
              <a:buChar char="•"/>
            </a:pPr>
            <a:endParaRPr lang="en-US" sz="2000" dirty="0"/>
          </a:p>
          <a:p>
            <a:pPr marL="342900" indent="-342900">
              <a:buFont typeface="Arial" pitchFamily="34" charset="0"/>
              <a:buChar char="•"/>
            </a:pPr>
            <a:r>
              <a:rPr lang="en-US" sz="2000" dirty="0"/>
              <a:t>Materials coming into a factory will be checked. Often, inspectors will check a product by hand or with a machine as the product is manufactured. Other times, programmed machines monitor the quality throughout the entire manufacturing process. </a:t>
            </a:r>
          </a:p>
          <a:p>
            <a:pPr marL="342900" indent="-342900">
              <a:buFont typeface="Arial" pitchFamily="34" charset="0"/>
              <a:buChar char="•"/>
            </a:pPr>
            <a:endParaRPr lang="en-US" sz="2000" dirty="0"/>
          </a:p>
          <a:p>
            <a:pPr marL="342900" indent="-342900">
              <a:buFont typeface="Arial" pitchFamily="34" charset="0"/>
              <a:buChar char="•"/>
            </a:pPr>
            <a:r>
              <a:rPr lang="en-US" sz="2000" dirty="0"/>
              <a:t>A finished product will be checked for any defects before being packaged. Even the packaging will be checked to confirm the overall product is of the highest quality.</a:t>
            </a:r>
            <a:br>
              <a:rPr lang="en-US" sz="2000" dirty="0"/>
            </a:br>
            <a:endParaRPr lang="en-US" sz="2400" dirty="0"/>
          </a:p>
        </p:txBody>
      </p:sp>
      <p:pic>
        <p:nvPicPr>
          <p:cNvPr id="4" name="Picture 2" descr="http://www.nlcs.k12.in.us/oljrhi/brown/manufacturing/precision_measur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70" y="1564999"/>
            <a:ext cx="2522849" cy="15413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08643" y="3226417"/>
            <a:ext cx="2841171" cy="923330"/>
          </a:xfrm>
          <a:prstGeom prst="rect">
            <a:avLst/>
          </a:prstGeom>
        </p:spPr>
        <p:txBody>
          <a:bodyPr wrap="square">
            <a:spAutoFit/>
          </a:bodyPr>
          <a:lstStyle/>
          <a:p>
            <a:r>
              <a:rPr lang="en-US" dirty="0"/>
              <a:t>Quality Assurance workers use many types of precision measuring instruments.</a:t>
            </a:r>
          </a:p>
        </p:txBody>
      </p:sp>
    </p:spTree>
    <p:extLst>
      <p:ext uri="{BB962C8B-B14F-4D97-AF65-F5344CB8AC3E}">
        <p14:creationId xmlns:p14="http://schemas.microsoft.com/office/powerpoint/2010/main" val="38981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768" y="821094"/>
            <a:ext cx="5337109" cy="40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5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50769"/>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a:solidFill>
                  <a:schemeClr val="tx1"/>
                </a:solidFill>
              </a:rPr>
              <a:t>     Producing  a product</a:t>
            </a:r>
          </a:p>
        </p:txBody>
      </p:sp>
      <p:sp>
        <p:nvSpPr>
          <p:cNvPr id="3" name="TextBox 2"/>
          <p:cNvSpPr txBox="1"/>
          <p:nvPr/>
        </p:nvSpPr>
        <p:spPr>
          <a:xfrm>
            <a:off x="186612" y="1460241"/>
            <a:ext cx="8607676" cy="1524000"/>
          </a:xfrm>
          <a:prstGeom prst="rect">
            <a:avLst/>
          </a:prstGeom>
          <a:noFill/>
        </p:spPr>
        <p:txBody>
          <a:bodyPr wrap="square" rtlCol="0">
            <a:normAutofit/>
          </a:bodyPr>
          <a:lstStyle/>
          <a:p>
            <a:r>
              <a:rPr lang="en-US" sz="1600" dirty="0"/>
              <a:t>We just learned that both primary and secondary processes are used in manufacturing. Many different processing techniques may be needed to produce one type of product. Products with a number of different parts, such as appliances and computers must also be assembled.</a:t>
            </a:r>
          </a:p>
        </p:txBody>
      </p:sp>
      <p:sp>
        <p:nvSpPr>
          <p:cNvPr id="4" name="TextBox 3"/>
          <p:cNvSpPr txBox="1"/>
          <p:nvPr/>
        </p:nvSpPr>
        <p:spPr>
          <a:xfrm>
            <a:off x="186612" y="2310277"/>
            <a:ext cx="3581400" cy="1600200"/>
          </a:xfrm>
          <a:prstGeom prst="rect">
            <a:avLst/>
          </a:prstGeom>
          <a:noFill/>
        </p:spPr>
        <p:txBody>
          <a:bodyPr wrap="square" rtlCol="0">
            <a:normAutofit/>
          </a:bodyPr>
          <a:lstStyle/>
          <a:p>
            <a:r>
              <a:rPr lang="en-US" sz="1400" b="1" dirty="0"/>
              <a:t>What is production?</a:t>
            </a:r>
            <a:r>
              <a:rPr lang="en-US" sz="1400" dirty="0"/>
              <a:t> A simple definition is creating goods by using human effort. Production is a key component of any manufacturing system. </a:t>
            </a:r>
          </a:p>
          <a:p>
            <a:endParaRPr lang="en-US" sz="2000" dirty="0"/>
          </a:p>
          <a:p>
            <a:endParaRPr lang="en-US" sz="2000" dirty="0"/>
          </a:p>
          <a:p>
            <a:endParaRPr lang="en-US" sz="2000" dirty="0"/>
          </a:p>
        </p:txBody>
      </p:sp>
      <p:sp>
        <p:nvSpPr>
          <p:cNvPr id="5" name="TextBox 4"/>
          <p:cNvSpPr txBox="1"/>
          <p:nvPr/>
        </p:nvSpPr>
        <p:spPr>
          <a:xfrm>
            <a:off x="4133834" y="2309672"/>
            <a:ext cx="4660454" cy="1447800"/>
          </a:xfrm>
          <a:prstGeom prst="rect">
            <a:avLst/>
          </a:prstGeom>
          <a:noFill/>
        </p:spPr>
        <p:txBody>
          <a:bodyPr wrap="square" rtlCol="0">
            <a:normAutofit/>
          </a:bodyPr>
          <a:lstStyle/>
          <a:p>
            <a:r>
              <a:rPr lang="en-US" sz="1400" dirty="0"/>
              <a:t>There are four types of production. The kind of production used depends upon the kind of product and the number of products needed.</a:t>
            </a:r>
          </a:p>
          <a:p>
            <a:endParaRPr lang="en-US" sz="2000" dirty="0"/>
          </a:p>
        </p:txBody>
      </p:sp>
      <p:pic>
        <p:nvPicPr>
          <p:cNvPr id="6" name="Picture 2" descr="http://www.accuspecelectronic.com/files/modules/pictureit_pictures/7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33538" y="3108081"/>
            <a:ext cx="3800592" cy="165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p:cNvSpPr txBox="1">
            <a:spLocks/>
          </p:cNvSpPr>
          <p:nvPr/>
        </p:nvSpPr>
        <p:spPr>
          <a:xfrm>
            <a:off x="203315" y="710682"/>
            <a:ext cx="8229600" cy="1143000"/>
          </a:xfrm>
          <a:prstGeom prst="rect">
            <a:avLst/>
          </a:prstGeom>
        </p:spPr>
        <p:txBody>
          <a:bodyPr>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Custom Production?</a:t>
            </a:r>
            <a:endParaRPr lang="en-US" dirty="0">
              <a:solidFill>
                <a:schemeClr val="tx1"/>
              </a:solidFill>
            </a:endParaRPr>
          </a:p>
        </p:txBody>
      </p:sp>
      <p:sp>
        <p:nvSpPr>
          <p:cNvPr id="3" name="TextBox 2"/>
          <p:cNvSpPr txBox="1"/>
          <p:nvPr/>
        </p:nvSpPr>
        <p:spPr>
          <a:xfrm>
            <a:off x="203315" y="1450133"/>
            <a:ext cx="8444578" cy="1295400"/>
          </a:xfrm>
          <a:prstGeom prst="rect">
            <a:avLst/>
          </a:prstGeom>
          <a:noFill/>
        </p:spPr>
        <p:txBody>
          <a:bodyPr wrap="square" rtlCol="0">
            <a:normAutofit fontScale="85000" lnSpcReduction="20000"/>
          </a:bodyPr>
          <a:lstStyle/>
          <a:p>
            <a:r>
              <a:rPr lang="en-US" sz="2200" dirty="0"/>
              <a:t>In custom production, products are made to order.  For example, a cake made according to a buyer's choice of size, flavor, shape, and icing is a custom-made product.  A custom-made product need not be a small item.  A cruise ship that costs $300 million and is designed for 2,500 passengers is also a custom-made product.</a:t>
            </a:r>
          </a:p>
        </p:txBody>
      </p:sp>
      <p:pic>
        <p:nvPicPr>
          <p:cNvPr id="4" name="Picture 2" descr="http://images.mmosite.com/my/upload/10/13/iulya/09/1102/2009110264554_999.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50601" y="2593133"/>
            <a:ext cx="3382314" cy="2274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26601" y="3725053"/>
            <a:ext cx="1524000" cy="1143000"/>
          </a:xfrm>
          <a:prstGeom prst="rect">
            <a:avLst/>
          </a:prstGeom>
          <a:noFill/>
        </p:spPr>
        <p:txBody>
          <a:bodyPr wrap="square" rtlCol="0">
            <a:normAutofit lnSpcReduction="10000"/>
          </a:bodyPr>
          <a:lstStyle/>
          <a:p>
            <a:pPr algn="ctr"/>
            <a:r>
              <a:rPr lang="en-US" sz="1400" dirty="0"/>
              <a:t>Oasis of the Seas is one of the largest cruise ships in the world</a:t>
            </a:r>
          </a:p>
        </p:txBody>
      </p:sp>
    </p:spTree>
    <p:extLst>
      <p:ext uri="{BB962C8B-B14F-4D97-AF65-F5344CB8AC3E}">
        <p14:creationId xmlns:p14="http://schemas.microsoft.com/office/powerpoint/2010/main" val="192275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p:cNvSpPr txBox="1">
            <a:spLocks/>
          </p:cNvSpPr>
          <p:nvPr/>
        </p:nvSpPr>
        <p:spPr>
          <a:xfrm>
            <a:off x="445911" y="729343"/>
            <a:ext cx="8229600" cy="1143000"/>
          </a:xfrm>
          <a:prstGeom prst="rect">
            <a:avLst/>
          </a:prstGeom>
        </p:spPr>
        <p:txBody>
          <a:bodyPr>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Job-Lot Production?</a:t>
            </a:r>
            <a:endParaRPr lang="en-US" dirty="0">
              <a:solidFill>
                <a:schemeClr val="tx1"/>
              </a:solidFill>
            </a:endParaRPr>
          </a:p>
        </p:txBody>
      </p:sp>
      <p:sp>
        <p:nvSpPr>
          <p:cNvPr id="3" name="TextBox 2"/>
          <p:cNvSpPr txBox="1"/>
          <p:nvPr/>
        </p:nvSpPr>
        <p:spPr>
          <a:xfrm>
            <a:off x="230933" y="1496008"/>
            <a:ext cx="8444578" cy="1295400"/>
          </a:xfrm>
          <a:prstGeom prst="rect">
            <a:avLst/>
          </a:prstGeom>
          <a:noFill/>
        </p:spPr>
        <p:txBody>
          <a:bodyPr wrap="square" rtlCol="0">
            <a:normAutofit fontScale="92500" lnSpcReduction="20000"/>
          </a:bodyPr>
          <a:lstStyle/>
          <a:p>
            <a:r>
              <a:rPr lang="en-US" sz="2000" dirty="0"/>
              <a:t>In job-lot production, a specific quantity of a product is made. For example, suppose a manufacturer received an order for exactly 10,000 skateboards. Job-lot production would be used. Many job-lot manufacturers make products on a seasonal basis. A company making skateboards used mostly in the summer might also make skis for use during the winter.</a:t>
            </a:r>
            <a:endParaRPr lang="en-US" sz="2200" dirty="0"/>
          </a:p>
        </p:txBody>
      </p:sp>
      <p:pic>
        <p:nvPicPr>
          <p:cNvPr id="4" name="Picture 2" descr="http://www.nlcs.k12.in.us/oljrhi/brown/manufacturing/skateboard_fa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711" y="2791408"/>
            <a:ext cx="3654490" cy="2095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62170" y="3496273"/>
            <a:ext cx="3098541" cy="685800"/>
          </a:xfrm>
          <a:prstGeom prst="rect">
            <a:avLst/>
          </a:prstGeom>
          <a:noFill/>
        </p:spPr>
        <p:txBody>
          <a:bodyPr wrap="square" rtlCol="0">
            <a:normAutofit/>
          </a:bodyPr>
          <a:lstStyle/>
          <a:p>
            <a:pPr algn="ctr"/>
            <a:r>
              <a:rPr lang="en-US" sz="1400" dirty="0"/>
              <a:t>Using Job Lot production, the Santa Cruz skateboard factory . . .</a:t>
            </a:r>
          </a:p>
        </p:txBody>
      </p:sp>
    </p:spTree>
    <p:extLst>
      <p:ext uri="{BB962C8B-B14F-4D97-AF65-F5344CB8AC3E}">
        <p14:creationId xmlns:p14="http://schemas.microsoft.com/office/powerpoint/2010/main" val="13435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www.nlcs.k12.in.us/oljrhi/brown/manufacturing/santa_cruz_bik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685" y="969477"/>
            <a:ext cx="4969625" cy="3027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51753" y="4142793"/>
            <a:ext cx="3201178" cy="426292"/>
          </a:xfrm>
          <a:prstGeom prst="rect">
            <a:avLst/>
          </a:prstGeom>
          <a:noFill/>
        </p:spPr>
        <p:txBody>
          <a:bodyPr wrap="square" rtlCol="0">
            <a:normAutofit fontScale="92500"/>
          </a:bodyPr>
          <a:lstStyle/>
          <a:p>
            <a:pPr algn="ctr"/>
            <a:r>
              <a:rPr lang="en-US" sz="1400" dirty="0"/>
              <a:t>…also manufactures Santa Cruz bikes.</a:t>
            </a:r>
          </a:p>
        </p:txBody>
      </p:sp>
    </p:spTree>
    <p:extLst>
      <p:ext uri="{BB962C8B-B14F-4D97-AF65-F5344CB8AC3E}">
        <p14:creationId xmlns:p14="http://schemas.microsoft.com/office/powerpoint/2010/main" val="21575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p:cNvSpPr txBox="1">
            <a:spLocks/>
          </p:cNvSpPr>
          <p:nvPr/>
        </p:nvSpPr>
        <p:spPr>
          <a:xfrm>
            <a:off x="445911" y="785327"/>
            <a:ext cx="8229600" cy="1143000"/>
          </a:xfrm>
          <a:prstGeom prst="rect">
            <a:avLst/>
          </a:prstGeom>
        </p:spPr>
        <p:txBody>
          <a:bodyPr>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Continuous Production?</a:t>
            </a:r>
            <a:endParaRPr lang="en-US" dirty="0">
              <a:solidFill>
                <a:schemeClr val="tx1"/>
              </a:solidFill>
            </a:endParaRPr>
          </a:p>
        </p:txBody>
      </p:sp>
      <p:sp>
        <p:nvSpPr>
          <p:cNvPr id="3" name="TextBox 2"/>
          <p:cNvSpPr txBox="1"/>
          <p:nvPr/>
        </p:nvSpPr>
        <p:spPr>
          <a:xfrm>
            <a:off x="230933" y="1514670"/>
            <a:ext cx="8444578" cy="1905000"/>
          </a:xfrm>
          <a:prstGeom prst="rect">
            <a:avLst/>
          </a:prstGeom>
          <a:noFill/>
        </p:spPr>
        <p:txBody>
          <a:bodyPr wrap="square" rtlCol="0">
            <a:normAutofit fontScale="85000" lnSpcReduction="20000"/>
          </a:bodyPr>
          <a:lstStyle/>
          <a:p>
            <a:r>
              <a:rPr lang="en-US" sz="2000" dirty="0"/>
              <a:t>In continuous production, products are mass-produced, usually on an assembly line. What is an assembly line? An assembly line is a manufacturing process in which products move from one work station to the next. </a:t>
            </a:r>
          </a:p>
          <a:p>
            <a:endParaRPr lang="en-US" sz="2000" dirty="0"/>
          </a:p>
          <a:p>
            <a:r>
              <a:rPr lang="en-US" sz="2000" dirty="0"/>
              <a:t>Interchangeable parts are added as a product moves past each worker. Each worker is usually responsible for one specific job. The workers' work related movements are reduced to a minimum. Some mass-production systems make thousands of identical items each day.</a:t>
            </a:r>
            <a:endParaRPr lang="en-US" sz="2200" dirty="0"/>
          </a:p>
        </p:txBody>
      </p:sp>
      <p:pic>
        <p:nvPicPr>
          <p:cNvPr id="4" name="Picture 2" descr="http://www.nlcs.k12.in.us/oljrhi/brown/manufacturing/robo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273" y="3101554"/>
            <a:ext cx="2833815" cy="1758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7873" y="3641274"/>
            <a:ext cx="2819400" cy="1219200"/>
          </a:xfrm>
          <a:prstGeom prst="rect">
            <a:avLst/>
          </a:prstGeom>
          <a:noFill/>
        </p:spPr>
        <p:txBody>
          <a:bodyPr wrap="square" rtlCol="0">
            <a:normAutofit/>
          </a:bodyPr>
          <a:lstStyle/>
          <a:p>
            <a:pPr algn="ctr"/>
            <a:r>
              <a:rPr lang="en-US" sz="1400" dirty="0"/>
              <a:t>Robots have replaced many of the difficult and monotonous </a:t>
            </a:r>
          </a:p>
          <a:p>
            <a:pPr algn="ctr"/>
            <a:r>
              <a:rPr lang="en-US" sz="1400" dirty="0"/>
              <a:t>jobs on the modern assembly line.</a:t>
            </a:r>
          </a:p>
        </p:txBody>
      </p:sp>
    </p:spTree>
    <p:extLst>
      <p:ext uri="{BB962C8B-B14F-4D97-AF65-F5344CB8AC3E}">
        <p14:creationId xmlns:p14="http://schemas.microsoft.com/office/powerpoint/2010/main" val="84040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229349" y="748004"/>
            <a:ext cx="6651978" cy="734291"/>
          </a:xfrm>
          <a:prstGeom prst="rect">
            <a:avLst/>
          </a:prstGeom>
        </p:spPr>
        <p:txBody>
          <a:bodyPr anchor="b">
            <a:normAutofit fontScale="92500"/>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mass customization?</a:t>
            </a:r>
            <a:endParaRPr lang="en-US" dirty="0">
              <a:solidFill>
                <a:schemeClr val="tx1"/>
              </a:solidFill>
            </a:endParaRPr>
          </a:p>
        </p:txBody>
      </p:sp>
      <p:sp>
        <p:nvSpPr>
          <p:cNvPr id="3" name="TextBox 2"/>
          <p:cNvSpPr txBox="1"/>
          <p:nvPr/>
        </p:nvSpPr>
        <p:spPr>
          <a:xfrm>
            <a:off x="229349" y="1482295"/>
            <a:ext cx="6022161" cy="2906486"/>
          </a:xfrm>
          <a:prstGeom prst="rect">
            <a:avLst/>
          </a:prstGeom>
          <a:noFill/>
        </p:spPr>
        <p:txBody>
          <a:bodyPr wrap="square" rtlCol="0">
            <a:normAutofit fontScale="92500" lnSpcReduction="10000"/>
          </a:bodyPr>
          <a:lstStyle/>
          <a:p>
            <a:r>
              <a:rPr lang="en-US" sz="1600" dirty="0"/>
              <a:t>Mass customization</a:t>
            </a:r>
            <a:r>
              <a:rPr lang="en-US" sz="1600" b="1" dirty="0"/>
              <a:t> </a:t>
            </a:r>
            <a:r>
              <a:rPr lang="en-US" sz="1600" dirty="0"/>
              <a:t>is the use of flexible computer-aided manufacturing systems to mass-produce products that are custom designed for the individual customer. </a:t>
            </a:r>
          </a:p>
          <a:p>
            <a:endParaRPr lang="en-US" sz="1600" dirty="0"/>
          </a:p>
          <a:p>
            <a:r>
              <a:rPr lang="en-US" sz="1600" dirty="0"/>
              <a:t>In other words, it combines the advantages of continuous production with custom production. Mass customization is a new approach to manufacturing. </a:t>
            </a:r>
          </a:p>
          <a:p>
            <a:endParaRPr lang="en-US" sz="1600" dirty="0"/>
          </a:p>
          <a:p>
            <a:r>
              <a:rPr lang="en-US" sz="1600" dirty="0"/>
              <a:t>Companies that use mass customization produce standard products that are modified for individual customers. </a:t>
            </a:r>
          </a:p>
          <a:p>
            <a:endParaRPr lang="en-US" sz="1600" dirty="0"/>
          </a:p>
          <a:p>
            <a:r>
              <a:rPr lang="en-US" sz="1600" dirty="0"/>
              <a:t>For example, eye glasses are made of standardized parts that may be modified to fit the particular user.</a:t>
            </a: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51510" y="1954127"/>
            <a:ext cx="2555153" cy="196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0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54704" y="692021"/>
            <a:ext cx="6651978" cy="734291"/>
          </a:xfrm>
          <a:prstGeom prst="rect">
            <a:avLst/>
          </a:prstGeom>
        </p:spPr>
        <p:txBody>
          <a:bodyPr anchor="b">
            <a:normAutofit fontScale="92500"/>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mass customization?</a:t>
            </a:r>
            <a:endParaRPr lang="en-US" dirty="0">
              <a:solidFill>
                <a:schemeClr val="tx1"/>
              </a:solidFill>
            </a:endParaRPr>
          </a:p>
        </p:txBody>
      </p:sp>
      <p:sp>
        <p:nvSpPr>
          <p:cNvPr id="3" name="TextBox 2"/>
          <p:cNvSpPr txBox="1"/>
          <p:nvPr/>
        </p:nvSpPr>
        <p:spPr>
          <a:xfrm>
            <a:off x="4049486" y="1527677"/>
            <a:ext cx="4725955" cy="3249596"/>
          </a:xfrm>
          <a:prstGeom prst="rect">
            <a:avLst/>
          </a:prstGeom>
          <a:noFill/>
        </p:spPr>
        <p:txBody>
          <a:bodyPr wrap="square" rtlCol="0">
            <a:normAutofit lnSpcReduction="10000"/>
          </a:bodyPr>
          <a:lstStyle/>
          <a:p>
            <a:r>
              <a:rPr lang="en-US" sz="2000" dirty="0"/>
              <a:t>Dell Computer Company uses the mass customization system of production.  </a:t>
            </a:r>
          </a:p>
          <a:p>
            <a:endParaRPr lang="en-US" sz="2000" dirty="0"/>
          </a:p>
          <a:p>
            <a:r>
              <a:rPr lang="en-US" sz="2000" dirty="0"/>
              <a:t>The worker here is checking bar codes with a scanner as a new computer exits the assembly line. </a:t>
            </a:r>
          </a:p>
          <a:p>
            <a:endParaRPr lang="en-US" sz="2000" dirty="0"/>
          </a:p>
          <a:p>
            <a:r>
              <a:rPr lang="en-US" sz="2000" dirty="0"/>
              <a:t>The finished computer is already packaged and ready for shipment directly to the customer.</a:t>
            </a:r>
          </a:p>
          <a:p>
            <a:r>
              <a:rPr lang="en-US" sz="2400" dirty="0"/>
              <a:t> </a:t>
            </a:r>
          </a:p>
          <a:p>
            <a:endParaRPr lang="en-US" sz="2400" dirty="0"/>
          </a:p>
        </p:txBody>
      </p:sp>
      <p:pic>
        <p:nvPicPr>
          <p:cNvPr id="4" name="Picture 2" descr="http://www.nlcs.k12.in.us/oljrhi/brown/manufacturing/d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863" y="1426312"/>
            <a:ext cx="1861536" cy="285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3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229348" y="710682"/>
            <a:ext cx="6651978" cy="734291"/>
          </a:xfrm>
          <a:prstGeom prst="rect">
            <a:avLst/>
          </a:prstGeom>
        </p:spPr>
        <p:txBody>
          <a:bodyPr anchor="b">
            <a:normAutofit fontScale="92500"/>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a:solidFill>
                  <a:schemeClr val="tx1"/>
                </a:solidFill>
                <a:ea typeface="+mn-ea"/>
                <a:cs typeface="+mn-cs"/>
              </a:rPr>
              <a:t>What is Quality Assurance?</a:t>
            </a:r>
            <a:endParaRPr lang="en-US" dirty="0">
              <a:solidFill>
                <a:schemeClr val="tx1"/>
              </a:solidFill>
            </a:endParaRPr>
          </a:p>
        </p:txBody>
      </p:sp>
      <p:sp>
        <p:nvSpPr>
          <p:cNvPr id="3" name="TextBox 2"/>
          <p:cNvSpPr txBox="1"/>
          <p:nvPr/>
        </p:nvSpPr>
        <p:spPr>
          <a:xfrm>
            <a:off x="381000" y="1444973"/>
            <a:ext cx="8229600" cy="2133600"/>
          </a:xfrm>
          <a:prstGeom prst="rect">
            <a:avLst/>
          </a:prstGeom>
          <a:noFill/>
        </p:spPr>
        <p:txBody>
          <a:bodyPr wrap="square" rtlCol="0">
            <a:normAutofit lnSpcReduction="10000"/>
          </a:bodyPr>
          <a:lstStyle/>
          <a:p>
            <a:r>
              <a:rPr lang="en-US" sz="2000" dirty="0"/>
              <a:t>Quality assurance is the system used by companies to verify that their products are being made correctly. With quality assurance, companies are sure their products are made according to required plans and meets all specifications. </a:t>
            </a:r>
          </a:p>
          <a:p>
            <a:endParaRPr lang="en-US" sz="2000" dirty="0"/>
          </a:p>
          <a:p>
            <a:r>
              <a:rPr lang="en-US" sz="2000" dirty="0"/>
              <a:t>Quality assurance focuses on prevention and detection. Companies try to find and correct defects early, before the products are finished.</a:t>
            </a:r>
            <a:endParaRPr lang="en-US" sz="24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1208" y="3578573"/>
            <a:ext cx="2824471" cy="1292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1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7" ma:contentTypeDescription="Create a new document." ma:contentTypeScope="" ma:versionID="e95328fa23588749f9fa2b140771f3d7">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c59f9b6bc57a2e50ffec2a2a7fa37e71"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E9A145-B01C-42DD-92E5-7054FDFC5715}">
  <ds:schemaRefs>
    <ds:schemaRef ds:uri="http://schemas.microsoft.com/sharepoint/v3/contenttype/forms"/>
  </ds:schemaRefs>
</ds:datastoreItem>
</file>

<file path=customXml/itemProps2.xml><?xml version="1.0" encoding="utf-8"?>
<ds:datastoreItem xmlns:ds="http://schemas.openxmlformats.org/officeDocument/2006/customXml" ds:itemID="{570FF08F-963A-434B-AD6B-EA17D4676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6801b-3a89-4506-aaa3-b2b080dc6fff"/>
    <ds:schemaRef ds:uri="352a001b-fdfe-49a0-8a03-de813b89e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MS_Yellow</Template>
  <TotalTime>0</TotalTime>
  <Words>881</Words>
  <Application>Microsoft Office PowerPoint</Application>
  <PresentationFormat>On-screen Show (16:9)</PresentationFormat>
  <Paragraphs>49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Tw Cen MT</vt:lpstr>
      <vt:lpstr>Wingdings</vt:lpstr>
      <vt:lpstr>Wingdings 2</vt:lpstr>
      <vt:lpstr>MS_Yellow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2016-01-05T02:38:42Z</dcterms:created>
  <dcterms:modified xsi:type="dcterms:W3CDTF">2024-08-27T20:29:03Z</dcterms:modified>
  <cp:category/>
</cp:coreProperties>
</file>