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3"/>
  </p:sldMasterIdLst>
  <p:notesMasterIdLst>
    <p:notesMasterId r:id="rId21"/>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9144000" cy="5143500" type="screen16x9"/>
  <p:notesSz cx="6858000" cy="9144000"/>
  <p:custDataLst>
    <p:tags r:id="rId22"/>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000079"/>
    <a:srgbClr val="673276"/>
    <a:srgbClr val="7452CA"/>
    <a:srgbClr val="0C1930"/>
    <a:srgbClr val="CA6727"/>
    <a:srgbClr val="F4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7" autoAdjust="0"/>
    <p:restoredTop sz="97293" autoAdjust="0"/>
  </p:normalViewPr>
  <p:slideViewPr>
    <p:cSldViewPr snapToGrid="0" showGuides="1">
      <p:cViewPr varScale="1">
        <p:scale>
          <a:sx n="140" d="100"/>
          <a:sy n="140" d="100"/>
        </p:scale>
        <p:origin x="664" y="8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686AFB-F2B0-41BE-B3C4-FE423ABCD328}" type="datetimeFigureOut">
              <a:rPr lang="en-US" smtClean="0"/>
              <a:t>8/27/2024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1E0960-665E-4761-BB5D-825FCF7B6F3C}" type="slidenum">
              <a:rPr lang="en-US" smtClean="0"/>
              <a:t>‹#›</a:t>
            </a:fld>
            <a:endParaRPr lang="en-US"/>
          </a:p>
        </p:txBody>
      </p:sp>
    </p:spTree>
    <p:extLst>
      <p:ext uri="{BB962C8B-B14F-4D97-AF65-F5344CB8AC3E}">
        <p14:creationId xmlns:p14="http://schemas.microsoft.com/office/powerpoint/2010/main" val="2523687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http://en.wikipedia.org/wiki/File:Codorniu_-_Raventos_1.jpg</a:t>
            </a:r>
          </a:p>
          <a:p>
            <a:r>
              <a:rPr lang="en-US" dirty="0"/>
              <a:t>http://en.wikipedia.org/wiki/File:Packing_salt_packages.jpg</a:t>
            </a:r>
          </a:p>
          <a:p>
            <a:r>
              <a:rPr lang="en-US" dirty="0"/>
              <a:t>http://en.wikipedia.org/wiki/File:1915_contour_Coca-Cola_contour_bottle_prototype.png</a:t>
            </a:r>
          </a:p>
        </p:txBody>
      </p:sp>
      <p:sp>
        <p:nvSpPr>
          <p:cNvPr id="4" name="Slide Number Placeholder 3"/>
          <p:cNvSpPr>
            <a:spLocks noGrp="1"/>
          </p:cNvSpPr>
          <p:nvPr>
            <p:ph type="sldNum" sz="quarter" idx="10"/>
          </p:nvPr>
        </p:nvSpPr>
        <p:spPr/>
        <p:txBody>
          <a:bodyPr/>
          <a:lstStyle/>
          <a:p>
            <a:fld id="{EF1E0960-665E-4761-BB5D-825FCF7B6F3C}" type="slidenum">
              <a:rPr lang="en-US" smtClean="0"/>
              <a:t>3</a:t>
            </a:fld>
            <a:endParaRPr lang="en-US"/>
          </a:p>
        </p:txBody>
      </p:sp>
    </p:spTree>
    <p:extLst>
      <p:ext uri="{BB962C8B-B14F-4D97-AF65-F5344CB8AC3E}">
        <p14:creationId xmlns:p14="http://schemas.microsoft.com/office/powerpoint/2010/main" val="3150416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http://2.bp.blogspot.com/_AAD_EJN_smY/TToFtvRTqSI/AAAAAAAAADI/XDjEKUe9pqI/s1600/Food%2B104.JPG</a:t>
            </a:r>
          </a:p>
        </p:txBody>
      </p:sp>
      <p:sp>
        <p:nvSpPr>
          <p:cNvPr id="4" name="Slide Number Placeholder 3"/>
          <p:cNvSpPr>
            <a:spLocks noGrp="1"/>
          </p:cNvSpPr>
          <p:nvPr>
            <p:ph type="sldNum" sz="quarter" idx="10"/>
          </p:nvPr>
        </p:nvSpPr>
        <p:spPr/>
        <p:txBody>
          <a:bodyPr/>
          <a:lstStyle/>
          <a:p>
            <a:fld id="{EF1E0960-665E-4761-BB5D-825FCF7B6F3C}" type="slidenum">
              <a:rPr lang="en-US" smtClean="0"/>
              <a:t>17</a:t>
            </a:fld>
            <a:endParaRPr lang="en-US"/>
          </a:p>
        </p:txBody>
      </p:sp>
    </p:spTree>
    <p:extLst>
      <p:ext uri="{BB962C8B-B14F-4D97-AF65-F5344CB8AC3E}">
        <p14:creationId xmlns:p14="http://schemas.microsoft.com/office/powerpoint/2010/main" val="3954923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http://en.wikipedia.org/wiki/File:No-carb_pork.jpg</a:t>
            </a:r>
          </a:p>
        </p:txBody>
      </p:sp>
      <p:sp>
        <p:nvSpPr>
          <p:cNvPr id="4" name="Slide Number Placeholder 3"/>
          <p:cNvSpPr>
            <a:spLocks noGrp="1"/>
          </p:cNvSpPr>
          <p:nvPr>
            <p:ph type="sldNum" sz="quarter" idx="10"/>
          </p:nvPr>
        </p:nvSpPr>
        <p:spPr/>
        <p:txBody>
          <a:bodyPr/>
          <a:lstStyle/>
          <a:p>
            <a:fld id="{EF1E0960-665E-4761-BB5D-825FCF7B6F3C}" type="slidenum">
              <a:rPr lang="en-US" smtClean="0"/>
              <a:t>4</a:t>
            </a:fld>
            <a:endParaRPr lang="en-US"/>
          </a:p>
        </p:txBody>
      </p:sp>
    </p:spTree>
    <p:extLst>
      <p:ext uri="{BB962C8B-B14F-4D97-AF65-F5344CB8AC3E}">
        <p14:creationId xmlns:p14="http://schemas.microsoft.com/office/powerpoint/2010/main" val="3336168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http://www.pcshoptalk.com/staff/stefan_m/bi700/8.jpg</a:t>
            </a:r>
          </a:p>
          <a:p>
            <a:r>
              <a:rPr lang="en-US" dirty="0"/>
              <a:t>http://www.voidfillpackaging.com/</a:t>
            </a:r>
          </a:p>
        </p:txBody>
      </p:sp>
      <p:sp>
        <p:nvSpPr>
          <p:cNvPr id="4" name="Slide Number Placeholder 3"/>
          <p:cNvSpPr>
            <a:spLocks noGrp="1"/>
          </p:cNvSpPr>
          <p:nvPr>
            <p:ph type="sldNum" sz="quarter" idx="10"/>
          </p:nvPr>
        </p:nvSpPr>
        <p:spPr/>
        <p:txBody>
          <a:bodyPr/>
          <a:lstStyle/>
          <a:p>
            <a:fld id="{EF1E0960-665E-4761-BB5D-825FCF7B6F3C}" type="slidenum">
              <a:rPr lang="en-US" smtClean="0"/>
              <a:t>5</a:t>
            </a:fld>
            <a:endParaRPr lang="en-US"/>
          </a:p>
        </p:txBody>
      </p:sp>
    </p:spTree>
    <p:extLst>
      <p:ext uri="{BB962C8B-B14F-4D97-AF65-F5344CB8AC3E}">
        <p14:creationId xmlns:p14="http://schemas.microsoft.com/office/powerpoint/2010/main" val="3483025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http://www.sud-chemie.com/scmcms/web/binary.jsp?nodeId=5984&amp;binaryId=6082&amp;preview=&amp;disposition=inline&amp;lang=en</a:t>
            </a:r>
          </a:p>
        </p:txBody>
      </p:sp>
      <p:sp>
        <p:nvSpPr>
          <p:cNvPr id="4" name="Slide Number Placeholder 3"/>
          <p:cNvSpPr>
            <a:spLocks noGrp="1"/>
          </p:cNvSpPr>
          <p:nvPr>
            <p:ph type="sldNum" sz="quarter" idx="10"/>
          </p:nvPr>
        </p:nvSpPr>
        <p:spPr/>
        <p:txBody>
          <a:bodyPr/>
          <a:lstStyle/>
          <a:p>
            <a:fld id="{EF1E0960-665E-4761-BB5D-825FCF7B6F3C}" type="slidenum">
              <a:rPr lang="en-US" smtClean="0"/>
              <a:t>6</a:t>
            </a:fld>
            <a:endParaRPr lang="en-US"/>
          </a:p>
        </p:txBody>
      </p:sp>
    </p:spTree>
    <p:extLst>
      <p:ext uri="{BB962C8B-B14F-4D97-AF65-F5344CB8AC3E}">
        <p14:creationId xmlns:p14="http://schemas.microsoft.com/office/powerpoint/2010/main" val="151052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http://www.girvin.com/blog/wp-content/uploads/2010/09/lifebox_02.jpg</a:t>
            </a:r>
          </a:p>
          <a:p>
            <a:r>
              <a:rPr lang="en-US" dirty="0"/>
              <a:t>http://3.bp.blogspot.com/_-7ENnkYVvMI/TMj1sMT7j6I/AAAAAAAABAI/f8EEZQv-9fs/s400/IMG_0318.jpg</a:t>
            </a:r>
          </a:p>
        </p:txBody>
      </p:sp>
      <p:sp>
        <p:nvSpPr>
          <p:cNvPr id="4" name="Slide Number Placeholder 3"/>
          <p:cNvSpPr>
            <a:spLocks noGrp="1"/>
          </p:cNvSpPr>
          <p:nvPr>
            <p:ph type="sldNum" sz="quarter" idx="10"/>
          </p:nvPr>
        </p:nvSpPr>
        <p:spPr/>
        <p:txBody>
          <a:bodyPr/>
          <a:lstStyle/>
          <a:p>
            <a:fld id="{EF1E0960-665E-4761-BB5D-825FCF7B6F3C}" type="slidenum">
              <a:rPr lang="en-US" smtClean="0"/>
              <a:t>7</a:t>
            </a:fld>
            <a:endParaRPr lang="en-US"/>
          </a:p>
        </p:txBody>
      </p:sp>
    </p:spTree>
    <p:extLst>
      <p:ext uri="{BB962C8B-B14F-4D97-AF65-F5344CB8AC3E}">
        <p14:creationId xmlns:p14="http://schemas.microsoft.com/office/powerpoint/2010/main" val="2944209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http://livewirepst.wordpress.com/category/where-to-recycle-everything-and-other-trash-talk/  </a:t>
            </a:r>
          </a:p>
          <a:p>
            <a:r>
              <a:rPr lang="en-US" dirty="0"/>
              <a:t>http://labnol.blogspot.com/2007/03/track-shipments-from-ups-dhl-or-fedex.html</a:t>
            </a:r>
          </a:p>
        </p:txBody>
      </p:sp>
      <p:sp>
        <p:nvSpPr>
          <p:cNvPr id="4" name="Slide Number Placeholder 3"/>
          <p:cNvSpPr>
            <a:spLocks noGrp="1"/>
          </p:cNvSpPr>
          <p:nvPr>
            <p:ph type="sldNum" sz="quarter" idx="10"/>
          </p:nvPr>
        </p:nvSpPr>
        <p:spPr/>
        <p:txBody>
          <a:bodyPr/>
          <a:lstStyle/>
          <a:p>
            <a:fld id="{EF1E0960-665E-4761-BB5D-825FCF7B6F3C}" type="slidenum">
              <a:rPr lang="en-US" smtClean="0"/>
              <a:t>8</a:t>
            </a:fld>
            <a:endParaRPr lang="en-US"/>
          </a:p>
        </p:txBody>
      </p:sp>
    </p:spTree>
    <p:extLst>
      <p:ext uri="{BB962C8B-B14F-4D97-AF65-F5344CB8AC3E}">
        <p14:creationId xmlns:p14="http://schemas.microsoft.com/office/powerpoint/2010/main" val="25415405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http://www.lushlee.com/images/food/09/7/hattomonkey-design.jpg </a:t>
            </a:r>
          </a:p>
          <a:p>
            <a:r>
              <a:rPr lang="en-US" dirty="0"/>
              <a:t>http://www.cdn-inc.com/blog/wp-content/uploads/2010/05/gatorade_pepsico_new_packaging_2009.jpg</a:t>
            </a:r>
          </a:p>
        </p:txBody>
      </p:sp>
      <p:sp>
        <p:nvSpPr>
          <p:cNvPr id="4" name="Slide Number Placeholder 3"/>
          <p:cNvSpPr>
            <a:spLocks noGrp="1"/>
          </p:cNvSpPr>
          <p:nvPr>
            <p:ph type="sldNum" sz="quarter" idx="10"/>
          </p:nvPr>
        </p:nvSpPr>
        <p:spPr/>
        <p:txBody>
          <a:bodyPr/>
          <a:lstStyle/>
          <a:p>
            <a:fld id="{EF1E0960-665E-4761-BB5D-825FCF7B6F3C}" type="slidenum">
              <a:rPr lang="en-US" smtClean="0"/>
              <a:t>14</a:t>
            </a:fld>
            <a:endParaRPr lang="en-US"/>
          </a:p>
        </p:txBody>
      </p:sp>
    </p:spTree>
    <p:extLst>
      <p:ext uri="{BB962C8B-B14F-4D97-AF65-F5344CB8AC3E}">
        <p14:creationId xmlns:p14="http://schemas.microsoft.com/office/powerpoint/2010/main" val="4256676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http://3.bp.blogspot.com/_osrVjnPbdEM/THog8pjIuzI/AAAAAAAAfFQ/_5n-wUwbl_w/s1600/Annoying_Time-Wasters_2.jpg </a:t>
            </a:r>
          </a:p>
          <a:p>
            <a:r>
              <a:rPr lang="en-US" dirty="0"/>
              <a:t>http://www.scottkoval.com/images/0.jpg</a:t>
            </a:r>
          </a:p>
        </p:txBody>
      </p:sp>
      <p:sp>
        <p:nvSpPr>
          <p:cNvPr id="4" name="Slide Number Placeholder 3"/>
          <p:cNvSpPr>
            <a:spLocks noGrp="1"/>
          </p:cNvSpPr>
          <p:nvPr>
            <p:ph type="sldNum" sz="quarter" idx="10"/>
          </p:nvPr>
        </p:nvSpPr>
        <p:spPr/>
        <p:txBody>
          <a:bodyPr/>
          <a:lstStyle/>
          <a:p>
            <a:fld id="{EF1E0960-665E-4761-BB5D-825FCF7B6F3C}" type="slidenum">
              <a:rPr lang="en-US" smtClean="0"/>
              <a:t>15</a:t>
            </a:fld>
            <a:endParaRPr lang="en-US"/>
          </a:p>
        </p:txBody>
      </p:sp>
    </p:spTree>
    <p:extLst>
      <p:ext uri="{BB962C8B-B14F-4D97-AF65-F5344CB8AC3E}">
        <p14:creationId xmlns:p14="http://schemas.microsoft.com/office/powerpoint/2010/main" val="2719372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http://www.wdbiz.net/productimage/90/99613.jpg </a:t>
            </a:r>
          </a:p>
          <a:p>
            <a:pPr marL="0" indent="0">
              <a:buNone/>
            </a:pPr>
            <a:r>
              <a:rPr lang="en-US" sz="1200" dirty="0"/>
              <a:t>http://www.dimensionsguide.com/wp-content/uploads/2010/03/Coke-Case.jpg</a:t>
            </a:r>
          </a:p>
        </p:txBody>
      </p:sp>
      <p:sp>
        <p:nvSpPr>
          <p:cNvPr id="4" name="Slide Number Placeholder 3"/>
          <p:cNvSpPr>
            <a:spLocks noGrp="1"/>
          </p:cNvSpPr>
          <p:nvPr>
            <p:ph type="sldNum" sz="quarter" idx="10"/>
          </p:nvPr>
        </p:nvSpPr>
        <p:spPr/>
        <p:txBody>
          <a:bodyPr/>
          <a:lstStyle/>
          <a:p>
            <a:fld id="{EF1E0960-665E-4761-BB5D-825FCF7B6F3C}" type="slidenum">
              <a:rPr lang="en-US" smtClean="0"/>
              <a:t>16</a:t>
            </a:fld>
            <a:endParaRPr lang="en-US"/>
          </a:p>
        </p:txBody>
      </p:sp>
    </p:spTree>
    <p:extLst>
      <p:ext uri="{BB962C8B-B14F-4D97-AF65-F5344CB8AC3E}">
        <p14:creationId xmlns:p14="http://schemas.microsoft.com/office/powerpoint/2010/main" val="11853612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Title 11"/>
          <p:cNvSpPr>
            <a:spLocks noGrp="1"/>
          </p:cNvSpPr>
          <p:nvPr>
            <p:ph type="title"/>
          </p:nvPr>
        </p:nvSpPr>
        <p:spPr>
          <a:xfrm>
            <a:off x="1333500" y="834146"/>
            <a:ext cx="6477000" cy="1356604"/>
          </a:xfrm>
          <a:prstGeom prst="rect">
            <a:avLst/>
          </a:prstGeom>
        </p:spPr>
        <p:txBody>
          <a:bodyPr rtlCol="0" anchor="b"/>
          <a:lstStyle>
            <a:lvl1pPr>
              <a:defRPr cap="all" baseline="0"/>
            </a:lvl1pPr>
            <a:extLst/>
          </a:lstStyle>
          <a:p>
            <a:r>
              <a:rPr lang="en-US"/>
              <a:t>Click to edit Master title style</a:t>
            </a:r>
            <a:endParaRPr lang="en-US" dirty="0"/>
          </a:p>
        </p:txBody>
      </p:sp>
      <p:sp>
        <p:nvSpPr>
          <p:cNvPr id="22" name="TextBox 21"/>
          <p:cNvSpPr txBox="1"/>
          <p:nvPr/>
        </p:nvSpPr>
        <p:spPr>
          <a:xfrm>
            <a:off x="152400" y="50453"/>
            <a:ext cx="4114800" cy="553998"/>
          </a:xfrm>
          <a:prstGeom prst="rect">
            <a:avLst/>
          </a:prstGeom>
          <a:noFill/>
          <a:ln>
            <a:noFill/>
          </a:ln>
        </p:spPr>
        <p:txBody>
          <a:bodyPr wrap="square" rtlCol="0">
            <a:spAutoFit/>
          </a:bodyPr>
          <a:lstStyle/>
          <a:p>
            <a:r>
              <a:rPr lang="en-US" sz="3000" b="0" kern="1300" spc="300" dirty="0">
                <a:solidFill>
                  <a:schemeClr val="bg1"/>
                </a:solidFill>
                <a:latin typeface="+mj-lt"/>
                <a:ea typeface="+mn-ea"/>
                <a:cs typeface="Arial" pitchFamily="34" charset="0"/>
              </a:rPr>
              <a:t>TE </a:t>
            </a:r>
            <a:r>
              <a:rPr lang="en-US" sz="3000" b="0" kern="1300" spc="300" baseline="0" dirty="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6"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3"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8" name="Picture 17"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TextBox 1"/>
          <p:cNvSpPr txBox="1"/>
          <p:nvPr/>
        </p:nvSpPr>
        <p:spPr>
          <a:xfrm>
            <a:off x="152400" y="50453"/>
            <a:ext cx="4114800" cy="553998"/>
          </a:xfrm>
          <a:prstGeom prst="rect">
            <a:avLst/>
          </a:prstGeom>
          <a:noFill/>
          <a:ln>
            <a:noFill/>
          </a:ln>
        </p:spPr>
        <p:txBody>
          <a:bodyPr wrap="square" rtlCol="0">
            <a:spAutoFit/>
          </a:bodyPr>
          <a:lstStyle/>
          <a:p>
            <a:r>
              <a:rPr lang="en-US" sz="3000" b="0" kern="1300" spc="300" dirty="0">
                <a:solidFill>
                  <a:schemeClr val="bg1"/>
                </a:solidFill>
                <a:latin typeface="+mj-lt"/>
                <a:ea typeface="+mn-ea"/>
                <a:cs typeface="Arial" pitchFamily="34" charset="0"/>
              </a:rPr>
              <a:t>TE </a:t>
            </a:r>
            <a:r>
              <a:rPr lang="en-US" sz="3000" b="0" kern="1300" spc="300" baseline="0" dirty="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2"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1"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5" name="Picture 14"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Parallelogram 1"/>
          <p:cNvSpPr/>
          <p:nvPr/>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Parallelogram 1"/>
          <p:cNvSpPr/>
          <p:nvPr/>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
          <p:cNvSpPr/>
          <p:nvPr/>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pic>
        <p:nvPicPr>
          <p:cNvPr id="11" name="Picture 10" descr="stem-branding blue.jpg"/>
          <p:cNvPicPr>
            <a:picLocks noChangeAspect="1"/>
          </p:cNvPicPr>
          <p:nvPr userDrawn="1"/>
        </p:nvPicPr>
        <p:blipFill rotWithShape="1">
          <a:blip r:embed="rId4"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
        <p:nvSpPr>
          <p:cNvPr id="13"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extLst>
    <p:ext uri="{27BBF7A9-308A-43DC-89C8-2F10F3537804}">
      <p15:sldGuideLst xmlns:p15="http://schemas.microsoft.com/office/powerpoint/2012/main">
        <p15:guide id="1" orient="horz" pos="3108">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Transponder" TargetMode="External"/><Relationship Id="rId2" Type="http://schemas.openxmlformats.org/officeDocument/2006/relationships/hyperlink" Target="http://en.wikipedia.org/wiki/Transceiver" TargetMode="Externa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hyperlink" Target="http://en.wikipedia.org/wiki/Label" TargetMode="External"/><Relationship Id="rId7" Type="http://schemas.openxmlformats.org/officeDocument/2006/relationships/hyperlink" Target="http://en.wikipedia.org/wiki/Point_of_sale_display"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en.wikipedia.org/wiki/Marketing_communications" TargetMode="External"/><Relationship Id="rId5" Type="http://schemas.openxmlformats.org/officeDocument/2006/relationships/hyperlink" Target="http://en.wikipedia.org/wiki/Graphic_design" TargetMode="External"/><Relationship Id="rId4" Type="http://schemas.openxmlformats.org/officeDocument/2006/relationships/hyperlink" Target="http://en.wikipedia.org/wiki/Marketing" TargetMode="External"/><Relationship Id="rId9" Type="http://schemas.openxmlformats.org/officeDocument/2006/relationships/image" Target="../media/image19.jpeg"/></Relationships>
</file>

<file path=ppt/slides/_rels/slide15.xml.rels><?xml version="1.0" encoding="UTF-8" standalone="yes"?>
<Relationships xmlns="http://schemas.openxmlformats.org/package/2006/relationships"><Relationship Id="rId8" Type="http://schemas.openxmlformats.org/officeDocument/2006/relationships/hyperlink" Target="http://en.wikipedia.org/wiki/Authentication" TargetMode="External"/><Relationship Id="rId13" Type="http://schemas.openxmlformats.org/officeDocument/2006/relationships/hyperlink" Target="#cite_note-10"/><Relationship Id="rId3" Type="http://schemas.openxmlformats.org/officeDocument/2006/relationships/hyperlink" Target="http://en.wikipedia.org/wiki/Security" TargetMode="External"/><Relationship Id="rId7" Type="http://schemas.openxmlformats.org/officeDocument/2006/relationships/hyperlink" Target="http://en.wikipedia.org/wiki/Package_pilferage" TargetMode="External"/><Relationship Id="rId12" Type="http://schemas.openxmlformats.org/officeDocument/2006/relationships/hyperlink" Target="http://en.wikipedia.org/wiki/Electronic_article_surveillance" TargetMode="External"/><Relationship Id="rId2" Type="http://schemas.openxmlformats.org/officeDocument/2006/relationships/notesSlide" Target="../notesSlides/notesSlide8.xml"/><Relationship Id="rId16" Type="http://schemas.openxmlformats.org/officeDocument/2006/relationships/image" Target="../media/image21.jpeg"/><Relationship Id="rId1" Type="http://schemas.openxmlformats.org/officeDocument/2006/relationships/slideLayout" Target="../slideLayouts/slideLayout2.xml"/><Relationship Id="rId6" Type="http://schemas.openxmlformats.org/officeDocument/2006/relationships/hyperlink" Target="#cite_note-9"/><Relationship Id="rId11" Type="http://schemas.openxmlformats.org/officeDocument/2006/relationships/hyperlink" Target="http://en.wikipedia.org/wiki/Radio-frequency_identification" TargetMode="External"/><Relationship Id="rId5" Type="http://schemas.openxmlformats.org/officeDocument/2006/relationships/hyperlink" Target="http://en.wikipedia.org/wiki/Tamper-evident" TargetMode="External"/><Relationship Id="rId15" Type="http://schemas.openxmlformats.org/officeDocument/2006/relationships/image" Target="../media/image20.jpeg"/><Relationship Id="rId10" Type="http://schemas.openxmlformats.org/officeDocument/2006/relationships/hyperlink" Target="http://en.wikipedia.org/wiki/Counterfeit" TargetMode="External"/><Relationship Id="rId4" Type="http://schemas.openxmlformats.org/officeDocument/2006/relationships/hyperlink" Target="http://en.wikipedia.org/wiki/Tamper_resistance" TargetMode="External"/><Relationship Id="rId9" Type="http://schemas.openxmlformats.org/officeDocument/2006/relationships/hyperlink" Target="http://en.wikipedia.org/wiki/Security_printing" TargetMode="External"/><Relationship Id="rId14" Type="http://schemas.openxmlformats.org/officeDocument/2006/relationships/hyperlink" Target="http://en.wikipedia.org/wiki/Retail_loss_prevention"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17.xml.rels><?xml version="1.0" encoding="UTF-8" standalone="yes"?>
<Relationships xmlns="http://schemas.openxmlformats.org/package/2006/relationships"><Relationship Id="rId3" Type="http://schemas.openxmlformats.org/officeDocument/2006/relationships/hyperlink" Target="http://en.wikipedia.org/wiki/Drug_delivery"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4.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en.wikipedia.org/wiki/Barrel" TargetMode="External"/><Relationship Id="rId13" Type="http://schemas.openxmlformats.org/officeDocument/2006/relationships/hyperlink" Target="http://en.wikipedia.org/wiki/Cairo" TargetMode="External"/><Relationship Id="rId18" Type="http://schemas.openxmlformats.org/officeDocument/2006/relationships/hyperlink" Target="http://en.wikipedia.org/wiki/Paperboard" TargetMode="External"/><Relationship Id="rId3" Type="http://schemas.openxmlformats.org/officeDocument/2006/relationships/hyperlink" Target="http://en.wikipedia.org/wiki/Basket" TargetMode="External"/><Relationship Id="rId21" Type="http://schemas.openxmlformats.org/officeDocument/2006/relationships/hyperlink" Target="http://en.wikipedia.org/wiki/Box" TargetMode="External"/><Relationship Id="rId7" Type="http://schemas.openxmlformats.org/officeDocument/2006/relationships/hyperlink" Target="http://en.wikipedia.org/wiki/Amphora" TargetMode="External"/><Relationship Id="rId12" Type="http://schemas.openxmlformats.org/officeDocument/2006/relationships/hyperlink" Target="http://en.wikipedia.org/wiki/Persian_people" TargetMode="External"/><Relationship Id="rId17" Type="http://schemas.openxmlformats.org/officeDocument/2006/relationships/hyperlink" Target="http://en.wikipedia.org/wiki/Tin_can" TargetMode="External"/><Relationship Id="rId2" Type="http://schemas.openxmlformats.org/officeDocument/2006/relationships/notesSlide" Target="../notesSlides/notesSlide1.xml"/><Relationship Id="rId16" Type="http://schemas.openxmlformats.org/officeDocument/2006/relationships/hyperlink" Target="http://en.wikipedia.org/wiki/Steel" TargetMode="External"/><Relationship Id="rId20" Type="http://schemas.openxmlformats.org/officeDocument/2006/relationships/hyperlink" Target="http://en.wikipedia.org/wiki/Corrugated_fiberboard" TargetMode="External"/><Relationship Id="rId1" Type="http://schemas.openxmlformats.org/officeDocument/2006/relationships/slideLayout" Target="../slideLayouts/slideLayout2.xml"/><Relationship Id="rId6" Type="http://schemas.openxmlformats.org/officeDocument/2006/relationships/hyperlink" Target="http://en.wikipedia.org/wiki/Vase" TargetMode="External"/><Relationship Id="rId11" Type="http://schemas.openxmlformats.org/officeDocument/2006/relationships/hyperlink" Target="http://en.wikipedia.org/wiki/Archaeology" TargetMode="External"/><Relationship Id="rId5" Type="http://schemas.openxmlformats.org/officeDocument/2006/relationships/hyperlink" Target="http://en.wikipedia.org/wiki/Wooden_box" TargetMode="External"/><Relationship Id="rId15" Type="http://schemas.openxmlformats.org/officeDocument/2006/relationships/hyperlink" Target="http://en.wikipedia.org/wiki/Iron" TargetMode="External"/><Relationship Id="rId23" Type="http://schemas.openxmlformats.org/officeDocument/2006/relationships/image" Target="../media/image4.png"/><Relationship Id="rId10" Type="http://schemas.openxmlformats.org/officeDocument/2006/relationships/hyperlink" Target="http://en.wikipedia.org/wiki/Bronze" TargetMode="External"/><Relationship Id="rId19" Type="http://schemas.openxmlformats.org/officeDocument/2006/relationships/hyperlink" Target="http://en.wikipedia.org/wiki/Carton" TargetMode="External"/><Relationship Id="rId4" Type="http://schemas.openxmlformats.org/officeDocument/2006/relationships/hyperlink" Target="http://en.wikipedia.org/wiki/Bota_bag" TargetMode="External"/><Relationship Id="rId9" Type="http://schemas.openxmlformats.org/officeDocument/2006/relationships/hyperlink" Target="http://en.wikipedia.org/wiki/Glass" TargetMode="External"/><Relationship Id="rId14" Type="http://schemas.openxmlformats.org/officeDocument/2006/relationships/hyperlink" Target="#cite_note-1"/><Relationship Id="rId22" Type="http://schemas.openxmlformats.org/officeDocument/2006/relationships/hyperlink" Target="//upload.wikimedia.org/wikipedia/commons/6/66/1915_contour_Coca-Cola_contour_bottle_prototype.pn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upload.wikimedia.org/wikipedia/commons/3/35/No-carb_pork.jp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en.wikipedia.org/wiki/Shock_(mechanics)" TargetMode="External"/><Relationship Id="rId7"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en.wikipedia.org/wiki/Temperature" TargetMode="External"/><Relationship Id="rId5" Type="http://schemas.openxmlformats.org/officeDocument/2006/relationships/hyperlink" Target="http://en.wikipedia.org/wiki/Electrostatic_discharge" TargetMode="External"/><Relationship Id="rId4" Type="http://schemas.openxmlformats.org/officeDocument/2006/relationships/hyperlink" Target="http://en.wikipedia.org/wiki/Vibration"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en.wikipedia.org/wiki/Modified_atmosphere" TargetMode="External"/><Relationship Id="rId13" Type="http://schemas.openxmlformats.org/officeDocument/2006/relationships/image" Target="../media/image8.jpeg"/><Relationship Id="rId3" Type="http://schemas.openxmlformats.org/officeDocument/2006/relationships/hyperlink" Target="http://en.wikipedia.org/wiki/Oxygen" TargetMode="External"/><Relationship Id="rId7" Type="http://schemas.openxmlformats.org/officeDocument/2006/relationships/hyperlink" Target="http://en.wikipedia.org/wiki/Oxygen_absorber" TargetMode="External"/><Relationship Id="rId12" Type="http://schemas.openxmlformats.org/officeDocument/2006/relationships/hyperlink" Target="http://en.wikipedia.org/wiki/Shelf_lif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en.wikipedia.org/wiki/Desiccant" TargetMode="External"/><Relationship Id="rId11" Type="http://schemas.openxmlformats.org/officeDocument/2006/relationships/hyperlink" Target="#cite_note-8"/><Relationship Id="rId5" Type="http://schemas.openxmlformats.org/officeDocument/2006/relationships/hyperlink" Target="http://en.wikipedia.org/wiki/Permeation" TargetMode="External"/><Relationship Id="rId10" Type="http://schemas.openxmlformats.org/officeDocument/2006/relationships/hyperlink" Target="http://en.wikipedia.org/wiki/Asepsis" TargetMode="External"/><Relationship Id="rId4" Type="http://schemas.openxmlformats.org/officeDocument/2006/relationships/hyperlink" Target="http://en.wikipedia.org/wiki/Water_vapor" TargetMode="External"/><Relationship Id="rId9" Type="http://schemas.openxmlformats.org/officeDocument/2006/relationships/hyperlink" Target="#cite_note-7"/></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Liquid" TargetMode="External"/><Relationship Id="rId7"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hyperlink" Target="http://en.wikipedia.org/wiki/Granular_material" TargetMode="External"/><Relationship Id="rId4" Type="http://schemas.openxmlformats.org/officeDocument/2006/relationships/hyperlink" Target="http://en.wikipedia.org/wiki/Powder_(substance)"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en.wikipedia.org/wiki/Chemical_substance" TargetMode="External"/><Relationship Id="rId3" Type="http://schemas.openxmlformats.org/officeDocument/2006/relationships/hyperlink" Target="http://en.wikipedia.org/wiki/Label" TargetMode="External"/><Relationship Id="rId7" Type="http://schemas.openxmlformats.org/officeDocument/2006/relationships/hyperlink" Target="http://en.wikipedia.org/wiki/Medicine" TargetMode="External"/><Relationship Id="rId12"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en.wikipedia.org/wiki/Food" TargetMode="External"/><Relationship Id="rId11" Type="http://schemas.openxmlformats.org/officeDocument/2006/relationships/image" Target="../media/image11.png"/><Relationship Id="rId5" Type="http://schemas.openxmlformats.org/officeDocument/2006/relationships/hyperlink" Target="http://en.wikipedia.org/wiki/Medication" TargetMode="External"/><Relationship Id="rId10" Type="http://schemas.openxmlformats.org/officeDocument/2006/relationships/hyperlink" Target="http://en.wikipedia.org/wiki/Track_and_trace" TargetMode="External"/><Relationship Id="rId4" Type="http://schemas.openxmlformats.org/officeDocument/2006/relationships/hyperlink" Target="http://en.wikipedia.org/wiki/Recycling" TargetMode="External"/><Relationship Id="rId9" Type="http://schemas.openxmlformats.org/officeDocument/2006/relationships/hyperlink" Target="http://en.wikipedia.org/wiki/Mandatory_labelling"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740836" y="2035535"/>
            <a:ext cx="3578289" cy="1447800"/>
          </a:xfrm>
          <a:prstGeom prst="rect">
            <a:avLst/>
          </a:prstGeom>
        </p:spPr>
        <p:txBody>
          <a:bodyPr rtlCol="0" anchor="b">
            <a:normAutofit/>
          </a:bodyPr>
          <a:lstStyle>
            <a:lvl1pPr algn="l" rtl="0" eaLnBrk="1" latinLnBrk="0" hangingPunct="1">
              <a:spcBef>
                <a:spcPct val="0"/>
              </a:spcBef>
              <a:buNone/>
              <a:defRPr sz="4200" kern="1200" cap="all" baseline="0">
                <a:solidFill>
                  <a:schemeClr val="tx2"/>
                </a:solidFill>
                <a:latin typeface="+mj-lt"/>
                <a:ea typeface="+mj-ea"/>
                <a:cs typeface="+mj-cs"/>
              </a:defRPr>
            </a:lvl1pPr>
            <a:extLst/>
          </a:lstStyle>
          <a:p>
            <a:pPr>
              <a:spcBef>
                <a:spcPts val="0"/>
              </a:spcBef>
            </a:pPr>
            <a:r>
              <a:rPr lang="en-US" sz="4400" spc="70" dirty="0">
                <a:solidFill>
                  <a:schemeClr val="tx1"/>
                </a:solidFill>
              </a:rPr>
              <a:t>PACKAGING</a:t>
            </a:r>
            <a:br>
              <a:rPr lang="en-US" sz="2000" dirty="0">
                <a:solidFill>
                  <a:prstClr val="white"/>
                </a:solidFill>
              </a:rPr>
            </a:br>
            <a:endParaRPr lang="en-US" dirty="0"/>
          </a:p>
        </p:txBody>
      </p:sp>
      <p:grpSp>
        <p:nvGrpSpPr>
          <p:cNvPr id="4" name="Group 3"/>
          <p:cNvGrpSpPr/>
          <p:nvPr/>
        </p:nvGrpSpPr>
        <p:grpSpPr>
          <a:xfrm>
            <a:off x="2450284" y="1083682"/>
            <a:ext cx="2057400" cy="2708434"/>
            <a:chOff x="762000" y="1557456"/>
            <a:chExt cx="2057400" cy="2708434"/>
          </a:xfrm>
        </p:grpSpPr>
        <p:sp>
          <p:nvSpPr>
            <p:cNvPr id="5" name="Oval 4"/>
            <p:cNvSpPr/>
            <p:nvPr/>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p:cNvSpPr txBox="1"/>
            <p:nvPr/>
          </p:nvSpPr>
          <p:spPr>
            <a:xfrm>
              <a:off x="1121392" y="1557456"/>
              <a:ext cx="1219200" cy="2708434"/>
            </a:xfrm>
            <a:prstGeom prst="rect">
              <a:avLst/>
            </a:prstGeom>
            <a:noFill/>
          </p:spPr>
          <p:txBody>
            <a:bodyPr wrap="square" rtlCol="0">
              <a:spAutoFit/>
            </a:bodyPr>
            <a:lstStyle/>
            <a:p>
              <a:r>
                <a:rPr lang="en-US" sz="17000" b="1" dirty="0">
                  <a:solidFill>
                    <a:srgbClr val="F26200">
                      <a:alpha val="40000"/>
                    </a:srgbClr>
                  </a:solidFill>
                  <a:latin typeface="+mj-lt"/>
                  <a:cs typeface="Arial" pitchFamily="34" charset="0"/>
                </a:rPr>
                <a:t>5</a:t>
              </a:r>
            </a:p>
          </p:txBody>
        </p:sp>
        <p:sp>
          <p:nvSpPr>
            <p:cNvPr id="7" name="TextBox 6"/>
            <p:cNvSpPr txBox="1"/>
            <p:nvPr/>
          </p:nvSpPr>
          <p:spPr>
            <a:xfrm>
              <a:off x="823416" y="2666898"/>
              <a:ext cx="1931160" cy="683264"/>
            </a:xfrm>
            <a:prstGeom prst="rect">
              <a:avLst/>
            </a:prstGeom>
            <a:noFill/>
          </p:spPr>
          <p:txBody>
            <a:bodyPr wrap="square" rtlCol="0">
              <a:normAutofit/>
            </a:bodyPr>
            <a:lstStyle/>
            <a:p>
              <a:pPr algn="ctr">
                <a:lnSpc>
                  <a:spcPct val="80000"/>
                </a:lnSpc>
              </a:pPr>
              <a:endParaRPr lang="en-US" sz="2400" b="1" dirty="0">
                <a:solidFill>
                  <a:schemeClr val="bg1"/>
                </a:solidFill>
                <a:effectLst>
                  <a:outerShdw blurRad="50800" dist="25400" dir="5400000" algn="t" rotWithShape="0">
                    <a:prstClr val="black">
                      <a:alpha val="15000"/>
                    </a:prstClr>
                  </a:outerShdw>
                </a:effectLst>
              </a:endParaRPr>
            </a:p>
          </p:txBody>
        </p:sp>
      </p:grpSp>
    </p:spTree>
    <p:extLst>
      <p:ext uri="{BB962C8B-B14F-4D97-AF65-F5344CB8AC3E}">
        <p14:creationId xmlns:p14="http://schemas.microsoft.com/office/powerpoint/2010/main" val="3662697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3566" y="601414"/>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UPC</a:t>
            </a:r>
          </a:p>
        </p:txBody>
      </p:sp>
      <p:sp>
        <p:nvSpPr>
          <p:cNvPr id="4" name="TextBox 3"/>
          <p:cNvSpPr txBox="1"/>
          <p:nvPr/>
        </p:nvSpPr>
        <p:spPr>
          <a:xfrm>
            <a:off x="276924" y="1279849"/>
            <a:ext cx="8409876" cy="3200400"/>
          </a:xfrm>
          <a:prstGeom prst="rect">
            <a:avLst/>
          </a:prstGeom>
          <a:noFill/>
        </p:spPr>
        <p:txBody>
          <a:bodyPr wrap="square" lIns="91440" rtlCol="0">
            <a:normAutofit/>
          </a:bodyPr>
          <a:lstStyle/>
          <a:p>
            <a:pPr marL="174625" indent="-174625">
              <a:buClr>
                <a:prstClr val="black">
                  <a:lumMod val="50000"/>
                  <a:lumOff val="50000"/>
                </a:prstClr>
              </a:buClr>
              <a:buSzPct val="94000"/>
              <a:buFont typeface="Calibri" pitchFamily="34" charset="0"/>
              <a:buChar char="»"/>
            </a:pPr>
            <a:r>
              <a:rPr lang="en-US" dirty="0"/>
              <a:t>Universal product codes help out in both the distribution and sales of a product. For example, UPCs are used for inventory purposes. A manufacturer or seller has equipment that can read the code. </a:t>
            </a:r>
          </a:p>
          <a:p>
            <a:pPr marL="174625" indent="-174625">
              <a:buClr>
                <a:prstClr val="black">
                  <a:lumMod val="50000"/>
                  <a:lumOff val="50000"/>
                </a:prstClr>
              </a:buClr>
              <a:buSzPct val="94000"/>
              <a:buFont typeface="Calibri" pitchFamily="34" charset="0"/>
              <a:buChar char="»"/>
            </a:pPr>
            <a:endParaRPr lang="en-US" dirty="0"/>
          </a:p>
          <a:p>
            <a:pPr marL="174625" indent="-174625">
              <a:buClr>
                <a:prstClr val="black">
                  <a:lumMod val="50000"/>
                  <a:lumOff val="50000"/>
                </a:prstClr>
              </a:buClr>
              <a:buSzPct val="94000"/>
              <a:buFont typeface="Calibri" pitchFamily="34" charset="0"/>
              <a:buChar char="»"/>
            </a:pPr>
            <a:r>
              <a:rPr lang="en-US" dirty="0"/>
              <a:t>Each item that leaves the factory or store is scanned. The information is sent to a computer system that tracks how many products are in stock. When supplies run low, more products are ordered or manufactured. </a:t>
            </a:r>
          </a:p>
          <a:p>
            <a:pPr marL="174625" indent="-174625">
              <a:buClr>
                <a:prstClr val="black">
                  <a:lumMod val="50000"/>
                  <a:lumOff val="50000"/>
                </a:prstClr>
              </a:buClr>
              <a:buSzPct val="94000"/>
              <a:buFont typeface="Calibri" pitchFamily="34" charset="0"/>
              <a:buChar char="»"/>
            </a:pPr>
            <a:endParaRPr lang="en-US" dirty="0"/>
          </a:p>
          <a:p>
            <a:pPr marL="174625" indent="-174625">
              <a:buClr>
                <a:prstClr val="black">
                  <a:lumMod val="50000"/>
                  <a:lumOff val="50000"/>
                </a:prstClr>
              </a:buClr>
              <a:buSzPct val="94000"/>
              <a:buFont typeface="Calibri" pitchFamily="34" charset="0"/>
              <a:buChar char="»"/>
            </a:pPr>
            <a:r>
              <a:rPr lang="en-US" dirty="0"/>
              <a:t>You have probably been to many stores in which items were scanned at the checkout lane. You were part of the stores' inventory process.</a:t>
            </a:r>
          </a:p>
        </p:txBody>
      </p:sp>
      <p:pic>
        <p:nvPicPr>
          <p:cNvPr id="5" name="Picture 2" descr="http://www.nlcs.k12.in.us/oljrhi/brown/manufacturing/bar%20code.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507697" y="3825549"/>
            <a:ext cx="1179103" cy="1037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7386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566" y="656594"/>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RFID</a:t>
            </a:r>
          </a:p>
        </p:txBody>
      </p:sp>
      <p:sp>
        <p:nvSpPr>
          <p:cNvPr id="3" name="TextBox 2"/>
          <p:cNvSpPr txBox="1"/>
          <p:nvPr/>
        </p:nvSpPr>
        <p:spPr>
          <a:xfrm>
            <a:off x="249045" y="1419756"/>
            <a:ext cx="8562276" cy="1066800"/>
          </a:xfrm>
          <a:prstGeom prst="rect">
            <a:avLst/>
          </a:prstGeom>
          <a:noFill/>
        </p:spPr>
        <p:txBody>
          <a:bodyPr wrap="square" lIns="91440" rtlCol="0">
            <a:normAutofit/>
          </a:bodyPr>
          <a:lstStyle/>
          <a:p>
            <a:r>
              <a:rPr lang="en-US" sz="2000" dirty="0"/>
              <a:t>Radio Frequency Identification Devices ("RFID" tags) are used to track products or their containers, pallets that hold products, and the trucks and trailers that transport products.</a:t>
            </a:r>
          </a:p>
        </p:txBody>
      </p:sp>
      <p:sp>
        <p:nvSpPr>
          <p:cNvPr id="4" name="TextBox 3"/>
          <p:cNvSpPr txBox="1"/>
          <p:nvPr/>
        </p:nvSpPr>
        <p:spPr>
          <a:xfrm>
            <a:off x="235107" y="2486556"/>
            <a:ext cx="4295076" cy="2453535"/>
          </a:xfrm>
          <a:prstGeom prst="rect">
            <a:avLst/>
          </a:prstGeom>
          <a:noFill/>
        </p:spPr>
        <p:txBody>
          <a:bodyPr wrap="square" lIns="91440" rtlCol="0">
            <a:normAutofit fontScale="92500" lnSpcReduction="10000"/>
          </a:bodyPr>
          <a:lstStyle/>
          <a:p>
            <a:r>
              <a:rPr lang="en-US" sz="2000" dirty="0"/>
              <a:t>For example, when a vehicle needs to be located, a </a:t>
            </a:r>
            <a:r>
              <a:rPr lang="en-US" sz="2000" dirty="0">
                <a:hlinkClick r:id="rId2"/>
              </a:rPr>
              <a:t>transceiver</a:t>
            </a:r>
            <a:r>
              <a:rPr lang="en-US" sz="2000" dirty="0"/>
              <a:t> transmits radio signals to locate the </a:t>
            </a:r>
            <a:r>
              <a:rPr lang="en-US" sz="2000" dirty="0">
                <a:hlinkClick r:id="rId3"/>
              </a:rPr>
              <a:t>transponder</a:t>
            </a:r>
            <a:r>
              <a:rPr lang="en-US" sz="2000" dirty="0"/>
              <a:t>. Since products may be moved in warehouses all the time, an RFID is a good way to find what you need quickly. You have probably seen RFIDs on consumer products such as CDs.</a:t>
            </a:r>
          </a:p>
        </p:txBody>
      </p:sp>
      <p:pic>
        <p:nvPicPr>
          <p:cNvPr id="5" name="Picture 2" descr="http://img.tootoo.com/mytootoo/upload/50/503246/product/503246_e025d46cc7347e14221f0ed3d1662a6d.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032452" y="2245902"/>
            <a:ext cx="3276600" cy="2581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0736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6924" y="563288"/>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RFID</a:t>
            </a:r>
          </a:p>
        </p:txBody>
      </p:sp>
      <p:sp>
        <p:nvSpPr>
          <p:cNvPr id="3" name="TextBox 2"/>
          <p:cNvSpPr txBox="1"/>
          <p:nvPr/>
        </p:nvSpPr>
        <p:spPr>
          <a:xfrm>
            <a:off x="276924" y="1409674"/>
            <a:ext cx="8562276" cy="1066800"/>
          </a:xfrm>
          <a:prstGeom prst="rect">
            <a:avLst/>
          </a:prstGeom>
          <a:noFill/>
        </p:spPr>
        <p:txBody>
          <a:bodyPr wrap="square" lIns="91440" rtlCol="0">
            <a:normAutofit fontScale="92500" lnSpcReduction="20000"/>
          </a:bodyPr>
          <a:lstStyle/>
          <a:p>
            <a:r>
              <a:rPr lang="en-US" sz="2000" dirty="0"/>
              <a:t>RFIDs consist of a computer chip attached to a loop of wire and encased in a plastic film. When they pass through a magnetic field, an electrical current is generated in the wire that powers the chip to transmit its identity and potentially other information to an antenna. </a:t>
            </a:r>
          </a:p>
        </p:txBody>
      </p:sp>
      <p:sp>
        <p:nvSpPr>
          <p:cNvPr id="4" name="TextBox 3"/>
          <p:cNvSpPr txBox="1"/>
          <p:nvPr/>
        </p:nvSpPr>
        <p:spPr>
          <a:xfrm>
            <a:off x="276924" y="2476474"/>
            <a:ext cx="4295076" cy="1843935"/>
          </a:xfrm>
          <a:prstGeom prst="rect">
            <a:avLst/>
          </a:prstGeom>
          <a:noFill/>
        </p:spPr>
        <p:txBody>
          <a:bodyPr wrap="square" lIns="91440" rtlCol="0">
            <a:normAutofit/>
          </a:bodyPr>
          <a:lstStyle/>
          <a:p>
            <a:r>
              <a:rPr lang="en-US" dirty="0"/>
              <a:t>Tags can have data written to them that can be read and amended by the antennas. Unlike a barcode, which can only be scanned by a reader pointing directly at it, any antenna within range can read an RFID tag.</a:t>
            </a:r>
            <a:endParaRPr lang="en-US" sz="2000" dirty="0"/>
          </a:p>
        </p:txBody>
      </p:sp>
      <p:sp>
        <p:nvSpPr>
          <p:cNvPr id="5" name="TextBox 4"/>
          <p:cNvSpPr txBox="1"/>
          <p:nvPr/>
        </p:nvSpPr>
        <p:spPr>
          <a:xfrm>
            <a:off x="276924" y="4320409"/>
            <a:ext cx="8562276" cy="769620"/>
          </a:xfrm>
          <a:prstGeom prst="rect">
            <a:avLst/>
          </a:prstGeom>
          <a:noFill/>
        </p:spPr>
        <p:txBody>
          <a:bodyPr wrap="square" lIns="91440" rtlCol="0">
            <a:normAutofit/>
          </a:bodyPr>
          <a:lstStyle/>
          <a:p>
            <a:r>
              <a:rPr lang="en-US" sz="1600" dirty="0"/>
              <a:t>In this way, hundreds of tags can be read every second, unlike barcodes that must be read one-at-a-time. This is the key benefit of RFID in relation to multi-item processing applications. </a:t>
            </a:r>
          </a:p>
        </p:txBody>
      </p:sp>
      <p:pic>
        <p:nvPicPr>
          <p:cNvPr id="6" name="Picture 2" descr="http://1.bp.blogspot.com/_nr1PIC6_jrg/SSu9YAYblaI/AAAAAAAAAA4/JZuys5JZBos/s320/RFID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372653" y="2266395"/>
            <a:ext cx="2665893" cy="1974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6685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6924" y="563288"/>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RFID</a:t>
            </a:r>
          </a:p>
        </p:txBody>
      </p:sp>
      <p:sp>
        <p:nvSpPr>
          <p:cNvPr id="3" name="TextBox 2"/>
          <p:cNvSpPr txBox="1"/>
          <p:nvPr/>
        </p:nvSpPr>
        <p:spPr>
          <a:xfrm>
            <a:off x="276924" y="1409674"/>
            <a:ext cx="8562276" cy="838200"/>
          </a:xfrm>
          <a:prstGeom prst="rect">
            <a:avLst/>
          </a:prstGeom>
          <a:noFill/>
        </p:spPr>
        <p:txBody>
          <a:bodyPr wrap="square" lIns="91440" rtlCol="0">
            <a:normAutofit lnSpcReduction="10000"/>
          </a:bodyPr>
          <a:lstStyle/>
          <a:p>
            <a:r>
              <a:rPr lang="en-US" sz="1700" dirty="0"/>
              <a:t>If you live  near a toll road, many prepaid passes are basically RFID tags you attach to your windshield.  As you pass by the toll booth, the RFID tag is read and the proper amount of toll is deducted from your account.  All without stopping your car.</a:t>
            </a:r>
          </a:p>
        </p:txBody>
      </p:sp>
      <p:pic>
        <p:nvPicPr>
          <p:cNvPr id="4" name="Picture 4" descr="http://www.polygait.calpoly.edu/tutorial/New_Jersey_toll_gate_FDL.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679510" y="2169726"/>
            <a:ext cx="5519057" cy="25723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1435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566" y="656594"/>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MARKETING</a:t>
            </a:r>
          </a:p>
        </p:txBody>
      </p:sp>
      <p:sp>
        <p:nvSpPr>
          <p:cNvPr id="3" name="TextBox 2"/>
          <p:cNvSpPr txBox="1"/>
          <p:nvPr/>
        </p:nvSpPr>
        <p:spPr>
          <a:xfrm>
            <a:off x="249045" y="1494401"/>
            <a:ext cx="8562276" cy="1828050"/>
          </a:xfrm>
          <a:prstGeom prst="rect">
            <a:avLst/>
          </a:prstGeom>
          <a:noFill/>
        </p:spPr>
        <p:txBody>
          <a:bodyPr wrap="square" lIns="91440" rtlCol="0">
            <a:normAutofit/>
          </a:bodyPr>
          <a:lstStyle/>
          <a:p>
            <a:r>
              <a:rPr lang="en-US" dirty="0"/>
              <a:t>The packaging and </a:t>
            </a:r>
            <a:r>
              <a:rPr lang="en-US" dirty="0">
                <a:hlinkClick r:id="rId3" action="ppaction://hlinkfile" tooltip="Label"/>
              </a:rPr>
              <a:t>labels</a:t>
            </a:r>
            <a:r>
              <a:rPr lang="en-US" dirty="0"/>
              <a:t> can be used by </a:t>
            </a:r>
            <a:r>
              <a:rPr lang="en-US" dirty="0">
                <a:hlinkClick r:id="rId4" action="ppaction://hlinkfile" tooltip="Marketing"/>
              </a:rPr>
              <a:t>marketers</a:t>
            </a:r>
            <a:r>
              <a:rPr lang="en-US" dirty="0"/>
              <a:t> to encourage potential buyers to purchase the product. Package </a:t>
            </a:r>
            <a:r>
              <a:rPr lang="en-US" dirty="0">
                <a:hlinkClick r:id="rId5" action="ppaction://hlinkfile" tooltip="Graphic design"/>
              </a:rPr>
              <a:t>graphic design</a:t>
            </a:r>
            <a:r>
              <a:rPr lang="en-US" dirty="0"/>
              <a:t> and physical design have been important and constantly evolving phenomenon for several decades. </a:t>
            </a:r>
          </a:p>
          <a:p>
            <a:endParaRPr lang="en-US" dirty="0">
              <a:hlinkClick r:id="rId6" action="ppaction://hlinkfile" tooltip="Marketing communications"/>
            </a:endParaRPr>
          </a:p>
          <a:p>
            <a:r>
              <a:rPr lang="en-US" dirty="0">
                <a:hlinkClick r:id="rId6" action="ppaction://hlinkfile" tooltip="Marketing communications"/>
              </a:rPr>
              <a:t>Marketing communications</a:t>
            </a:r>
            <a:r>
              <a:rPr lang="en-US" dirty="0"/>
              <a:t> and </a:t>
            </a:r>
            <a:r>
              <a:rPr lang="en-US" dirty="0">
                <a:hlinkClick r:id="rId5" action="ppaction://hlinkfile" tooltip="Graphic design"/>
              </a:rPr>
              <a:t>graphic design</a:t>
            </a:r>
            <a:r>
              <a:rPr lang="en-US" dirty="0"/>
              <a:t> are applied to the surface of the package and (in many cases) the </a:t>
            </a:r>
            <a:r>
              <a:rPr lang="en-US" dirty="0">
                <a:hlinkClick r:id="rId7" action="ppaction://hlinkfile" tooltip="Point of sale display"/>
              </a:rPr>
              <a:t>point of sale display</a:t>
            </a:r>
            <a:r>
              <a:rPr lang="en-US" dirty="0"/>
              <a:t>.</a:t>
            </a:r>
          </a:p>
        </p:txBody>
      </p:sp>
      <p:pic>
        <p:nvPicPr>
          <p:cNvPr id="4" name="Picture 2" descr="http://www.lushlee.com/images/food/09/7/hattomonkey-design.jpg"/>
          <p:cNvPicPr>
            <a:picLocks noChangeAspect="1" noChangeArrowheads="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2157680" y="3322451"/>
            <a:ext cx="1518238" cy="15182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blog.cdn-inc.com/wp-content/uploads/2010/05/gatorade_pepsico_new_packaging_2009.jpg"/>
          <p:cNvPicPr>
            <a:picLocks noChangeAspect="1" noChangeArrowheads="1"/>
          </p:cNvPicPr>
          <p:nvPr/>
        </p:nvPicPr>
        <p:blipFill>
          <a:blip r:embed="rId9" cstate="email">
            <a:extLst>
              <a:ext uri="{28A0092B-C50C-407E-A947-70E740481C1C}">
                <a14:useLocalDpi xmlns:a14="http://schemas.microsoft.com/office/drawing/2010/main" val="0"/>
              </a:ext>
            </a:extLst>
          </a:blip>
          <a:srcRect/>
          <a:stretch>
            <a:fillRect/>
          </a:stretch>
        </p:blipFill>
        <p:spPr bwMode="auto">
          <a:xfrm>
            <a:off x="4539525" y="3322451"/>
            <a:ext cx="2222057" cy="1518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7811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0873" y="688913"/>
            <a:ext cx="2884123" cy="769441"/>
          </a:xfrm>
          <a:prstGeom prst="rect">
            <a:avLst/>
          </a:prstGeom>
        </p:spPr>
        <p:txBody>
          <a:bodyPr wrap="none">
            <a:spAutoFit/>
          </a:bodyPr>
          <a:lstStyle/>
          <a:p>
            <a:r>
              <a:rPr lang="en-US" sz="4400" spc="-150" dirty="0">
                <a:latin typeface="+mj-lt"/>
                <a:cs typeface="Arial" pitchFamily="34" charset="0"/>
              </a:rPr>
              <a:t>SECURITY</a:t>
            </a:r>
          </a:p>
        </p:txBody>
      </p:sp>
      <p:sp>
        <p:nvSpPr>
          <p:cNvPr id="3" name="TextBox 2"/>
          <p:cNvSpPr txBox="1"/>
          <p:nvPr/>
        </p:nvSpPr>
        <p:spPr>
          <a:xfrm>
            <a:off x="240873" y="1290403"/>
            <a:ext cx="8562276" cy="2513850"/>
          </a:xfrm>
          <a:prstGeom prst="rect">
            <a:avLst/>
          </a:prstGeom>
          <a:noFill/>
        </p:spPr>
        <p:txBody>
          <a:bodyPr wrap="square" lIns="91440" rtlCol="0">
            <a:noAutofit/>
          </a:bodyPr>
          <a:lstStyle/>
          <a:p>
            <a:r>
              <a:rPr lang="en-US" sz="1500" dirty="0"/>
              <a:t>Packaging can play an important role in reducing the </a:t>
            </a:r>
            <a:r>
              <a:rPr lang="en-US" sz="1500" dirty="0">
                <a:hlinkClick r:id="rId3" action="ppaction://hlinkfile" tooltip="Security"/>
              </a:rPr>
              <a:t>security</a:t>
            </a:r>
            <a:r>
              <a:rPr lang="en-US" sz="1500" dirty="0"/>
              <a:t> risks of shipment. Packages can be made with improved </a:t>
            </a:r>
            <a:r>
              <a:rPr lang="en-US" sz="1500" dirty="0">
                <a:hlinkClick r:id="rId4" action="ppaction://hlinkfile" tooltip="Tamper resistance"/>
              </a:rPr>
              <a:t>tamper resistance</a:t>
            </a:r>
            <a:r>
              <a:rPr lang="en-US" sz="1500" dirty="0"/>
              <a:t> to deter tampering and also can have </a:t>
            </a:r>
            <a:r>
              <a:rPr lang="en-US" sz="1500" dirty="0">
                <a:hlinkClick r:id="rId5" action="ppaction://hlinkfile" tooltip="Tamper-evident"/>
              </a:rPr>
              <a:t>tamper-evident</a:t>
            </a:r>
            <a:r>
              <a:rPr lang="en-US" sz="1500" baseline="30000" dirty="0">
                <a:hlinkClick r:id="rId6" action="ppaction://hlinkfile"/>
              </a:rPr>
              <a:t>[10]</a:t>
            </a:r>
            <a:r>
              <a:rPr lang="en-US" sz="1500" dirty="0"/>
              <a:t> features to help indicate tampering. </a:t>
            </a:r>
          </a:p>
          <a:p>
            <a:endParaRPr lang="en-US" sz="1500" dirty="0"/>
          </a:p>
          <a:p>
            <a:r>
              <a:rPr lang="en-US" sz="1500" dirty="0"/>
              <a:t>Packages can be engineered to help reduce the risks of </a:t>
            </a:r>
            <a:r>
              <a:rPr lang="en-US" sz="1500" dirty="0">
                <a:hlinkClick r:id="rId7" action="ppaction://hlinkfile" tooltip="Package pilferage"/>
              </a:rPr>
              <a:t>package pilferage</a:t>
            </a:r>
            <a:r>
              <a:rPr lang="en-US" sz="1500" dirty="0"/>
              <a:t>: Some package constructions are more resistant to pilferage and some have pilfer indicating seals. Packages may include </a:t>
            </a:r>
            <a:r>
              <a:rPr lang="en-US" sz="1500" dirty="0">
                <a:hlinkClick r:id="rId8" action="ppaction://hlinkfile" tooltip="Authentication"/>
              </a:rPr>
              <a:t>authentication</a:t>
            </a:r>
            <a:r>
              <a:rPr lang="en-US" sz="1500" dirty="0"/>
              <a:t> seals and use </a:t>
            </a:r>
            <a:r>
              <a:rPr lang="en-US" sz="1500" dirty="0">
                <a:hlinkClick r:id="rId9" action="ppaction://hlinkfile" tooltip="Security printing"/>
              </a:rPr>
              <a:t>security printing</a:t>
            </a:r>
            <a:r>
              <a:rPr lang="en-US" sz="1500" dirty="0"/>
              <a:t> to help indicate that the package and contents are not </a:t>
            </a:r>
            <a:r>
              <a:rPr lang="en-US" sz="1500" dirty="0">
                <a:hlinkClick r:id="rId10" action="ppaction://hlinkfile" tooltip="Counterfeit"/>
              </a:rPr>
              <a:t>counterfeit</a:t>
            </a:r>
            <a:r>
              <a:rPr lang="en-US" sz="1500" dirty="0"/>
              <a:t>. </a:t>
            </a:r>
          </a:p>
          <a:p>
            <a:endParaRPr lang="en-US" sz="1500" dirty="0"/>
          </a:p>
          <a:p>
            <a:r>
              <a:rPr lang="en-US" sz="1500" dirty="0"/>
              <a:t>Packages also can include anti-theft devices, such as dye-packs, </a:t>
            </a:r>
            <a:r>
              <a:rPr lang="en-US" sz="1500" dirty="0">
                <a:hlinkClick r:id="rId11" action="ppaction://hlinkfile" tooltip="Radio-frequency identification"/>
              </a:rPr>
              <a:t>RFID</a:t>
            </a:r>
            <a:r>
              <a:rPr lang="en-US" sz="1500" dirty="0"/>
              <a:t> tags, or </a:t>
            </a:r>
            <a:r>
              <a:rPr lang="en-US" sz="1500" dirty="0">
                <a:hlinkClick r:id="rId12" action="ppaction://hlinkfile" tooltip="Electronic article surveillance"/>
              </a:rPr>
              <a:t>electronic article surveillance</a:t>
            </a:r>
            <a:r>
              <a:rPr lang="en-US" sz="1500" baseline="30000" dirty="0">
                <a:hlinkClick r:id="rId13" action="ppaction://hlinkfile"/>
              </a:rPr>
              <a:t>[11]</a:t>
            </a:r>
            <a:r>
              <a:rPr lang="en-US" sz="1500" dirty="0"/>
              <a:t> tags that can be activated or detected by devices at exit points and require specialized tools to deactivate. Using packaging in this way is a means of </a:t>
            </a:r>
            <a:r>
              <a:rPr lang="en-US" sz="1500" dirty="0">
                <a:hlinkClick r:id="rId14" action="ppaction://hlinkfile" tooltip="Retail loss prevention"/>
              </a:rPr>
              <a:t>loss prevention</a:t>
            </a:r>
            <a:r>
              <a:rPr lang="en-US" sz="1500" dirty="0"/>
              <a:t>.</a:t>
            </a:r>
          </a:p>
        </p:txBody>
      </p:sp>
      <p:pic>
        <p:nvPicPr>
          <p:cNvPr id="4" name="Picture 2" descr="http://3.bp.blogspot.com/_osrVjnPbdEM/THog8pjIuzI/AAAAAAAAfFQ/_5n-wUwbl_w/s1600/Annoying_Time-Wasters_2.jpg"/>
          <p:cNvPicPr>
            <a:picLocks noChangeAspect="1" noChangeArrowheads="1"/>
          </p:cNvPicPr>
          <p:nvPr/>
        </p:nvPicPr>
        <p:blipFill>
          <a:blip r:embed="rId15" cstate="email">
            <a:extLst>
              <a:ext uri="{28A0092B-C50C-407E-A947-70E740481C1C}">
                <a14:useLocalDpi xmlns:a14="http://schemas.microsoft.com/office/drawing/2010/main" val="0"/>
              </a:ext>
            </a:extLst>
          </a:blip>
          <a:srcRect/>
          <a:stretch>
            <a:fillRect/>
          </a:stretch>
        </p:blipFill>
        <p:spPr bwMode="auto">
          <a:xfrm>
            <a:off x="2168977" y="4198774"/>
            <a:ext cx="956019" cy="76481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www.scottkoval.com/images/0.jpg"/>
          <p:cNvPicPr>
            <a:picLocks noChangeAspect="1" noChangeArrowheads="1"/>
          </p:cNvPicPr>
          <p:nvPr/>
        </p:nvPicPr>
        <p:blipFill>
          <a:blip r:embed="rId16" cstate="email">
            <a:extLst>
              <a:ext uri="{28A0092B-C50C-407E-A947-70E740481C1C}">
                <a14:useLocalDpi xmlns:a14="http://schemas.microsoft.com/office/drawing/2010/main" val="0"/>
              </a:ext>
            </a:extLst>
          </a:blip>
          <a:srcRect/>
          <a:stretch>
            <a:fillRect/>
          </a:stretch>
        </p:blipFill>
        <p:spPr bwMode="auto">
          <a:xfrm>
            <a:off x="4934080" y="4198774"/>
            <a:ext cx="1018850" cy="738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0918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56594"/>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CONVENIENCE</a:t>
            </a:r>
          </a:p>
        </p:txBody>
      </p:sp>
      <p:sp>
        <p:nvSpPr>
          <p:cNvPr id="3" name="TextBox 2"/>
          <p:cNvSpPr txBox="1"/>
          <p:nvPr/>
        </p:nvSpPr>
        <p:spPr>
          <a:xfrm>
            <a:off x="224276" y="1475740"/>
            <a:ext cx="8562276" cy="1180725"/>
          </a:xfrm>
          <a:prstGeom prst="rect">
            <a:avLst/>
          </a:prstGeom>
          <a:noFill/>
        </p:spPr>
        <p:txBody>
          <a:bodyPr wrap="square" lIns="91440" rtlCol="0">
            <a:normAutofit/>
          </a:bodyPr>
          <a:lstStyle/>
          <a:p>
            <a:r>
              <a:rPr lang="en-US" sz="2000" dirty="0"/>
              <a:t>Packages can have features that add convenience in distribution, handling, stacking, display, sale, opening, reclosing, use, dispensing, reuse, recycling, and ease of disposal</a:t>
            </a:r>
          </a:p>
        </p:txBody>
      </p:sp>
      <p:pic>
        <p:nvPicPr>
          <p:cNvPr id="4" name="Picture 2" descr="http://www.wdbiz.net/productimage/90/9961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012" y="2469852"/>
            <a:ext cx="1454953" cy="23036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www.dimensionsguide.com/wp-content/uploads/2010/03/Coke-Cas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9542" y="2469852"/>
            <a:ext cx="3692304" cy="2303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7302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566" y="656594"/>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PORTION CONTROL</a:t>
            </a:r>
          </a:p>
        </p:txBody>
      </p:sp>
      <p:sp>
        <p:nvSpPr>
          <p:cNvPr id="3" name="TextBox 2"/>
          <p:cNvSpPr txBox="1"/>
          <p:nvPr/>
        </p:nvSpPr>
        <p:spPr>
          <a:xfrm>
            <a:off x="373566" y="1356799"/>
            <a:ext cx="4627642" cy="4190250"/>
          </a:xfrm>
          <a:prstGeom prst="rect">
            <a:avLst/>
          </a:prstGeom>
          <a:noFill/>
        </p:spPr>
        <p:txBody>
          <a:bodyPr wrap="square" lIns="91440" rtlCol="0">
            <a:normAutofit/>
          </a:bodyPr>
          <a:lstStyle/>
          <a:p>
            <a:r>
              <a:rPr lang="en-US" sz="2000" dirty="0"/>
              <a:t>Single serving or single </a:t>
            </a:r>
            <a:r>
              <a:rPr lang="en-US" sz="2000" u="sng" dirty="0">
                <a:hlinkClick r:id="rId3" action="ppaction://hlinkfile" tooltip="Drug delivery"/>
              </a:rPr>
              <a:t>dosage</a:t>
            </a:r>
            <a:r>
              <a:rPr lang="en-US" sz="2000" dirty="0"/>
              <a:t> packaging has a precise amount of contents to control usage. </a:t>
            </a:r>
          </a:p>
          <a:p>
            <a:endParaRPr lang="en-US" sz="2000" dirty="0"/>
          </a:p>
          <a:p>
            <a:r>
              <a:rPr lang="en-US" sz="2000" dirty="0"/>
              <a:t>Bulk commodities (such as salt) can be divided into packages that are a more suitable size for individual households. It is also aids the control of inventory: selling sealed one-liter-bottles of milk, rather than having people bring their own bottles to fill themselves.</a:t>
            </a:r>
          </a:p>
        </p:txBody>
      </p:sp>
      <p:pic>
        <p:nvPicPr>
          <p:cNvPr id="4" name="Picture 2" descr="http://2.bp.blogspot.com/_AAD_EJN_smY/TToFtvRTqSI/AAAAAAAAADI/XDjEKUe9pqI/s1600/Food%2B104.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001208" y="1502980"/>
            <a:ext cx="3759200" cy="281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6083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566" y="656594"/>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PACKAGING</a:t>
            </a:r>
          </a:p>
        </p:txBody>
      </p:sp>
      <p:sp>
        <p:nvSpPr>
          <p:cNvPr id="3" name="TextBox 2"/>
          <p:cNvSpPr txBox="1"/>
          <p:nvPr/>
        </p:nvSpPr>
        <p:spPr>
          <a:xfrm>
            <a:off x="373565" y="1419756"/>
            <a:ext cx="5038189" cy="3810000"/>
          </a:xfrm>
          <a:prstGeom prst="rect">
            <a:avLst/>
          </a:prstGeom>
          <a:noFill/>
        </p:spPr>
        <p:txBody>
          <a:bodyPr wrap="square" lIns="91440" rtlCol="0">
            <a:normAutofit fontScale="92500" lnSpcReduction="10000"/>
          </a:bodyPr>
          <a:lstStyle/>
          <a:p>
            <a:pPr marL="174625" indent="-174625">
              <a:buClr>
                <a:prstClr val="black">
                  <a:lumMod val="50000"/>
                  <a:lumOff val="50000"/>
                </a:prstClr>
              </a:buClr>
              <a:buSzPct val="94000"/>
              <a:buFont typeface="Calibri" pitchFamily="34" charset="0"/>
              <a:buChar char="»"/>
            </a:pPr>
            <a:r>
              <a:rPr lang="en-US" sz="2000" dirty="0"/>
              <a:t>Products must be prepared for shipping and then transported to customers. Industrial materials are usually shipped to other manufacturers without being individually packaged. Most consumer products are packaged. </a:t>
            </a:r>
          </a:p>
          <a:p>
            <a:pPr marL="174625" indent="-174625">
              <a:buClr>
                <a:prstClr val="black">
                  <a:lumMod val="50000"/>
                  <a:lumOff val="50000"/>
                </a:prstClr>
              </a:buClr>
              <a:buSzPct val="94000"/>
              <a:buFont typeface="Calibri" pitchFamily="34" charset="0"/>
              <a:buChar char="»"/>
            </a:pPr>
            <a:endParaRPr lang="en-US" sz="2000" dirty="0"/>
          </a:p>
          <a:p>
            <a:pPr marL="174625" indent="-174625">
              <a:buClr>
                <a:prstClr val="black">
                  <a:lumMod val="50000"/>
                  <a:lumOff val="50000"/>
                </a:prstClr>
              </a:buClr>
              <a:buSzPct val="94000"/>
              <a:buFont typeface="Calibri" pitchFamily="34" charset="0"/>
              <a:buChar char="»"/>
            </a:pPr>
            <a:r>
              <a:rPr lang="en-US" sz="2000" dirty="0"/>
              <a:t>What is the purpose of packaging? It must protect the product. It should also attract attention on a store shelf. Have you ever seen packaging that makes you want to buy a product? If so, the packaging department has done its job.</a:t>
            </a:r>
            <a:endParaRPr lang="en-US" sz="2000" dirty="0">
              <a:solidFill>
                <a:prstClr val="black">
                  <a:lumMod val="75000"/>
                  <a:lumOff val="25000"/>
                </a:prstClr>
              </a:solidFill>
            </a:endParaRPr>
          </a:p>
        </p:txBody>
      </p:sp>
      <p:pic>
        <p:nvPicPr>
          <p:cNvPr id="4" name="Picture 2" descr="http://www.nlcs.k12.in.us/oljrhi/brown/manufacturing/cand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0952" y="1079787"/>
            <a:ext cx="367665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9025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566" y="656594"/>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HISTORY</a:t>
            </a:r>
          </a:p>
        </p:txBody>
      </p:sp>
      <p:sp>
        <p:nvSpPr>
          <p:cNvPr id="4" name="TextBox 3"/>
          <p:cNvSpPr txBox="1"/>
          <p:nvPr/>
        </p:nvSpPr>
        <p:spPr>
          <a:xfrm>
            <a:off x="373566" y="1357189"/>
            <a:ext cx="7165569" cy="4057650"/>
          </a:xfrm>
          <a:prstGeom prst="rect">
            <a:avLst/>
          </a:prstGeom>
          <a:noFill/>
        </p:spPr>
        <p:txBody>
          <a:bodyPr wrap="square" lIns="91440" rtlCol="0">
            <a:normAutofit/>
          </a:bodyPr>
          <a:lstStyle/>
          <a:p>
            <a:r>
              <a:rPr lang="en-US" sz="1600" dirty="0">
                <a:solidFill>
                  <a:srgbClr val="262626"/>
                </a:solidFill>
              </a:rPr>
              <a:t>The first packages used the natural materials available at the time: </a:t>
            </a:r>
            <a:r>
              <a:rPr lang="en-US" sz="1600" dirty="0">
                <a:solidFill>
                  <a:srgbClr val="262626"/>
                </a:solidFill>
                <a:hlinkClick r:id="rId3" action="ppaction://hlinkfile" tooltip="Basket"/>
              </a:rPr>
              <a:t>Baskets</a:t>
            </a:r>
            <a:r>
              <a:rPr lang="en-US" sz="1600" dirty="0">
                <a:solidFill>
                  <a:srgbClr val="262626"/>
                </a:solidFill>
              </a:rPr>
              <a:t> of reeds, wineskins (</a:t>
            </a:r>
            <a:r>
              <a:rPr lang="en-US" sz="1600" dirty="0" err="1">
                <a:solidFill>
                  <a:srgbClr val="262626"/>
                </a:solidFill>
                <a:hlinkClick r:id="rId4" action="ppaction://hlinkfile" tooltip="Bota bag"/>
              </a:rPr>
              <a:t>Bota</a:t>
            </a:r>
            <a:r>
              <a:rPr lang="en-US" sz="1600" dirty="0">
                <a:solidFill>
                  <a:srgbClr val="262626"/>
                </a:solidFill>
                <a:hlinkClick r:id="rId4" action="ppaction://hlinkfile" tooltip="Bota bag"/>
              </a:rPr>
              <a:t> bags</a:t>
            </a:r>
            <a:r>
              <a:rPr lang="en-US" sz="1600" dirty="0">
                <a:solidFill>
                  <a:srgbClr val="262626"/>
                </a:solidFill>
              </a:rPr>
              <a:t>), </a:t>
            </a:r>
            <a:r>
              <a:rPr lang="en-US" sz="1600" dirty="0">
                <a:solidFill>
                  <a:srgbClr val="262626"/>
                </a:solidFill>
                <a:hlinkClick r:id="rId5" action="ppaction://hlinkfile" tooltip="Wooden box"/>
              </a:rPr>
              <a:t>wooden boxes</a:t>
            </a:r>
            <a:r>
              <a:rPr lang="en-US" sz="1600" dirty="0">
                <a:solidFill>
                  <a:srgbClr val="262626"/>
                </a:solidFill>
              </a:rPr>
              <a:t>, pottery </a:t>
            </a:r>
            <a:r>
              <a:rPr lang="en-US" sz="1600" dirty="0">
                <a:solidFill>
                  <a:srgbClr val="262626"/>
                </a:solidFill>
                <a:hlinkClick r:id="rId6" action="ppaction://hlinkfile" tooltip="Vase"/>
              </a:rPr>
              <a:t>vases</a:t>
            </a:r>
            <a:r>
              <a:rPr lang="en-US" sz="1600" dirty="0">
                <a:solidFill>
                  <a:srgbClr val="262626"/>
                </a:solidFill>
              </a:rPr>
              <a:t>, ceramic </a:t>
            </a:r>
            <a:r>
              <a:rPr lang="en-US" sz="1600" dirty="0">
                <a:solidFill>
                  <a:srgbClr val="262626"/>
                </a:solidFill>
                <a:hlinkClick r:id="rId7" action="ppaction://hlinkfile" tooltip="Amphora"/>
              </a:rPr>
              <a:t>amphorae</a:t>
            </a:r>
            <a:r>
              <a:rPr lang="en-US" sz="1600" dirty="0">
                <a:solidFill>
                  <a:srgbClr val="262626"/>
                </a:solidFill>
              </a:rPr>
              <a:t>, wooden </a:t>
            </a:r>
            <a:r>
              <a:rPr lang="en-US" sz="1600" dirty="0">
                <a:solidFill>
                  <a:srgbClr val="262626"/>
                </a:solidFill>
                <a:hlinkClick r:id="rId8" action="ppaction://hlinkfile" tooltip="Barrel"/>
              </a:rPr>
              <a:t>barrels</a:t>
            </a:r>
            <a:r>
              <a:rPr lang="en-US" sz="1600" dirty="0">
                <a:solidFill>
                  <a:srgbClr val="262626"/>
                </a:solidFill>
              </a:rPr>
              <a:t>, woven bags, etc. Processed materials were used to form packages as they were developed: for example, early </a:t>
            </a:r>
            <a:r>
              <a:rPr lang="en-US" sz="1600" dirty="0">
                <a:solidFill>
                  <a:srgbClr val="262626"/>
                </a:solidFill>
                <a:hlinkClick r:id="rId9" action="ppaction://hlinkfile" tooltip="Glass"/>
              </a:rPr>
              <a:t>glass</a:t>
            </a:r>
            <a:r>
              <a:rPr lang="en-US" sz="1600" dirty="0">
                <a:solidFill>
                  <a:srgbClr val="262626"/>
                </a:solidFill>
              </a:rPr>
              <a:t> and </a:t>
            </a:r>
            <a:r>
              <a:rPr lang="en-US" sz="1600" dirty="0">
                <a:solidFill>
                  <a:srgbClr val="262626"/>
                </a:solidFill>
                <a:hlinkClick r:id="rId10" action="ppaction://hlinkfile" tooltip="Bronze"/>
              </a:rPr>
              <a:t>bronze</a:t>
            </a:r>
            <a:r>
              <a:rPr lang="en-US" sz="1600" dirty="0">
                <a:solidFill>
                  <a:srgbClr val="262626"/>
                </a:solidFill>
              </a:rPr>
              <a:t> vessels. The study of old packages is an important aspect of </a:t>
            </a:r>
            <a:r>
              <a:rPr lang="en-US" sz="1600" dirty="0">
                <a:solidFill>
                  <a:srgbClr val="262626"/>
                </a:solidFill>
                <a:hlinkClick r:id="rId11" action="ppaction://hlinkfile" tooltip="Archaeology"/>
              </a:rPr>
              <a:t>archaeology</a:t>
            </a:r>
            <a:r>
              <a:rPr lang="en-US" sz="1600" dirty="0">
                <a:solidFill>
                  <a:srgbClr val="262626"/>
                </a:solidFill>
              </a:rPr>
              <a:t>.</a:t>
            </a:r>
          </a:p>
          <a:p>
            <a:endParaRPr lang="en-US" sz="1600" dirty="0">
              <a:solidFill>
                <a:srgbClr val="262626"/>
              </a:solidFill>
            </a:endParaRPr>
          </a:p>
          <a:p>
            <a:r>
              <a:rPr lang="en-US" sz="1600" dirty="0">
                <a:solidFill>
                  <a:srgbClr val="262626"/>
                </a:solidFill>
              </a:rPr>
              <a:t>The earliest recorded use of paper for packaging dates back to 1035, when a </a:t>
            </a:r>
            <a:r>
              <a:rPr lang="en-US" sz="1600" dirty="0">
                <a:solidFill>
                  <a:srgbClr val="262626"/>
                </a:solidFill>
                <a:hlinkClick r:id="rId12" action="ppaction://hlinkfile" tooltip="Persian people"/>
              </a:rPr>
              <a:t>Persian</a:t>
            </a:r>
            <a:r>
              <a:rPr lang="en-US" sz="1600" dirty="0">
                <a:solidFill>
                  <a:srgbClr val="262626"/>
                </a:solidFill>
              </a:rPr>
              <a:t> traveler visiting markets in </a:t>
            </a:r>
            <a:r>
              <a:rPr lang="en-US" sz="1600" dirty="0">
                <a:solidFill>
                  <a:srgbClr val="262626"/>
                </a:solidFill>
                <a:hlinkClick r:id="rId13" action="ppaction://hlinkfile" tooltip="Cairo"/>
              </a:rPr>
              <a:t>Cairo</a:t>
            </a:r>
            <a:r>
              <a:rPr lang="en-US" sz="1600" dirty="0">
                <a:solidFill>
                  <a:srgbClr val="262626"/>
                </a:solidFill>
              </a:rPr>
              <a:t> noted that vegetables, spices and hardware were wrapped in paper for the customers after they were sold.</a:t>
            </a:r>
            <a:r>
              <a:rPr lang="en-US" sz="1600" baseline="30000" dirty="0">
                <a:solidFill>
                  <a:srgbClr val="262626"/>
                </a:solidFill>
                <a:hlinkClick r:id="rId14" action="ppaction://hlinkfile"/>
              </a:rPr>
              <a:t>[2]</a:t>
            </a:r>
            <a:endParaRPr lang="en-US" sz="1600" baseline="30000" dirty="0">
              <a:solidFill>
                <a:srgbClr val="262626"/>
              </a:solidFill>
            </a:endParaRPr>
          </a:p>
          <a:p>
            <a:endParaRPr lang="en-US" sz="1600" dirty="0">
              <a:solidFill>
                <a:srgbClr val="262626"/>
              </a:solidFill>
            </a:endParaRPr>
          </a:p>
          <a:p>
            <a:r>
              <a:rPr lang="en-US" sz="1600" dirty="0">
                <a:solidFill>
                  <a:srgbClr val="262626"/>
                </a:solidFill>
                <a:hlinkClick r:id="rId15" action="ppaction://hlinkfile" tooltip="Iron"/>
              </a:rPr>
              <a:t>Iron</a:t>
            </a:r>
            <a:r>
              <a:rPr lang="en-US" sz="1600" dirty="0">
                <a:solidFill>
                  <a:srgbClr val="262626"/>
                </a:solidFill>
              </a:rPr>
              <a:t> and tin plated </a:t>
            </a:r>
            <a:r>
              <a:rPr lang="en-US" sz="1600" dirty="0">
                <a:solidFill>
                  <a:srgbClr val="262626"/>
                </a:solidFill>
                <a:hlinkClick r:id="rId16" action="ppaction://hlinkfile" tooltip="Steel"/>
              </a:rPr>
              <a:t>steel</a:t>
            </a:r>
            <a:r>
              <a:rPr lang="en-US" sz="1600" dirty="0">
                <a:solidFill>
                  <a:srgbClr val="262626"/>
                </a:solidFill>
              </a:rPr>
              <a:t> were used to make </a:t>
            </a:r>
            <a:r>
              <a:rPr lang="en-US" sz="1600" dirty="0">
                <a:solidFill>
                  <a:srgbClr val="262626"/>
                </a:solidFill>
                <a:hlinkClick r:id="rId17" action="ppaction://hlinkfile" tooltip="Tin can"/>
              </a:rPr>
              <a:t>cans</a:t>
            </a:r>
            <a:r>
              <a:rPr lang="en-US" sz="1600" dirty="0">
                <a:solidFill>
                  <a:srgbClr val="262626"/>
                </a:solidFill>
              </a:rPr>
              <a:t> in the early 19th century. </a:t>
            </a:r>
            <a:r>
              <a:rPr lang="en-US" sz="1600" dirty="0">
                <a:solidFill>
                  <a:srgbClr val="262626"/>
                </a:solidFill>
                <a:hlinkClick r:id="rId18" action="ppaction://hlinkfile" tooltip="Paperboard"/>
              </a:rPr>
              <a:t>Paperboard</a:t>
            </a:r>
            <a:r>
              <a:rPr lang="en-US" sz="1600" dirty="0">
                <a:solidFill>
                  <a:srgbClr val="262626"/>
                </a:solidFill>
              </a:rPr>
              <a:t> </a:t>
            </a:r>
            <a:r>
              <a:rPr lang="en-US" sz="1600" dirty="0">
                <a:solidFill>
                  <a:srgbClr val="262626"/>
                </a:solidFill>
                <a:hlinkClick r:id="rId19" action="ppaction://hlinkfile" tooltip="Carton"/>
              </a:rPr>
              <a:t>cartons</a:t>
            </a:r>
            <a:r>
              <a:rPr lang="en-US" sz="1600" dirty="0">
                <a:solidFill>
                  <a:srgbClr val="262626"/>
                </a:solidFill>
              </a:rPr>
              <a:t> and </a:t>
            </a:r>
            <a:r>
              <a:rPr lang="en-US" sz="1600" dirty="0">
                <a:solidFill>
                  <a:srgbClr val="262626"/>
                </a:solidFill>
                <a:hlinkClick r:id="rId20" action="ppaction://hlinkfile" tooltip="Corrugated fiberboard"/>
              </a:rPr>
              <a:t>corrugated fiberboard</a:t>
            </a:r>
            <a:r>
              <a:rPr lang="en-US" sz="1600" dirty="0">
                <a:solidFill>
                  <a:srgbClr val="262626"/>
                </a:solidFill>
              </a:rPr>
              <a:t> </a:t>
            </a:r>
            <a:r>
              <a:rPr lang="en-US" sz="1600" dirty="0">
                <a:solidFill>
                  <a:srgbClr val="262626"/>
                </a:solidFill>
                <a:hlinkClick r:id="rId21" action="ppaction://hlinkfile" tooltip="Box"/>
              </a:rPr>
              <a:t>boxes</a:t>
            </a:r>
            <a:r>
              <a:rPr lang="en-US" sz="1600" dirty="0">
                <a:solidFill>
                  <a:srgbClr val="262626"/>
                </a:solidFill>
              </a:rPr>
              <a:t> were first introduced in the late 19th century.</a:t>
            </a:r>
          </a:p>
        </p:txBody>
      </p:sp>
      <p:pic>
        <p:nvPicPr>
          <p:cNvPr id="5" name="Picture 6" descr="File:1915 contour Coca-Cola contour bottle prototype.png">
            <a:hlinkClick r:id="rId22"/>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539135" y="1357189"/>
            <a:ext cx="1402684" cy="3454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348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566" y="656594"/>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PACKAGING PURPOSE</a:t>
            </a:r>
          </a:p>
        </p:txBody>
      </p:sp>
      <p:sp>
        <p:nvSpPr>
          <p:cNvPr id="3" name="TextBox 2"/>
          <p:cNvSpPr txBox="1"/>
          <p:nvPr/>
        </p:nvSpPr>
        <p:spPr>
          <a:xfrm>
            <a:off x="0" y="1382822"/>
            <a:ext cx="8562276" cy="533400"/>
          </a:xfrm>
          <a:prstGeom prst="rect">
            <a:avLst/>
          </a:prstGeom>
          <a:noFill/>
        </p:spPr>
        <p:txBody>
          <a:bodyPr wrap="square" lIns="91440" rtlCol="0">
            <a:normAutofit/>
          </a:bodyPr>
          <a:lstStyle/>
          <a:p>
            <a:r>
              <a:rPr lang="en-US" sz="2000" dirty="0"/>
              <a:t>Packaging and package labeling have several objectives</a:t>
            </a:r>
          </a:p>
        </p:txBody>
      </p:sp>
      <p:sp>
        <p:nvSpPr>
          <p:cNvPr id="4" name="TextBox 3"/>
          <p:cNvSpPr txBox="1"/>
          <p:nvPr/>
        </p:nvSpPr>
        <p:spPr>
          <a:xfrm>
            <a:off x="373566" y="2058151"/>
            <a:ext cx="4190658" cy="3275850"/>
          </a:xfrm>
          <a:prstGeom prst="rect">
            <a:avLst/>
          </a:prstGeom>
          <a:noFill/>
        </p:spPr>
        <p:txBody>
          <a:bodyPr wrap="square" lIns="91440" rtlCol="0">
            <a:normAutofit/>
          </a:bodyPr>
          <a:lstStyle/>
          <a:p>
            <a:pPr marL="457200" indent="-457200">
              <a:buAutoNum type="arabicPeriod"/>
            </a:pPr>
            <a:r>
              <a:rPr lang="en-US" sz="2000" dirty="0"/>
              <a:t>Physical Protection</a:t>
            </a:r>
          </a:p>
          <a:p>
            <a:pPr marL="457200" indent="-457200">
              <a:buAutoNum type="arabicPeriod"/>
            </a:pPr>
            <a:r>
              <a:rPr lang="en-US" sz="2000" dirty="0"/>
              <a:t>Barrier Protection</a:t>
            </a:r>
          </a:p>
          <a:p>
            <a:pPr marL="457200" indent="-457200">
              <a:buAutoNum type="arabicPeriod"/>
            </a:pPr>
            <a:r>
              <a:rPr lang="en-US" sz="2000" dirty="0"/>
              <a:t>Containment  or agglomeration</a:t>
            </a:r>
          </a:p>
          <a:p>
            <a:pPr marL="457200" indent="-457200">
              <a:buAutoNum type="arabicPeriod"/>
            </a:pPr>
            <a:r>
              <a:rPr lang="en-US" sz="2000" dirty="0"/>
              <a:t>Information Transportation</a:t>
            </a:r>
          </a:p>
          <a:p>
            <a:pPr marL="457200" indent="-457200">
              <a:buAutoNum type="arabicPeriod"/>
            </a:pPr>
            <a:r>
              <a:rPr lang="en-US" sz="2000" dirty="0"/>
              <a:t>Marketing</a:t>
            </a:r>
          </a:p>
          <a:p>
            <a:pPr marL="457200" indent="-457200">
              <a:buAutoNum type="arabicPeriod"/>
            </a:pPr>
            <a:r>
              <a:rPr lang="en-US" sz="2000" dirty="0"/>
              <a:t>Security</a:t>
            </a:r>
          </a:p>
          <a:p>
            <a:pPr marL="457200" indent="-457200">
              <a:buAutoNum type="arabicPeriod"/>
            </a:pPr>
            <a:r>
              <a:rPr lang="en-US" sz="2000" dirty="0"/>
              <a:t>Convenience</a:t>
            </a:r>
          </a:p>
          <a:p>
            <a:pPr marL="457200" indent="-457200">
              <a:buAutoNum type="arabicPeriod"/>
            </a:pPr>
            <a:r>
              <a:rPr lang="en-US" sz="2000" dirty="0"/>
              <a:t>Portion Control</a:t>
            </a:r>
          </a:p>
          <a:p>
            <a:pPr marL="457200" indent="-457200">
              <a:buAutoNum type="arabicPeriod"/>
            </a:pPr>
            <a:endParaRPr lang="en-US" sz="2000" dirty="0"/>
          </a:p>
        </p:txBody>
      </p:sp>
      <p:grpSp>
        <p:nvGrpSpPr>
          <p:cNvPr id="5" name="Group 4"/>
          <p:cNvGrpSpPr/>
          <p:nvPr/>
        </p:nvGrpSpPr>
        <p:grpSpPr>
          <a:xfrm>
            <a:off x="6496991" y="1382822"/>
            <a:ext cx="2647009" cy="2609785"/>
            <a:chOff x="5334000" y="2058151"/>
            <a:chExt cx="3701143" cy="3672514"/>
          </a:xfrm>
        </p:grpSpPr>
        <p:pic>
          <p:nvPicPr>
            <p:cNvPr id="6" name="Picture 2" descr="File:No-carb pork.jpg">
              <a:hlinkClick r:id="rId3"/>
            </p:cNvPr>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446179" y="2058151"/>
              <a:ext cx="3207964" cy="250296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5334000" y="4561114"/>
              <a:ext cx="3701143" cy="1169551"/>
            </a:xfrm>
            <a:prstGeom prst="rect">
              <a:avLst/>
            </a:prstGeom>
            <a:noFill/>
          </p:spPr>
          <p:txBody>
            <a:bodyPr wrap="square" rtlCol="0">
              <a:spAutoFit/>
            </a:bodyPr>
            <a:lstStyle/>
            <a:p>
              <a:r>
                <a:rPr lang="en-US" sz="1400" dirty="0"/>
                <a:t>Diced pork in tray and film overwrap. Label indicates net weight, composition, preparation, etc. The Union Flag, British Farm Standard tractor logo, and British Meat Quality Standard logo are also present</a:t>
              </a:r>
            </a:p>
          </p:txBody>
        </p:sp>
      </p:grpSp>
    </p:spTree>
    <p:extLst>
      <p:ext uri="{BB962C8B-B14F-4D97-AF65-F5344CB8AC3E}">
        <p14:creationId xmlns:p14="http://schemas.microsoft.com/office/powerpoint/2010/main" val="2772522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566" y="656594"/>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PHYSICAL PROTECTION</a:t>
            </a:r>
          </a:p>
        </p:txBody>
      </p:sp>
      <p:sp>
        <p:nvSpPr>
          <p:cNvPr id="3" name="TextBox 2"/>
          <p:cNvSpPr txBox="1"/>
          <p:nvPr/>
        </p:nvSpPr>
        <p:spPr>
          <a:xfrm>
            <a:off x="373566" y="1524750"/>
            <a:ext cx="8562276" cy="1180725"/>
          </a:xfrm>
          <a:prstGeom prst="rect">
            <a:avLst/>
          </a:prstGeom>
          <a:noFill/>
        </p:spPr>
        <p:txBody>
          <a:bodyPr wrap="square" lIns="91440" rtlCol="0">
            <a:normAutofit/>
          </a:bodyPr>
          <a:lstStyle/>
          <a:p>
            <a:r>
              <a:rPr lang="en-US" sz="2000" dirty="0"/>
              <a:t>The objects enclosed in the package may require protection from, among other things, mechanical </a:t>
            </a:r>
            <a:r>
              <a:rPr lang="en-US" sz="2000" dirty="0">
                <a:hlinkClick r:id="rId3" action="ppaction://hlinkfile" tooltip="Shock (mechanics)"/>
              </a:rPr>
              <a:t>shock</a:t>
            </a:r>
            <a:r>
              <a:rPr lang="en-US" sz="2000" dirty="0"/>
              <a:t>, </a:t>
            </a:r>
            <a:r>
              <a:rPr lang="en-US" sz="2000" dirty="0">
                <a:hlinkClick r:id="rId4" action="ppaction://hlinkfile" tooltip="Vibration"/>
              </a:rPr>
              <a:t>vibration</a:t>
            </a:r>
            <a:r>
              <a:rPr lang="en-US" sz="2000" dirty="0"/>
              <a:t>, </a:t>
            </a:r>
            <a:r>
              <a:rPr lang="en-US" sz="2000" dirty="0">
                <a:hlinkClick r:id="rId5" action="ppaction://hlinkfile" tooltip="Electrostatic discharge"/>
              </a:rPr>
              <a:t>electrostatic discharge</a:t>
            </a:r>
            <a:r>
              <a:rPr lang="en-US" sz="2000" dirty="0"/>
              <a:t>, compression, </a:t>
            </a:r>
            <a:r>
              <a:rPr lang="en-US" sz="2000" dirty="0">
                <a:hlinkClick r:id="rId6" action="ppaction://hlinkfile" tooltip="Temperature"/>
              </a:rPr>
              <a:t>temperature</a:t>
            </a:r>
            <a:r>
              <a:rPr lang="en-US" sz="2000" dirty="0"/>
              <a:t>, etc.</a:t>
            </a:r>
          </a:p>
        </p:txBody>
      </p:sp>
      <p:pic>
        <p:nvPicPr>
          <p:cNvPr id="4" name="Picture 2" descr="http://1.bp.blogspot.com/-RlBX_v1wdpU/Tqw0_yFZ_gI/AAAAAAAAATY/y-e4Utboi0U/s1600/ezdoublecushion-inflatable-packaging-material.jpg"/>
          <p:cNvPicPr>
            <a:picLocks noChangeAspect="1" noChangeArrowheads="1"/>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1418654" y="2705475"/>
            <a:ext cx="2002189" cy="200219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www.pcshoptalk.com/staff/stefan_m/bi700/8.jpg"/>
          <p:cNvPicPr>
            <a:picLocks noChangeAspect="1" noChangeArrowheads="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4939263" y="2727245"/>
            <a:ext cx="3222576" cy="19804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6076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566" y="656594"/>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BARRIER PROTECTION</a:t>
            </a:r>
          </a:p>
        </p:txBody>
      </p:sp>
      <p:sp>
        <p:nvSpPr>
          <p:cNvPr id="3" name="TextBox 2"/>
          <p:cNvSpPr txBox="1"/>
          <p:nvPr/>
        </p:nvSpPr>
        <p:spPr>
          <a:xfrm>
            <a:off x="373565" y="1524750"/>
            <a:ext cx="6251169" cy="3177879"/>
          </a:xfrm>
          <a:prstGeom prst="rect">
            <a:avLst/>
          </a:prstGeom>
          <a:noFill/>
        </p:spPr>
        <p:txBody>
          <a:bodyPr wrap="square" lIns="91440" rtlCol="0">
            <a:normAutofit/>
          </a:bodyPr>
          <a:lstStyle/>
          <a:p>
            <a:r>
              <a:rPr lang="en-US" sz="2000" dirty="0"/>
              <a:t>A barrier from </a:t>
            </a:r>
            <a:r>
              <a:rPr lang="en-US" sz="2000" dirty="0">
                <a:hlinkClick r:id="rId3" action="ppaction://hlinkfile" tooltip="Oxygen"/>
              </a:rPr>
              <a:t>oxygen</a:t>
            </a:r>
            <a:r>
              <a:rPr lang="en-US" sz="2000" dirty="0"/>
              <a:t>, </a:t>
            </a:r>
            <a:r>
              <a:rPr lang="en-US" sz="2000" dirty="0">
                <a:hlinkClick r:id="rId4" action="ppaction://hlinkfile" tooltip="Water vapor"/>
              </a:rPr>
              <a:t>water vapor</a:t>
            </a:r>
            <a:r>
              <a:rPr lang="en-US" sz="2000" dirty="0"/>
              <a:t>, dust, etc., is often required. </a:t>
            </a:r>
            <a:r>
              <a:rPr lang="en-US" sz="2000" dirty="0">
                <a:hlinkClick r:id="rId5" action="ppaction://hlinkfile" tooltip="Permeation"/>
              </a:rPr>
              <a:t>Permeation</a:t>
            </a:r>
            <a:r>
              <a:rPr lang="en-US" sz="2000" dirty="0"/>
              <a:t> is a critical factor in design. </a:t>
            </a:r>
          </a:p>
          <a:p>
            <a:endParaRPr lang="en-US" sz="2000" dirty="0"/>
          </a:p>
          <a:p>
            <a:r>
              <a:rPr lang="en-US" sz="2000" dirty="0"/>
              <a:t>Some packages contain </a:t>
            </a:r>
            <a:r>
              <a:rPr lang="en-US" sz="2000" dirty="0">
                <a:hlinkClick r:id="rId6" action="ppaction://hlinkfile" tooltip="Desiccant"/>
              </a:rPr>
              <a:t>desiccants</a:t>
            </a:r>
            <a:r>
              <a:rPr lang="en-US" sz="2000" dirty="0"/>
              <a:t> or </a:t>
            </a:r>
            <a:r>
              <a:rPr lang="en-US" sz="2000" dirty="0">
                <a:hlinkClick r:id="rId7" action="ppaction://hlinkfile" tooltip="Oxygen absorber"/>
              </a:rPr>
              <a:t>Oxygen absorbers</a:t>
            </a:r>
            <a:r>
              <a:rPr lang="en-US" sz="2000" dirty="0"/>
              <a:t> to help extend shelf life. </a:t>
            </a:r>
            <a:r>
              <a:rPr lang="en-US" sz="2000" dirty="0">
                <a:hlinkClick r:id="rId8" action="ppaction://hlinkfile" tooltip="Modified atmosphere"/>
              </a:rPr>
              <a:t>Modified atmospheres</a:t>
            </a:r>
            <a:r>
              <a:rPr lang="en-US" sz="2000" dirty="0"/>
              <a:t> </a:t>
            </a:r>
            <a:r>
              <a:rPr lang="en-US" sz="2000" baseline="30000" dirty="0">
                <a:hlinkClick r:id="rId9" action="ppaction://hlinkfile"/>
              </a:rPr>
              <a:t>[8]</a:t>
            </a:r>
            <a:r>
              <a:rPr lang="en-US" sz="2000" dirty="0"/>
              <a:t> or controlled atmospheres are also maintained in some food packages. </a:t>
            </a:r>
          </a:p>
          <a:p>
            <a:endParaRPr lang="en-US" sz="2000" dirty="0"/>
          </a:p>
          <a:p>
            <a:r>
              <a:rPr lang="en-US" sz="2000" dirty="0"/>
              <a:t>Keeping the contents clean, fresh, </a:t>
            </a:r>
            <a:r>
              <a:rPr lang="en-US" sz="2000" dirty="0">
                <a:hlinkClick r:id="rId10" action="ppaction://hlinkfile" tooltip="Asepsis"/>
              </a:rPr>
              <a:t>sterile</a:t>
            </a:r>
            <a:r>
              <a:rPr lang="en-US" sz="2000" baseline="30000" dirty="0">
                <a:hlinkClick r:id="rId11" action="ppaction://hlinkfile"/>
              </a:rPr>
              <a:t>[9]</a:t>
            </a:r>
            <a:r>
              <a:rPr lang="en-US" sz="2000" dirty="0"/>
              <a:t> and safe for the intended </a:t>
            </a:r>
            <a:r>
              <a:rPr lang="en-US" sz="2000" dirty="0">
                <a:hlinkClick r:id="rId12" action="ppaction://hlinkfile" tooltip="Shelf life"/>
              </a:rPr>
              <a:t>shelf life</a:t>
            </a:r>
            <a:r>
              <a:rPr lang="en-US" sz="2000" dirty="0"/>
              <a:t> is a primary function.</a:t>
            </a:r>
          </a:p>
        </p:txBody>
      </p:sp>
      <p:pic>
        <p:nvPicPr>
          <p:cNvPr id="4" name="Picture 2" descr="http://www.sud-chemie.com/scmcms/web/binary.jsp?nodeId=5984&amp;binaryId=6082&amp;preview=&amp;disposition=inline&amp;lang=en"/>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24734" y="1935454"/>
            <a:ext cx="2369635" cy="2356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5625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566" y="656594"/>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CONTAINMENT</a:t>
            </a:r>
          </a:p>
        </p:txBody>
      </p:sp>
      <p:sp>
        <p:nvSpPr>
          <p:cNvPr id="3" name="TextBox 2"/>
          <p:cNvSpPr txBox="1"/>
          <p:nvPr/>
        </p:nvSpPr>
        <p:spPr>
          <a:xfrm>
            <a:off x="373566" y="1524750"/>
            <a:ext cx="8562276" cy="1180725"/>
          </a:xfrm>
          <a:prstGeom prst="rect">
            <a:avLst/>
          </a:prstGeom>
          <a:noFill/>
        </p:spPr>
        <p:txBody>
          <a:bodyPr wrap="square" lIns="91440" rtlCol="0">
            <a:normAutofit fontScale="92500" lnSpcReduction="10000"/>
          </a:bodyPr>
          <a:lstStyle/>
          <a:p>
            <a:r>
              <a:rPr lang="en-US" sz="2000" dirty="0"/>
              <a:t>Small objects are typically grouped together in one package for reasons of efficiency. For example, a single box of 1000 pencils requires less physical handling than 1000 single pencils. </a:t>
            </a:r>
            <a:r>
              <a:rPr lang="en-US" sz="2000" dirty="0">
                <a:hlinkClick r:id="rId3" action="ppaction://hlinkfile" tooltip="Liquid"/>
              </a:rPr>
              <a:t>Liquids</a:t>
            </a:r>
            <a:r>
              <a:rPr lang="en-US" sz="2000" dirty="0"/>
              <a:t>, </a:t>
            </a:r>
            <a:r>
              <a:rPr lang="en-US" sz="2000" dirty="0">
                <a:hlinkClick r:id="rId4" action="ppaction://hlinkfile" tooltip="Powder (substance)"/>
              </a:rPr>
              <a:t>powders</a:t>
            </a:r>
            <a:r>
              <a:rPr lang="en-US" sz="2000" dirty="0"/>
              <a:t>, and </a:t>
            </a:r>
            <a:r>
              <a:rPr lang="en-US" sz="2000" dirty="0">
                <a:hlinkClick r:id="rId5" action="ppaction://hlinkfile" tooltip="Granular material"/>
              </a:rPr>
              <a:t>granular materials</a:t>
            </a:r>
            <a:r>
              <a:rPr lang="en-US" sz="2000" dirty="0"/>
              <a:t> need containment.</a:t>
            </a:r>
          </a:p>
        </p:txBody>
      </p:sp>
      <p:pic>
        <p:nvPicPr>
          <p:cNvPr id="4" name="Picture 4" descr="http://3.bp.blogspot.com/_-7ENnkYVvMI/TMj1sMT7j6I/AAAAAAAABAI/f8EEZQv-9fs/s400/IMG_0318.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6800" y="2705475"/>
            <a:ext cx="3810000" cy="206692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www.girvin.com/blog/wp-content/uploads/2010/09/lifebox_02.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09652" y="2413712"/>
            <a:ext cx="1556078" cy="2358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1006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566" y="656594"/>
            <a:ext cx="8313234" cy="846386"/>
          </a:xfrm>
          <a:prstGeom prst="rect">
            <a:avLst/>
          </a:prstGeom>
          <a:noFill/>
          <a:ln>
            <a:noFill/>
          </a:ln>
        </p:spPr>
        <p:txBody>
          <a:bodyPr wrap="square" tIns="0" bIns="0" rtlCol="0" anchor="b" anchorCtr="0">
            <a:normAutofit fontScale="92500"/>
          </a:bodyPr>
          <a:lstStyle/>
          <a:p>
            <a:r>
              <a:rPr lang="en-US" sz="5500" spc="-150" dirty="0">
                <a:latin typeface="+mj-lt"/>
                <a:cs typeface="Arial" pitchFamily="34" charset="0"/>
              </a:rPr>
              <a:t>INFORMATION TRANSMIT</a:t>
            </a:r>
          </a:p>
        </p:txBody>
      </p:sp>
      <p:sp>
        <p:nvSpPr>
          <p:cNvPr id="3" name="TextBox 2"/>
          <p:cNvSpPr txBox="1"/>
          <p:nvPr/>
        </p:nvSpPr>
        <p:spPr>
          <a:xfrm>
            <a:off x="373566" y="1524750"/>
            <a:ext cx="8562276" cy="1180725"/>
          </a:xfrm>
          <a:prstGeom prst="rect">
            <a:avLst/>
          </a:prstGeom>
          <a:noFill/>
        </p:spPr>
        <p:txBody>
          <a:bodyPr wrap="square" lIns="91440" rtlCol="0">
            <a:normAutofit fontScale="92500" lnSpcReduction="10000"/>
          </a:bodyPr>
          <a:lstStyle/>
          <a:p>
            <a:r>
              <a:rPr lang="en-US" sz="2000" dirty="0"/>
              <a:t>Packages and </a:t>
            </a:r>
            <a:r>
              <a:rPr lang="en-US" sz="2000" dirty="0">
                <a:hlinkClick r:id="rId3" action="ppaction://hlinkfile" tooltip="Label"/>
              </a:rPr>
              <a:t>labels</a:t>
            </a:r>
            <a:r>
              <a:rPr lang="en-US" sz="2000" dirty="0"/>
              <a:t> communicate how to use, transport, </a:t>
            </a:r>
            <a:r>
              <a:rPr lang="en-US" sz="2000" dirty="0">
                <a:hlinkClick r:id="rId4" action="ppaction://hlinkfile" tooltip="Recycling"/>
              </a:rPr>
              <a:t>recycle</a:t>
            </a:r>
            <a:r>
              <a:rPr lang="en-US" sz="2000" dirty="0"/>
              <a:t>, or dispose of the package or product. With </a:t>
            </a:r>
            <a:r>
              <a:rPr lang="en-US" sz="2000" dirty="0">
                <a:hlinkClick r:id="rId5" action="ppaction://hlinkfile" tooltip="Medication"/>
              </a:rPr>
              <a:t>pharmaceuticals</a:t>
            </a:r>
            <a:r>
              <a:rPr lang="en-US" sz="2000" dirty="0"/>
              <a:t>, </a:t>
            </a:r>
            <a:r>
              <a:rPr lang="en-US" sz="2000" dirty="0">
                <a:hlinkClick r:id="rId6" action="ppaction://hlinkfile" tooltip="Food"/>
              </a:rPr>
              <a:t>food</a:t>
            </a:r>
            <a:r>
              <a:rPr lang="en-US" sz="2000" dirty="0"/>
              <a:t>, </a:t>
            </a:r>
            <a:r>
              <a:rPr lang="en-US" sz="2000" dirty="0">
                <a:hlinkClick r:id="rId7" action="ppaction://hlinkfile" tooltip="Medicine"/>
              </a:rPr>
              <a:t>medical</a:t>
            </a:r>
            <a:r>
              <a:rPr lang="en-US" sz="2000" dirty="0"/>
              <a:t>, and </a:t>
            </a:r>
            <a:r>
              <a:rPr lang="en-US" sz="2000" dirty="0">
                <a:hlinkClick r:id="rId8" action="ppaction://hlinkfile" tooltip="Chemical substance"/>
              </a:rPr>
              <a:t>chemical</a:t>
            </a:r>
            <a:r>
              <a:rPr lang="en-US" sz="2000" dirty="0"/>
              <a:t> products, some types of information are </a:t>
            </a:r>
            <a:r>
              <a:rPr lang="en-US" sz="2000" dirty="0">
                <a:hlinkClick r:id="rId9" action="ppaction://hlinkfile" tooltip="Mandatory labelling"/>
              </a:rPr>
              <a:t>required</a:t>
            </a:r>
            <a:r>
              <a:rPr lang="en-US" sz="2000" dirty="0"/>
              <a:t> by governments. Some packages and labels also are used for </a:t>
            </a:r>
            <a:r>
              <a:rPr lang="en-US" sz="2000" dirty="0">
                <a:hlinkClick r:id="rId10" action="ppaction://hlinkfile" tooltip="Track and trace"/>
              </a:rPr>
              <a:t>track and trace</a:t>
            </a:r>
            <a:r>
              <a:rPr lang="en-US" sz="2000" dirty="0"/>
              <a:t> purposes.</a:t>
            </a:r>
          </a:p>
        </p:txBody>
      </p:sp>
      <p:pic>
        <p:nvPicPr>
          <p:cNvPr id="4" name="Picture 4" descr="http://livewirepast.files.wordpress.com/2008/07/plastic-id-recycling-codes.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08824" y="2727245"/>
            <a:ext cx="2792793" cy="170360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Package Tracking on Google Maps"/>
          <p:cNvPicPr>
            <a:picLocks noChangeAspect="1" noChangeArrowheads="1"/>
          </p:cNvPicPr>
          <p:nvPr/>
        </p:nvPicPr>
        <p:blipFill>
          <a:blip r:embed="rId12" cstate="email">
            <a:extLst>
              <a:ext uri="{28A0092B-C50C-407E-A947-70E740481C1C}">
                <a14:useLocalDpi xmlns:a14="http://schemas.microsoft.com/office/drawing/2010/main" val="0"/>
              </a:ext>
            </a:extLst>
          </a:blip>
          <a:srcRect/>
          <a:stretch>
            <a:fillRect/>
          </a:stretch>
        </p:blipFill>
        <p:spPr bwMode="auto">
          <a:xfrm>
            <a:off x="4804987" y="2727245"/>
            <a:ext cx="3292679" cy="17036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8080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566" y="656594"/>
            <a:ext cx="8313234" cy="846386"/>
          </a:xfrm>
          <a:prstGeom prst="rect">
            <a:avLst/>
          </a:prstGeom>
          <a:noFill/>
          <a:ln>
            <a:noFill/>
          </a:ln>
        </p:spPr>
        <p:txBody>
          <a:bodyPr wrap="square" tIns="0" bIns="0" rtlCol="0" anchor="b" anchorCtr="0">
            <a:normAutofit/>
          </a:bodyPr>
          <a:lstStyle/>
          <a:p>
            <a:r>
              <a:rPr lang="en-US" sz="5500" spc="-150" dirty="0">
                <a:latin typeface="+mj-lt"/>
                <a:cs typeface="Arial" pitchFamily="34" charset="0"/>
              </a:rPr>
              <a:t>UPC</a:t>
            </a:r>
          </a:p>
        </p:txBody>
      </p:sp>
      <p:sp>
        <p:nvSpPr>
          <p:cNvPr id="3" name="TextBox 2"/>
          <p:cNvSpPr txBox="1"/>
          <p:nvPr/>
        </p:nvSpPr>
        <p:spPr>
          <a:xfrm>
            <a:off x="276924" y="1600200"/>
            <a:ext cx="4676076" cy="3810000"/>
          </a:xfrm>
          <a:prstGeom prst="rect">
            <a:avLst/>
          </a:prstGeom>
          <a:noFill/>
        </p:spPr>
        <p:txBody>
          <a:bodyPr wrap="square" lIns="91440" rtlCol="0">
            <a:normAutofit/>
          </a:bodyPr>
          <a:lstStyle/>
          <a:p>
            <a:pPr marL="174625" indent="-174625">
              <a:buClr>
                <a:prstClr val="black">
                  <a:lumMod val="50000"/>
                  <a:lumOff val="50000"/>
                </a:prstClr>
              </a:buClr>
              <a:buSzPct val="94000"/>
              <a:buFont typeface="Calibri" pitchFamily="34" charset="0"/>
              <a:buChar char="»"/>
            </a:pPr>
            <a:r>
              <a:rPr lang="en-US" sz="2000" dirty="0"/>
              <a:t>Have you ever looked at a packaged product and wondered what those white and black parallel bars were for? That is a universal product code, or a UPC.</a:t>
            </a:r>
          </a:p>
          <a:p>
            <a:pPr marL="174625" indent="-174625">
              <a:buClr>
                <a:prstClr val="black">
                  <a:lumMod val="50000"/>
                  <a:lumOff val="50000"/>
                </a:prstClr>
              </a:buClr>
              <a:buSzPct val="94000"/>
              <a:buFont typeface="Calibri" pitchFamily="34" charset="0"/>
              <a:buChar char="»"/>
            </a:pPr>
            <a:endParaRPr lang="en-US" sz="2000" dirty="0"/>
          </a:p>
          <a:p>
            <a:pPr marL="174625" indent="-174625">
              <a:buClr>
                <a:prstClr val="black">
                  <a:lumMod val="50000"/>
                  <a:lumOff val="50000"/>
                </a:prstClr>
              </a:buClr>
              <a:buSzPct val="94000"/>
              <a:buFont typeface="Calibri" pitchFamily="34" charset="0"/>
              <a:buChar char="»"/>
            </a:pPr>
            <a:r>
              <a:rPr lang="en-US" sz="2000" dirty="0"/>
              <a:t>It is often called a bar code, and it contains information about the product and its manufacturer.</a:t>
            </a:r>
          </a:p>
        </p:txBody>
      </p:sp>
      <p:pic>
        <p:nvPicPr>
          <p:cNvPr id="4" name="Picture 2" descr="http://www.codeproject.com/KB/java/Asti_Spumante_Bar_Code/upca_structure_detail.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147493" y="1600200"/>
            <a:ext cx="3539307" cy="2479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225606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03b13e5b5c7c070d9c7aeb76de8d267b23ddc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S_Yel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extLst>
    <a:ext uri="{05A4C25C-085E-4340-85A3-A5531E510DB2}">
      <thm15:themeFamily xmlns:thm15="http://schemas.microsoft.com/office/thememl/2012/main" name="MS_Yellow" id="{D98D778E-803A-4925-962B-C919C08277D0}" vid="{D2E614B3-B53F-4F1F-84A7-4A6B5F10BE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527443B7F650468EB70DBA5F662911" ma:contentTypeVersion="17" ma:contentTypeDescription="Create a new document." ma:contentTypeScope="" ma:versionID="e95328fa23588749f9fa2b140771f3d7">
  <xsd:schema xmlns:xsd="http://www.w3.org/2001/XMLSchema" xmlns:xs="http://www.w3.org/2001/XMLSchema" xmlns:p="http://schemas.microsoft.com/office/2006/metadata/properties" xmlns:ns2="5796801b-3a89-4506-aaa3-b2b080dc6fff" xmlns:ns3="352a001b-fdfe-49a0-8a03-de813b89e960" targetNamespace="http://schemas.microsoft.com/office/2006/metadata/properties" ma:root="true" ma:fieldsID="c59f9b6bc57a2e50ffec2a2a7fa37e71" ns2:_="" ns3:_="">
    <xsd:import namespace="5796801b-3a89-4506-aaa3-b2b080dc6fff"/>
    <xsd:import namespace="352a001b-fdfe-49a0-8a03-de813b89e9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96801b-3a89-4506-aaa3-b2b080dc6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9b8d16d-ae89-43c7-a374-a853dcb022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2a001b-fdfe-49a0-8a03-de813b89e9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a98a70c-eb8b-4cde-922a-1396e9e365c9}" ma:internalName="TaxCatchAll" ma:showField="CatchAllData" ma:web="352a001b-fdfe-49a0-8a03-de813b89e9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3A39EF-82EC-4E8F-AF95-C3BC9A03B0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96801b-3a89-4506-aaa3-b2b080dc6fff"/>
    <ds:schemaRef ds:uri="352a001b-fdfe-49a0-8a03-de813b89e9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1113AF7-2AEA-4DCF-8C26-9520AAD4EAB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MS_Yellow</Template>
  <TotalTime>0</TotalTime>
  <Words>1595</Words>
  <Application>Microsoft Office PowerPoint</Application>
  <PresentationFormat>On-screen Show (16:9)</PresentationFormat>
  <Paragraphs>99</Paragraphs>
  <Slides>17</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 Narrow</vt:lpstr>
      <vt:lpstr>Calibri</vt:lpstr>
      <vt:lpstr>Tw Cen MT</vt:lpstr>
      <vt:lpstr>Wingdings</vt:lpstr>
      <vt:lpstr>Wingdings 2</vt:lpstr>
      <vt:lpstr>MS_Yellow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2016-01-05T02:38:42Z</dcterms:created>
  <dcterms:modified xsi:type="dcterms:W3CDTF">2024-08-27T20:29:22Z</dcterms:modified>
  <cp:category/>
</cp:coreProperties>
</file>