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13"/>
  </p:notesMasterIdLst>
  <p:sldIdLst>
    <p:sldId id="256" r:id="rId4"/>
    <p:sldId id="257" r:id="rId5"/>
    <p:sldId id="258" r:id="rId6"/>
    <p:sldId id="259" r:id="rId7"/>
    <p:sldId id="260" r:id="rId8"/>
    <p:sldId id="261" r:id="rId9"/>
    <p:sldId id="262" r:id="rId10"/>
    <p:sldId id="263" r:id="rId11"/>
    <p:sldId id="264" r:id="rId12"/>
  </p:sldIdLst>
  <p:sldSz cx="9144000" cy="5143500" type="screen16x9"/>
  <p:notesSz cx="6858000" cy="9144000"/>
  <p:custDataLst>
    <p:tags r:id="rId14"/>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A5D50B-5FBC-4174-8057-773D5657CA18}"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DCEBAA-A826-4F5D-86CF-175D45024AE0}" type="slidenum">
              <a:rPr lang="en-US" smtClean="0"/>
              <a:t>‹#›</a:t>
            </a:fld>
            <a:endParaRPr lang="en-US"/>
          </a:p>
        </p:txBody>
      </p:sp>
    </p:spTree>
    <p:extLst>
      <p:ext uri="{BB962C8B-B14F-4D97-AF65-F5344CB8AC3E}">
        <p14:creationId xmlns:p14="http://schemas.microsoft.com/office/powerpoint/2010/main" val="230255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Dell.com</a:t>
            </a:r>
            <a:endParaRPr lang="en-US" dirty="0"/>
          </a:p>
        </p:txBody>
      </p:sp>
      <p:sp>
        <p:nvSpPr>
          <p:cNvPr id="4" name="Slide Number Placeholder 3"/>
          <p:cNvSpPr>
            <a:spLocks noGrp="1"/>
          </p:cNvSpPr>
          <p:nvPr>
            <p:ph type="sldNum" sz="quarter" idx="10"/>
          </p:nvPr>
        </p:nvSpPr>
        <p:spPr/>
        <p:txBody>
          <a:bodyPr/>
          <a:lstStyle/>
          <a:p>
            <a:fld id="{2ADCEBAA-A826-4F5D-86CF-175D45024AE0}" type="slidenum">
              <a:rPr lang="en-US" smtClean="0"/>
              <a:t>5</a:t>
            </a:fld>
            <a:endParaRPr lang="en-US"/>
          </a:p>
        </p:txBody>
      </p:sp>
    </p:spTree>
    <p:extLst>
      <p:ext uri="{BB962C8B-B14F-4D97-AF65-F5344CB8AC3E}">
        <p14:creationId xmlns:p14="http://schemas.microsoft.com/office/powerpoint/2010/main" val="4258690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rainger.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60419" y="1952071"/>
            <a:ext cx="3788228" cy="1200329"/>
          </a:xfrm>
          <a:prstGeom prst="rect">
            <a:avLst/>
          </a:prstGeom>
          <a:noFill/>
        </p:spPr>
        <p:txBody>
          <a:bodyPr wrap="square" rtlCol="0">
            <a:spAutoFit/>
          </a:bodyPr>
          <a:lstStyle/>
          <a:p>
            <a:r>
              <a:rPr lang="en-US" sz="3600" dirty="0"/>
              <a:t>DISTRIBUTION AND SALES</a:t>
            </a:r>
          </a:p>
        </p:txBody>
      </p:sp>
      <p:grpSp>
        <p:nvGrpSpPr>
          <p:cNvPr id="4" name="Group 3"/>
          <p:cNvGrpSpPr/>
          <p:nvPr/>
        </p:nvGrpSpPr>
        <p:grpSpPr>
          <a:xfrm>
            <a:off x="1925914" y="1152525"/>
            <a:ext cx="1848017" cy="2708434"/>
            <a:chOff x="3543300" y="1287410"/>
            <a:chExt cx="2057400" cy="3265303"/>
          </a:xfrm>
        </p:grpSpPr>
        <p:sp>
          <p:nvSpPr>
            <p:cNvPr id="5" name="Oval 4"/>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p:cNvSpPr txBox="1"/>
            <p:nvPr/>
          </p:nvSpPr>
          <p:spPr>
            <a:xfrm>
              <a:off x="3788023" y="1287410"/>
              <a:ext cx="1022690" cy="3265303"/>
            </a:xfrm>
            <a:prstGeom prst="rect">
              <a:avLst/>
            </a:prstGeom>
            <a:noFill/>
          </p:spPr>
          <p:txBody>
            <a:bodyPr wrap="square" rtlCol="0">
              <a:spAutoFit/>
            </a:bodyPr>
            <a:lstStyle/>
            <a:p>
              <a:r>
                <a:rPr lang="en-US" sz="17000" b="1" dirty="0">
                  <a:solidFill>
                    <a:srgbClr val="2A7A9E">
                      <a:alpha val="40000"/>
                    </a:srgbClr>
                  </a:solidFill>
                  <a:latin typeface="+mj-lt"/>
                  <a:cs typeface="Arial" pitchFamily="34" charset="0"/>
                </a:rPr>
                <a:t>6</a:t>
              </a:r>
            </a:p>
          </p:txBody>
        </p:sp>
      </p:grpSp>
    </p:spTree>
    <p:extLst>
      <p:ext uri="{BB962C8B-B14F-4D97-AF65-F5344CB8AC3E}">
        <p14:creationId xmlns:p14="http://schemas.microsoft.com/office/powerpoint/2010/main" val="366269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277960" y="710682"/>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sz="4000" dirty="0">
                <a:solidFill>
                  <a:schemeClr val="tx1"/>
                </a:solidFill>
                <a:ea typeface="+mn-ea"/>
                <a:cs typeface="+mn-cs"/>
              </a:rPr>
              <a:t>Distribution and Sales</a:t>
            </a:r>
            <a:endParaRPr lang="en-US" sz="4000" dirty="0">
              <a:solidFill>
                <a:schemeClr val="tx1"/>
              </a:solidFill>
            </a:endParaRPr>
          </a:p>
        </p:txBody>
      </p:sp>
      <p:sp>
        <p:nvSpPr>
          <p:cNvPr id="3" name="TextBox 2"/>
          <p:cNvSpPr txBox="1"/>
          <p:nvPr/>
        </p:nvSpPr>
        <p:spPr>
          <a:xfrm>
            <a:off x="277960" y="1472682"/>
            <a:ext cx="8077200" cy="3048000"/>
          </a:xfrm>
          <a:prstGeom prst="rect">
            <a:avLst/>
          </a:prstGeom>
          <a:noFill/>
        </p:spPr>
        <p:txBody>
          <a:bodyPr wrap="square" rtlCol="0">
            <a:normAutofit fontScale="92500" lnSpcReduction="20000"/>
          </a:bodyPr>
          <a:lstStyle/>
          <a:p>
            <a:r>
              <a:rPr lang="en-US" sz="2400" dirty="0"/>
              <a:t>Where does a product go once it is made? Again, it depends on the product. Products can go to another manufacturer, a wholesaler, a retailer, or directly to the customer.</a:t>
            </a:r>
          </a:p>
          <a:p>
            <a:endParaRPr lang="en-US" sz="2400" dirty="0"/>
          </a:p>
          <a:p>
            <a:endParaRPr lang="en-US" sz="2400" dirty="0"/>
          </a:p>
          <a:p>
            <a:r>
              <a:rPr lang="en-US" sz="2400" dirty="0"/>
              <a:t>If one factory makes a specific component, it may then ship the part to the manufacturer of the overall product. The Visteon plant in Bedford, Indiana, for example, makes electronic fuel tank devices for automobiles. Their products are shipped directly to the Ford Motor Company.</a:t>
            </a:r>
          </a:p>
        </p:txBody>
      </p:sp>
    </p:spTree>
    <p:extLst>
      <p:ext uri="{BB962C8B-B14F-4D97-AF65-F5344CB8AC3E}">
        <p14:creationId xmlns:p14="http://schemas.microsoft.com/office/powerpoint/2010/main" val="276902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0" y="654698"/>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sz="4000" dirty="0">
                <a:solidFill>
                  <a:schemeClr val="tx1"/>
                </a:solidFill>
                <a:ea typeface="+mn-ea"/>
                <a:cs typeface="+mn-cs"/>
              </a:rPr>
              <a:t>Wholesaler or Distributor</a:t>
            </a:r>
            <a:endParaRPr lang="en-US" sz="4000" dirty="0">
              <a:solidFill>
                <a:schemeClr val="tx1"/>
              </a:solidFill>
            </a:endParaRPr>
          </a:p>
        </p:txBody>
      </p:sp>
      <p:sp>
        <p:nvSpPr>
          <p:cNvPr id="3" name="TextBox 2"/>
          <p:cNvSpPr txBox="1"/>
          <p:nvPr/>
        </p:nvSpPr>
        <p:spPr>
          <a:xfrm>
            <a:off x="435025" y="1416698"/>
            <a:ext cx="8077200" cy="3133531"/>
          </a:xfrm>
          <a:prstGeom prst="rect">
            <a:avLst/>
          </a:prstGeom>
          <a:noFill/>
        </p:spPr>
        <p:txBody>
          <a:bodyPr wrap="square" rtlCol="0">
            <a:normAutofit/>
          </a:bodyPr>
          <a:lstStyle/>
          <a:p>
            <a:r>
              <a:rPr lang="en-US" dirty="0"/>
              <a:t>A wholesaler, sometimes called a distributor, is a company that purchases large quantities of a product and then sells smaller numbers to a retailer. </a:t>
            </a:r>
          </a:p>
          <a:p>
            <a:endParaRPr lang="en-US" dirty="0"/>
          </a:p>
          <a:p>
            <a:r>
              <a:rPr lang="en-US" dirty="0"/>
              <a:t>The </a:t>
            </a:r>
            <a:r>
              <a:rPr lang="en-US" dirty="0">
                <a:hlinkClick r:id="rId2"/>
              </a:rPr>
              <a:t>WW Grainger Company</a:t>
            </a:r>
            <a:r>
              <a:rPr lang="en-US" dirty="0"/>
              <a:t> is an example of a wholesaler. Grainger has stores throughout the United States, including several locations in Indiana. They sell all types of industrial supplies. </a:t>
            </a:r>
          </a:p>
          <a:p>
            <a:endParaRPr lang="en-US" dirty="0"/>
          </a:p>
          <a:p>
            <a:r>
              <a:rPr lang="en-US" dirty="0"/>
              <a:t>They purchase large quantities of electric motors, tools, shop equipment, electrical supplies, etc. directly from the manufacturers. Then they resell the items to other businesses in lower quantities at a profit. The general public cannot purchase from a wholesaler.</a:t>
            </a:r>
          </a:p>
        </p:txBody>
      </p:sp>
    </p:spTree>
    <p:extLst>
      <p:ext uri="{BB962C8B-B14F-4D97-AF65-F5344CB8AC3E}">
        <p14:creationId xmlns:p14="http://schemas.microsoft.com/office/powerpoint/2010/main" val="22333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0"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a:t>
            </a:r>
          </a:p>
        </p:txBody>
      </p:sp>
      <p:sp>
        <p:nvSpPr>
          <p:cNvPr id="4" name="TextBox 3"/>
          <p:cNvSpPr txBox="1"/>
          <p:nvPr/>
        </p:nvSpPr>
        <p:spPr>
          <a:xfrm>
            <a:off x="5696339" y="1503785"/>
            <a:ext cx="1842796" cy="838200"/>
          </a:xfrm>
          <a:prstGeom prst="rect">
            <a:avLst/>
          </a:prstGeom>
          <a:noFill/>
        </p:spPr>
        <p:txBody>
          <a:bodyPr wrap="square" rtlCol="0" anchor="ctr">
            <a:normAutofit/>
          </a:bodyPr>
          <a:lstStyle/>
          <a:p>
            <a:pPr>
              <a:lnSpc>
                <a:spcPct val="80000"/>
              </a:lnSpc>
            </a:pPr>
            <a:r>
              <a:rPr lang="en-US" sz="3200" dirty="0"/>
              <a:t>RETAIL</a:t>
            </a:r>
          </a:p>
        </p:txBody>
      </p:sp>
      <p:sp>
        <p:nvSpPr>
          <p:cNvPr id="5" name="Content Placeholder 5"/>
          <p:cNvSpPr txBox="1">
            <a:spLocks/>
          </p:cNvSpPr>
          <p:nvPr/>
        </p:nvSpPr>
        <p:spPr>
          <a:xfrm>
            <a:off x="4151870" y="2121159"/>
            <a:ext cx="4931734" cy="21336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dirty="0"/>
              <a:t>Retailers are the stores that sell products directly to the customer. Some examples of retailers are Wal-Mart, </a:t>
            </a:r>
            <a:r>
              <a:rPr lang="en-US" sz="2400" dirty="0" err="1"/>
              <a:t>CarQuest</a:t>
            </a:r>
            <a:r>
              <a:rPr lang="en-US" sz="2400" dirty="0"/>
              <a:t>, Foods Plus, Bigfoot, Goody's and Radio Shack.</a:t>
            </a:r>
          </a:p>
        </p:txBody>
      </p:sp>
      <p:pic>
        <p:nvPicPr>
          <p:cNvPr id="6" name="Picture 2" descr="http://www.nlcs.k12.in.us/oljrhi/brown/manufacturing/walmart.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1608" y="1503785"/>
            <a:ext cx="3429000" cy="2678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35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0"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a:t>
            </a:r>
          </a:p>
        </p:txBody>
      </p:sp>
      <p:sp>
        <p:nvSpPr>
          <p:cNvPr id="3" name="Title 10"/>
          <p:cNvSpPr txBox="1">
            <a:spLocks/>
          </p:cNvSpPr>
          <p:nvPr/>
        </p:nvSpPr>
        <p:spPr>
          <a:xfrm>
            <a:off x="5041641" y="17103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DIRECT ORDER</a:t>
            </a:r>
          </a:p>
        </p:txBody>
      </p:sp>
      <p:sp>
        <p:nvSpPr>
          <p:cNvPr id="4" name="Content Placeholder 5"/>
          <p:cNvSpPr txBox="1">
            <a:spLocks/>
          </p:cNvSpPr>
          <p:nvPr/>
        </p:nvSpPr>
        <p:spPr>
          <a:xfrm>
            <a:off x="4079930" y="2440473"/>
            <a:ext cx="4931734" cy="1828800"/>
          </a:xfrm>
          <a:prstGeom prst="rect">
            <a:avLst/>
          </a:prstGeom>
        </p:spPr>
        <p:txBody>
          <a:bodyPr>
            <a:normAutofit fontScale="92500" lnSpcReduction="2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t>Consumers can sometimes order directly from the manufacturer. For example, some computers, such as Dell can be ordered, manufactured, and shipped directly from the factory to the consumer</a:t>
            </a:r>
            <a:endParaRPr lang="en-US" sz="2400" b="1" dirty="0">
              <a:solidFill>
                <a:schemeClr val="bg1"/>
              </a:solidFill>
            </a:endParaRPr>
          </a:p>
        </p:txBody>
      </p:sp>
      <p:pic>
        <p:nvPicPr>
          <p:cNvPr id="5" name="Picture 2" descr="http://pulse2.com/wp-content/uploads/2011/03/dell-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2430" y="1743528"/>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74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0"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a:t>
            </a:r>
          </a:p>
        </p:txBody>
      </p:sp>
      <p:sp>
        <p:nvSpPr>
          <p:cNvPr id="3" name="Title 10"/>
          <p:cNvSpPr txBox="1">
            <a:spLocks/>
          </p:cNvSpPr>
          <p:nvPr/>
        </p:nvSpPr>
        <p:spPr>
          <a:xfrm>
            <a:off x="5173976" y="1193411"/>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 PROMOTION</a:t>
            </a:r>
          </a:p>
        </p:txBody>
      </p:sp>
      <p:sp>
        <p:nvSpPr>
          <p:cNvPr id="4" name="Content Placeholder 5"/>
          <p:cNvSpPr txBox="1">
            <a:spLocks/>
          </p:cNvSpPr>
          <p:nvPr/>
        </p:nvSpPr>
        <p:spPr>
          <a:xfrm>
            <a:off x="4212266" y="2273559"/>
            <a:ext cx="4931734" cy="2133600"/>
          </a:xfrm>
          <a:prstGeom prst="rect">
            <a:avLst/>
          </a:prstGeom>
        </p:spPr>
        <p:txBody>
          <a:bodyPr>
            <a:normAutofit fontScale="77500" lnSpcReduction="2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dirty="0"/>
              <a:t>To promote sales, manufacturers will usually advertise their products. </a:t>
            </a:r>
          </a:p>
          <a:p>
            <a:pPr marL="0" indent="0">
              <a:buFont typeface="Wingdings"/>
              <a:buNone/>
            </a:pPr>
            <a:endParaRPr lang="en-US" sz="2400" dirty="0"/>
          </a:p>
          <a:p>
            <a:pPr marL="0" indent="0">
              <a:buFont typeface="Wingdings"/>
              <a:buNone/>
            </a:pPr>
            <a:r>
              <a:rPr lang="en-US" sz="2400" dirty="0"/>
              <a:t>For consumer products, television, newspaper, magazine, and Internet ads are often used. Even the sides of some vehicles, such as trucks and buses, display ads to catch the eye of consumers.</a:t>
            </a:r>
            <a:endParaRPr lang="en-US" sz="2400" b="1" dirty="0"/>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58773" y="2018911"/>
            <a:ext cx="3295487" cy="1855237"/>
          </a:xfrm>
          <a:prstGeom prst="rect">
            <a:avLst/>
          </a:prstGeom>
        </p:spPr>
      </p:pic>
    </p:spTree>
    <p:extLst>
      <p:ext uri="{BB962C8B-B14F-4D97-AF65-F5344CB8AC3E}">
        <p14:creationId xmlns:p14="http://schemas.microsoft.com/office/powerpoint/2010/main" val="351328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0"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a:t>
            </a:r>
          </a:p>
        </p:txBody>
      </p:sp>
      <p:sp>
        <p:nvSpPr>
          <p:cNvPr id="3" name="Title 10"/>
          <p:cNvSpPr txBox="1">
            <a:spLocks/>
          </p:cNvSpPr>
          <p:nvPr/>
        </p:nvSpPr>
        <p:spPr>
          <a:xfrm>
            <a:off x="5173976" y="129760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SALES FORCE</a:t>
            </a:r>
            <a:endParaRPr lang="en-US" sz="2800" dirty="0"/>
          </a:p>
        </p:txBody>
      </p:sp>
      <p:sp>
        <p:nvSpPr>
          <p:cNvPr id="4" name="Content Placeholder 5"/>
          <p:cNvSpPr txBox="1">
            <a:spLocks/>
          </p:cNvSpPr>
          <p:nvPr/>
        </p:nvSpPr>
        <p:spPr>
          <a:xfrm>
            <a:off x="4212266" y="1769706"/>
            <a:ext cx="4931734" cy="2514600"/>
          </a:xfrm>
          <a:prstGeom prst="rect">
            <a:avLst/>
          </a:prstGeom>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1800" dirty="0"/>
              <a:t>Salespeople are employed by many companies. They are sometimes called manufacturer representatives, or sales representatives. </a:t>
            </a:r>
          </a:p>
          <a:p>
            <a:pPr marL="0" indent="0">
              <a:buFont typeface="Wingdings"/>
              <a:buNone/>
            </a:pPr>
            <a:endParaRPr lang="en-US" sz="1800" dirty="0"/>
          </a:p>
          <a:p>
            <a:pPr marL="0" indent="0">
              <a:buFont typeface="Wingdings"/>
              <a:buNone/>
            </a:pPr>
            <a:r>
              <a:rPr lang="en-US" sz="1800" dirty="0"/>
              <a:t>A sales rep. may represent many different companies at once, and sell several product lines. Sales representatives are usually paid a commission. In other words, the more they sell, the more they are paid.</a:t>
            </a:r>
            <a:endParaRPr lang="en-US" sz="1800" b="1" dirty="0"/>
          </a:p>
        </p:txBody>
      </p:sp>
      <p:pic>
        <p:nvPicPr>
          <p:cNvPr id="5" name="Picture 2" descr="http://www.nlcs.k12.in.us/oljrhi/brown/manufacturing/sa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224" y="1541106"/>
            <a:ext cx="2971799"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70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0"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a:t>
            </a:r>
          </a:p>
        </p:txBody>
      </p:sp>
      <p:sp>
        <p:nvSpPr>
          <p:cNvPr id="3" name="Title 10"/>
          <p:cNvSpPr txBox="1">
            <a:spLocks/>
          </p:cNvSpPr>
          <p:nvPr/>
        </p:nvSpPr>
        <p:spPr>
          <a:xfrm>
            <a:off x="5173976" y="88485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SALES FORCE</a:t>
            </a:r>
          </a:p>
        </p:txBody>
      </p:sp>
      <p:sp>
        <p:nvSpPr>
          <p:cNvPr id="4" name="Content Placeholder 5"/>
          <p:cNvSpPr txBox="1">
            <a:spLocks/>
          </p:cNvSpPr>
          <p:nvPr/>
        </p:nvSpPr>
        <p:spPr>
          <a:xfrm>
            <a:off x="4212266" y="1433804"/>
            <a:ext cx="4931734" cy="2971800"/>
          </a:xfrm>
          <a:prstGeom prst="rect">
            <a:avLst/>
          </a:prstGeom>
        </p:spPr>
        <p:txBody>
          <a:bodyPr>
            <a:normAutofit fontScale="92500" lnSpcReduction="2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t>Many companies will hire an experienced sales force to visit other manufacturers and wholesalers to persuade them to use their products.</a:t>
            </a:r>
          </a:p>
          <a:p>
            <a:pPr marL="0" indent="0">
              <a:buFont typeface="Wingdings"/>
              <a:buNone/>
            </a:pPr>
            <a:endParaRPr lang="en-US" sz="2400"/>
          </a:p>
          <a:p>
            <a:pPr marL="0" indent="0">
              <a:buFont typeface="Wingdings"/>
              <a:buNone/>
            </a:pPr>
            <a:r>
              <a:rPr lang="en-US" sz="2400"/>
              <a:t>Some companies have a staff of one or more salespeople who work for only that company.  Although they are sometimes paid a commission, these salespeople are usually paid a salary. </a:t>
            </a:r>
            <a:endParaRPr lang="en-US" sz="2400" dirty="0"/>
          </a:p>
        </p:txBody>
      </p:sp>
      <p:pic>
        <p:nvPicPr>
          <p:cNvPr id="5" name="Picture 2" descr="http://salestrainingconnection.com/wp-content/uploads/2011/06/salesrep.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599" y="1845905"/>
            <a:ext cx="2945689" cy="2147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71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cdn.buzznet.com/assets/users16/tiffanyfunsize/default/inspirational--large-prf-11962578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4704" y="914400"/>
            <a:ext cx="5113174" cy="383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568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ECE67F-FE7A-4E1E-82ED-33058CB14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FC7FDC-51CC-487E-ADDF-AE337F1156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453</Words>
  <Application>Microsoft Office PowerPoint</Application>
  <PresentationFormat>On-screen Show (16:9)</PresentationFormat>
  <Paragraphs>37</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 Narrow</vt:lpstr>
      <vt:lpstr>Calibri</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2024-08-27T20:29:43Z</dcterms:modified>
  <cp:category/>
</cp:coreProperties>
</file>