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3"/>
  </p:sldMasterIdLst>
  <p:notesMasterIdLst>
    <p:notesMasterId r:id="rId12"/>
  </p:notesMasterIdLst>
  <p:sldIdLst>
    <p:sldId id="256" r:id="rId4"/>
    <p:sldId id="257" r:id="rId5"/>
    <p:sldId id="258" r:id="rId6"/>
    <p:sldId id="259" r:id="rId7"/>
    <p:sldId id="260" r:id="rId8"/>
    <p:sldId id="261" r:id="rId9"/>
    <p:sldId id="262" r:id="rId10"/>
    <p:sldId id="263" r:id="rId11"/>
  </p:sldIdLst>
  <p:sldSz cx="9144000" cy="5143500" type="screen16x9"/>
  <p:notesSz cx="6858000" cy="9144000"/>
  <p:custDataLst>
    <p:tags r:id="rId13"/>
  </p:custDataLst>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000079"/>
    <a:srgbClr val="673276"/>
    <a:srgbClr val="7452CA"/>
    <a:srgbClr val="0C1930"/>
    <a:srgbClr val="CA6727"/>
    <a:srgbClr val="F4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17" autoAdjust="0"/>
    <p:restoredTop sz="97293" autoAdjust="0"/>
  </p:normalViewPr>
  <p:slideViewPr>
    <p:cSldViewPr snapToGrid="0" showGuides="1">
      <p:cViewPr varScale="1">
        <p:scale>
          <a:sx n="140" d="100"/>
          <a:sy n="140" d="100"/>
        </p:scale>
        <p:origin x="664" y="84"/>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gs" Target="tags/tag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50977C-6D5C-4650-87E0-6D9A9A3740AA}" type="datetimeFigureOut">
              <a:rPr lang="en-US" smtClean="0"/>
              <a:t>8/27/2024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67FF2A-8BEA-4E30-BABA-58ED257CE084}" type="slidenum">
              <a:rPr lang="en-US" smtClean="0"/>
              <a:t>‹#›</a:t>
            </a:fld>
            <a:endParaRPr lang="en-US"/>
          </a:p>
        </p:txBody>
      </p:sp>
    </p:spTree>
    <p:extLst>
      <p:ext uri="{BB962C8B-B14F-4D97-AF65-F5344CB8AC3E}">
        <p14:creationId xmlns:p14="http://schemas.microsoft.com/office/powerpoint/2010/main" val="42701486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67FF2A-8BEA-4E30-BABA-58ED257CE084}" type="slidenum">
              <a:rPr lang="en-US" smtClean="0"/>
              <a:t>1</a:t>
            </a:fld>
            <a:endParaRPr lang="en-US"/>
          </a:p>
        </p:txBody>
      </p:sp>
    </p:spTree>
    <p:extLst>
      <p:ext uri="{BB962C8B-B14F-4D97-AF65-F5344CB8AC3E}">
        <p14:creationId xmlns:p14="http://schemas.microsoft.com/office/powerpoint/2010/main" val="292456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67FF2A-8BEA-4E30-BABA-58ED257CE084}" type="slidenum">
              <a:rPr lang="en-US" smtClean="0"/>
              <a:t>2</a:t>
            </a:fld>
            <a:endParaRPr lang="en-US"/>
          </a:p>
        </p:txBody>
      </p:sp>
    </p:spTree>
    <p:extLst>
      <p:ext uri="{BB962C8B-B14F-4D97-AF65-F5344CB8AC3E}">
        <p14:creationId xmlns:p14="http://schemas.microsoft.com/office/powerpoint/2010/main" val="3121525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67FF2A-8BEA-4E30-BABA-58ED257CE084}" type="slidenum">
              <a:rPr lang="en-US" smtClean="0"/>
              <a:t>3</a:t>
            </a:fld>
            <a:endParaRPr lang="en-US"/>
          </a:p>
        </p:txBody>
      </p:sp>
    </p:spTree>
    <p:extLst>
      <p:ext uri="{BB962C8B-B14F-4D97-AF65-F5344CB8AC3E}">
        <p14:creationId xmlns:p14="http://schemas.microsoft.com/office/powerpoint/2010/main" val="29650892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67FF2A-8BEA-4E30-BABA-58ED257CE084}" type="slidenum">
              <a:rPr lang="en-US" smtClean="0"/>
              <a:t>4</a:t>
            </a:fld>
            <a:endParaRPr lang="en-US"/>
          </a:p>
        </p:txBody>
      </p:sp>
    </p:spTree>
    <p:extLst>
      <p:ext uri="{BB962C8B-B14F-4D97-AF65-F5344CB8AC3E}">
        <p14:creationId xmlns:p14="http://schemas.microsoft.com/office/powerpoint/2010/main" val="2598623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67FF2A-8BEA-4E30-BABA-58ED257CE084}" type="slidenum">
              <a:rPr lang="en-US" smtClean="0"/>
              <a:t>5</a:t>
            </a:fld>
            <a:endParaRPr lang="en-US"/>
          </a:p>
        </p:txBody>
      </p:sp>
    </p:spTree>
    <p:extLst>
      <p:ext uri="{BB962C8B-B14F-4D97-AF65-F5344CB8AC3E}">
        <p14:creationId xmlns:p14="http://schemas.microsoft.com/office/powerpoint/2010/main" val="3848197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67FF2A-8BEA-4E30-BABA-58ED257CE084}" type="slidenum">
              <a:rPr lang="en-US" smtClean="0"/>
              <a:t>6</a:t>
            </a:fld>
            <a:endParaRPr lang="en-US"/>
          </a:p>
        </p:txBody>
      </p:sp>
    </p:spTree>
    <p:extLst>
      <p:ext uri="{BB962C8B-B14F-4D97-AF65-F5344CB8AC3E}">
        <p14:creationId xmlns:p14="http://schemas.microsoft.com/office/powerpoint/2010/main" val="352027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67FF2A-8BEA-4E30-BABA-58ED257CE084}" type="slidenum">
              <a:rPr lang="en-US" smtClean="0"/>
              <a:t>7</a:t>
            </a:fld>
            <a:endParaRPr lang="en-US"/>
          </a:p>
        </p:txBody>
      </p:sp>
    </p:spTree>
    <p:extLst>
      <p:ext uri="{BB962C8B-B14F-4D97-AF65-F5344CB8AC3E}">
        <p14:creationId xmlns:p14="http://schemas.microsoft.com/office/powerpoint/2010/main" val="3779885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67FF2A-8BEA-4E30-BABA-58ED257CE084}" type="slidenum">
              <a:rPr lang="en-US" smtClean="0"/>
              <a:t>8</a:t>
            </a:fld>
            <a:endParaRPr lang="en-US"/>
          </a:p>
        </p:txBody>
      </p:sp>
    </p:spTree>
    <p:extLst>
      <p:ext uri="{BB962C8B-B14F-4D97-AF65-F5344CB8AC3E}">
        <p14:creationId xmlns:p14="http://schemas.microsoft.com/office/powerpoint/2010/main" val="12887265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Title 11"/>
          <p:cNvSpPr>
            <a:spLocks noGrp="1"/>
          </p:cNvSpPr>
          <p:nvPr>
            <p:ph type="title"/>
          </p:nvPr>
        </p:nvSpPr>
        <p:spPr>
          <a:xfrm>
            <a:off x="1333500" y="834146"/>
            <a:ext cx="6477000" cy="1356604"/>
          </a:xfrm>
          <a:prstGeom prst="rect">
            <a:avLst/>
          </a:prstGeom>
        </p:spPr>
        <p:txBody>
          <a:bodyPr rtlCol="0" anchor="b"/>
          <a:lstStyle>
            <a:lvl1pPr>
              <a:defRPr cap="all" baseline="0"/>
            </a:lvl1pPr>
            <a:extLst/>
          </a:lstStyle>
          <a:p>
            <a:r>
              <a:rPr lang="en-US"/>
              <a:t>Click to edit Master title style</a:t>
            </a:r>
            <a:endParaRPr lang="en-US" dirty="0"/>
          </a:p>
        </p:txBody>
      </p:sp>
      <p:sp>
        <p:nvSpPr>
          <p:cNvPr id="22" name="TextBox 21"/>
          <p:cNvSpPr txBox="1"/>
          <p:nvPr/>
        </p:nvSpPr>
        <p:spPr>
          <a:xfrm>
            <a:off x="152400" y="50453"/>
            <a:ext cx="4114800" cy="553998"/>
          </a:xfrm>
          <a:prstGeom prst="rect">
            <a:avLst/>
          </a:prstGeom>
          <a:noFill/>
          <a:ln>
            <a:noFill/>
          </a:ln>
        </p:spPr>
        <p:txBody>
          <a:bodyPr wrap="square" rtlCol="0">
            <a:spAutoFit/>
          </a:bodyPr>
          <a:lstStyle/>
          <a:p>
            <a:r>
              <a:rPr lang="en-US" sz="3000" b="0" kern="1300" spc="300" dirty="0">
                <a:solidFill>
                  <a:schemeClr val="bg1"/>
                </a:solidFill>
                <a:latin typeface="+mj-lt"/>
                <a:ea typeface="+mn-ea"/>
                <a:cs typeface="Arial" pitchFamily="34" charset="0"/>
              </a:rPr>
              <a:t>TE </a:t>
            </a:r>
            <a:r>
              <a:rPr lang="en-US" sz="3000" b="0" kern="1300" spc="300" baseline="0" dirty="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6"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3"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8" name="Picture 17"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TextBox 1"/>
          <p:cNvSpPr txBox="1"/>
          <p:nvPr/>
        </p:nvSpPr>
        <p:spPr>
          <a:xfrm>
            <a:off x="152400" y="50453"/>
            <a:ext cx="4114800" cy="553998"/>
          </a:xfrm>
          <a:prstGeom prst="rect">
            <a:avLst/>
          </a:prstGeom>
          <a:noFill/>
          <a:ln>
            <a:noFill/>
          </a:ln>
        </p:spPr>
        <p:txBody>
          <a:bodyPr wrap="square" rtlCol="0">
            <a:spAutoFit/>
          </a:bodyPr>
          <a:lstStyle/>
          <a:p>
            <a:r>
              <a:rPr lang="en-US" sz="3000" b="0" kern="1300" spc="300" dirty="0">
                <a:solidFill>
                  <a:schemeClr val="bg1"/>
                </a:solidFill>
                <a:latin typeface="+mj-lt"/>
                <a:ea typeface="+mn-ea"/>
                <a:cs typeface="Arial" pitchFamily="34" charset="0"/>
              </a:rPr>
              <a:t>TE </a:t>
            </a:r>
            <a:r>
              <a:rPr lang="en-US" sz="3000" b="0" kern="1300" spc="300" baseline="0" dirty="0">
                <a:solidFill>
                  <a:schemeClr val="bg1"/>
                </a:solidFill>
                <a:latin typeface="+mj-lt"/>
                <a:ea typeface="+mn-ea"/>
                <a:cs typeface="Arial" pitchFamily="34" charset="0"/>
              </a:rPr>
              <a:t>STEM ACADEMY</a:t>
            </a:r>
            <a:endParaRPr lang="en-US" sz="3000" b="0" kern="1300" spc="300" baseline="30000" dirty="0">
              <a:solidFill>
                <a:schemeClr val="bg1"/>
              </a:solidFill>
              <a:latin typeface="+mj-lt"/>
              <a:ea typeface="+mn-ea"/>
              <a:cs typeface="Arial" pitchFamily="34" charset="0"/>
            </a:endParaRPr>
          </a:p>
        </p:txBody>
      </p:sp>
      <p:sp>
        <p:nvSpPr>
          <p:cNvPr id="12"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sp>
        <p:nvSpPr>
          <p:cNvPr id="11"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pic>
        <p:nvPicPr>
          <p:cNvPr id="15" name="Picture 14" descr="stem-branding blue.jpg"/>
          <p:cNvPicPr>
            <a:picLocks noChangeAspect="1"/>
          </p:cNvPicPr>
          <p:nvPr userDrawn="1"/>
        </p:nvPicPr>
        <p:blipFill rotWithShape="1">
          <a:blip r:embed="rId2"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Parallelogram 1"/>
          <p:cNvSpPr/>
          <p:nvPr/>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Parallelogram 1"/>
          <p:cNvSpPr/>
          <p:nvPr/>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Parallelogram 1"/>
          <p:cNvSpPr/>
          <p:nvPr/>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lumMod val="85000"/>
                </a:schemeClr>
              </a:solidFill>
            </a:endParaRPr>
          </a:p>
        </p:txBody>
      </p:sp>
      <p:pic>
        <p:nvPicPr>
          <p:cNvPr id="11" name="Picture 10" descr="stem-branding blue.jpg"/>
          <p:cNvPicPr>
            <a:picLocks noChangeAspect="1"/>
          </p:cNvPicPr>
          <p:nvPr userDrawn="1"/>
        </p:nvPicPr>
        <p:blipFill rotWithShape="1">
          <a:blip r:embed="rId4" cstate="print">
            <a:extLst>
              <a:ext uri="{28A0092B-C50C-407E-A947-70E740481C1C}">
                <a14:useLocalDpi xmlns:a14="http://schemas.microsoft.com/office/drawing/2010/main" val="0"/>
              </a:ext>
            </a:extLst>
          </a:blip>
          <a:srcRect t="22313" b="22417"/>
          <a:stretch/>
        </p:blipFill>
        <p:spPr>
          <a:xfrm>
            <a:off x="6528765" y="35778"/>
            <a:ext cx="2523683" cy="657267"/>
          </a:xfrm>
          <a:prstGeom prst="rect">
            <a:avLst/>
          </a:prstGeom>
        </p:spPr>
      </p:pic>
      <p:sp>
        <p:nvSpPr>
          <p:cNvPr id="13"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a:solidFill>
                  <a:srgbClr val="D9D9D9"/>
                </a:solidFill>
                <a:latin typeface="Arial Narrow"/>
                <a:cs typeface="Arial Narrow"/>
              </a:rPr>
              <a:t>STEM101.ORG</a:t>
            </a:r>
            <a:r>
              <a:rPr lang="en-US" sz="1000" i="0" baseline="0" dirty="0">
                <a:solidFill>
                  <a:srgbClr val="D9D9D9"/>
                </a:solidFill>
                <a:latin typeface="Arial Narrow"/>
                <a:cs typeface="Arial Narrow"/>
              </a:rPr>
              <a:t>                                                                                                                                                                                                                 </a:t>
            </a:r>
            <a:r>
              <a:rPr lang="en-US" sz="1000" i="0" dirty="0">
                <a:solidFill>
                  <a:srgbClr val="D9D9D9"/>
                </a:solidFill>
                <a:latin typeface="Arial Narrow"/>
                <a:cs typeface="Arial Narrow"/>
              </a:rPr>
              <a:t>A Non-Profit</a:t>
            </a:r>
            <a:r>
              <a:rPr lang="en-US" sz="1000" i="0" baseline="0" dirty="0">
                <a:solidFill>
                  <a:srgbClr val="D9D9D9"/>
                </a:solidFill>
                <a:latin typeface="Arial Narrow"/>
                <a:cs typeface="Arial Narrow"/>
              </a:rPr>
              <a:t> K-16 Education Program</a:t>
            </a:r>
            <a:endParaRPr lang="en-US" sz="1000" dirty="0">
              <a:solidFill>
                <a:srgbClr val="D9D9D9"/>
              </a:solidFill>
              <a:latin typeface="Arial Narrow"/>
              <a:cs typeface="Arial Narrow"/>
            </a:endParaRPr>
          </a:p>
        </p:txBody>
      </p:sp>
    </p:spTree>
  </p:cSld>
  <p:clrMap bg1="lt1" tx1="dk1" bg2="lt2" tx2="dk2" accent1="accent1" accent2="accent2" accent3="accent3" accent4="accent4" accent5="accent5" accent6="accent6" hlink="hlink" folHlink="folHlink"/>
  <p:sldLayoutIdLst>
    <p:sldLayoutId id="2147483649" r:id="rId1"/>
    <p:sldLayoutId id="2147483655" r:id="rId2"/>
  </p:sldLayoutIdLst>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extLst>
    <p:ext uri="{27BBF7A9-308A-43DC-89C8-2F10F3537804}">
      <p15:sldGuideLst xmlns:p15="http://schemas.microsoft.com/office/powerpoint/2012/main">
        <p15:guide id="1" orient="horz" pos="3108">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8"/>
          <p:cNvSpPr txBox="1">
            <a:spLocks/>
          </p:cNvSpPr>
          <p:nvPr/>
        </p:nvSpPr>
        <p:spPr>
          <a:xfrm>
            <a:off x="2953603" y="1250826"/>
            <a:ext cx="5867400" cy="1970046"/>
          </a:xfrm>
          <a:prstGeom prst="rect">
            <a:avLst/>
          </a:prstGeom>
        </p:spPr>
        <p:txBody>
          <a:bodyPr rtlCol="0" anchor="b">
            <a:noAutofit/>
          </a:bodyPr>
          <a:lstStyle>
            <a:lvl1pPr algn="l" rtl="0" eaLnBrk="1" latinLnBrk="0" hangingPunct="1">
              <a:spcBef>
                <a:spcPct val="0"/>
              </a:spcBef>
              <a:buNone/>
              <a:defRPr sz="4200" kern="1200" cap="all" baseline="0">
                <a:solidFill>
                  <a:schemeClr val="tx2"/>
                </a:solidFill>
                <a:latin typeface="+mj-lt"/>
                <a:ea typeface="+mj-ea"/>
                <a:cs typeface="+mj-cs"/>
              </a:defRPr>
            </a:lvl1pPr>
            <a:extLst/>
          </a:lstStyle>
          <a:p>
            <a:pPr>
              <a:spcBef>
                <a:spcPts val="0"/>
              </a:spcBef>
            </a:pPr>
            <a:r>
              <a:rPr lang="en-US" sz="8800" cap="none" dirty="0">
                <a:solidFill>
                  <a:prstClr val="black">
                    <a:lumMod val="85000"/>
                    <a:lumOff val="15000"/>
                  </a:prstClr>
                </a:solidFill>
                <a:ea typeface="+mn-ea"/>
                <a:cs typeface="+mn-cs"/>
              </a:rPr>
              <a:t>SAFETY</a:t>
            </a:r>
            <a:endParaRPr lang="en-US" sz="8800" cap="none" dirty="0">
              <a:solidFill>
                <a:prstClr val="black">
                  <a:lumMod val="50000"/>
                  <a:lumOff val="50000"/>
                </a:prstClr>
              </a:solidFill>
              <a:ea typeface="+mn-ea"/>
              <a:cs typeface="+mn-cs"/>
            </a:endParaRPr>
          </a:p>
        </p:txBody>
      </p:sp>
    </p:spTree>
    <p:extLst>
      <p:ext uri="{BB962C8B-B14F-4D97-AF65-F5344CB8AC3E}">
        <p14:creationId xmlns:p14="http://schemas.microsoft.com/office/powerpoint/2010/main" val="3662697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380196" y="785326"/>
            <a:ext cx="8403020" cy="685800"/>
          </a:xfrm>
          <a:prstGeom prst="rect">
            <a:avLst/>
          </a:prstGeom>
        </p:spPr>
        <p:txBody>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sz="4400" dirty="0">
                <a:solidFill>
                  <a:schemeClr val="tx1"/>
                </a:solidFill>
                <a:latin typeface="+mn-lt"/>
                <a:ea typeface="+mn-ea"/>
                <a:cs typeface="+mn-cs"/>
              </a:rPr>
              <a:t>Manufacturing safety</a:t>
            </a:r>
            <a:endParaRPr lang="en-US" sz="4400" dirty="0">
              <a:solidFill>
                <a:schemeClr val="tx1"/>
              </a:solidFill>
              <a:latin typeface="+mn-lt"/>
            </a:endParaRPr>
          </a:p>
        </p:txBody>
      </p:sp>
      <p:sp>
        <p:nvSpPr>
          <p:cNvPr id="3" name="TextBox 2"/>
          <p:cNvSpPr txBox="1"/>
          <p:nvPr/>
        </p:nvSpPr>
        <p:spPr>
          <a:xfrm>
            <a:off x="380196" y="1442356"/>
            <a:ext cx="8077200" cy="2133600"/>
          </a:xfrm>
          <a:prstGeom prst="rect">
            <a:avLst/>
          </a:prstGeom>
          <a:noFill/>
        </p:spPr>
        <p:txBody>
          <a:bodyPr wrap="square" rtlCol="0">
            <a:normAutofit/>
          </a:bodyPr>
          <a:lstStyle/>
          <a:p>
            <a:r>
              <a:rPr lang="en-US" sz="2000" dirty="0"/>
              <a:t>While industrial robots can often be used for dangerous jobs and to handle dangerous materials, safety is still of the highest importance in manufacturing plants. The Occupational Safety and Health Administration (OSHA) was created by the Federal government and is part of the U.S. Department of Labor. OSHA makes safety rules called </a:t>
            </a:r>
            <a:r>
              <a:rPr lang="en-US" sz="2000" b="1" dirty="0"/>
              <a:t>safety standards</a:t>
            </a:r>
            <a:r>
              <a:rPr lang="en-US" sz="2000" dirty="0"/>
              <a:t> for the workplace.</a:t>
            </a:r>
          </a:p>
        </p:txBody>
      </p:sp>
      <p:sp>
        <p:nvSpPr>
          <p:cNvPr id="4" name="TextBox 3"/>
          <p:cNvSpPr txBox="1"/>
          <p:nvPr/>
        </p:nvSpPr>
        <p:spPr>
          <a:xfrm>
            <a:off x="380196" y="3352800"/>
            <a:ext cx="8077200" cy="1219200"/>
          </a:xfrm>
          <a:prstGeom prst="rect">
            <a:avLst/>
          </a:prstGeom>
          <a:noFill/>
        </p:spPr>
        <p:txBody>
          <a:bodyPr wrap="square" rtlCol="0">
            <a:normAutofit lnSpcReduction="10000"/>
          </a:bodyPr>
          <a:lstStyle/>
          <a:p>
            <a:r>
              <a:rPr lang="en-US" sz="2000" dirty="0"/>
              <a:t>Manufacturers are required by law to follow these rules that OSHA sets up. OSHA makes unannounced visits to factories to carry out inspections to determine if the safety rules are being followed. If violations are discovered, the manufacturer is fined.</a:t>
            </a:r>
          </a:p>
        </p:txBody>
      </p:sp>
    </p:spTree>
    <p:extLst>
      <p:ext uri="{BB962C8B-B14F-4D97-AF65-F5344CB8AC3E}">
        <p14:creationId xmlns:p14="http://schemas.microsoft.com/office/powerpoint/2010/main" val="2769025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nlcs.k12.in.us/oljrhi/brown/manufacturing/safety-training-osha-training-colage_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84979" y="1260288"/>
            <a:ext cx="2708988" cy="32464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87693" y="2208574"/>
            <a:ext cx="5497286" cy="1349828"/>
          </a:xfrm>
          <a:prstGeom prst="rect">
            <a:avLst/>
          </a:prstGeom>
          <a:noFill/>
        </p:spPr>
        <p:txBody>
          <a:bodyPr wrap="square" rtlCol="0">
            <a:normAutofit/>
          </a:bodyPr>
          <a:lstStyle/>
          <a:p>
            <a:pPr>
              <a:lnSpc>
                <a:spcPct val="30000"/>
              </a:lnSpc>
            </a:pPr>
            <a:endParaRPr lang="en-US" dirty="0">
              <a:solidFill>
                <a:prstClr val="black"/>
              </a:solidFill>
            </a:endParaRPr>
          </a:p>
          <a:p>
            <a:pPr algn="ctr"/>
            <a:r>
              <a:rPr lang="en-US" sz="2400" dirty="0"/>
              <a:t>OSHA provides training for factory inspectors and factory workers.</a:t>
            </a:r>
            <a:endParaRPr lang="en-US" dirty="0">
              <a:solidFill>
                <a:prstClr val="black"/>
              </a:solidFill>
            </a:endParaRPr>
          </a:p>
        </p:txBody>
      </p:sp>
    </p:spTree>
    <p:extLst>
      <p:ext uri="{BB962C8B-B14F-4D97-AF65-F5344CB8AC3E}">
        <p14:creationId xmlns:p14="http://schemas.microsoft.com/office/powerpoint/2010/main" val="1311309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361535" y="636036"/>
            <a:ext cx="8403020" cy="685800"/>
          </a:xfrm>
          <a:prstGeom prst="rect">
            <a:avLst/>
          </a:prstGeom>
        </p:spPr>
        <p:txBody>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sz="4400" dirty="0">
                <a:solidFill>
                  <a:schemeClr val="tx1"/>
                </a:solidFill>
                <a:latin typeface="+mn-lt"/>
                <a:ea typeface="+mn-ea"/>
                <a:cs typeface="+mn-cs"/>
              </a:rPr>
              <a:t>Manufacturing safety</a:t>
            </a:r>
            <a:endParaRPr lang="en-US" sz="4400" dirty="0">
              <a:solidFill>
                <a:schemeClr val="tx1"/>
              </a:solidFill>
              <a:latin typeface="+mn-lt"/>
            </a:endParaRPr>
          </a:p>
        </p:txBody>
      </p:sp>
      <p:sp>
        <p:nvSpPr>
          <p:cNvPr id="3" name="TextBox 2"/>
          <p:cNvSpPr txBox="1"/>
          <p:nvPr/>
        </p:nvSpPr>
        <p:spPr>
          <a:xfrm>
            <a:off x="524445" y="1321836"/>
            <a:ext cx="8077200" cy="2133600"/>
          </a:xfrm>
          <a:prstGeom prst="rect">
            <a:avLst/>
          </a:prstGeom>
          <a:noFill/>
        </p:spPr>
        <p:txBody>
          <a:bodyPr wrap="square" rtlCol="0">
            <a:normAutofit/>
          </a:bodyPr>
          <a:lstStyle/>
          <a:p>
            <a:r>
              <a:rPr lang="en-US" sz="2000" dirty="0"/>
              <a:t>Most work places today have safety managers. Part of their job is to monitor the work place for safety hazards, keep safety records, and train other workers in safe practices. To reduce injuries, workers are required to wear safety equipment. Safety glasses, hard hats, and steel-toed shoes are commonly required. Most factories today are very safe places to work.</a:t>
            </a:r>
          </a:p>
        </p:txBody>
      </p:sp>
      <p:pic>
        <p:nvPicPr>
          <p:cNvPr id="4" name="Picture 2" descr="http://www.nlcs.k12.in.us/oljrhi/brown/manufacturing/safetyqu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5947" y="3201141"/>
            <a:ext cx="2306216" cy="151441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www.nlcs.k12.in.us/oljrhi/brown/manufacturing/safetyquip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57264" y="2977206"/>
            <a:ext cx="1640366" cy="1942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60828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www.nlcs.k12.in.us/oljrhi/brown/manufacturing/sewing.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72006" y="912845"/>
            <a:ext cx="4087634" cy="289404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867723" y="3806890"/>
            <a:ext cx="7696200" cy="1349828"/>
          </a:xfrm>
          <a:prstGeom prst="rect">
            <a:avLst/>
          </a:prstGeom>
          <a:noFill/>
        </p:spPr>
        <p:txBody>
          <a:bodyPr wrap="square" rtlCol="0">
            <a:normAutofit fontScale="92500"/>
          </a:bodyPr>
          <a:lstStyle/>
          <a:p>
            <a:pPr>
              <a:lnSpc>
                <a:spcPct val="30000"/>
              </a:lnSpc>
            </a:pPr>
            <a:endParaRPr lang="en-US" dirty="0">
              <a:solidFill>
                <a:prstClr val="black"/>
              </a:solidFill>
            </a:endParaRPr>
          </a:p>
          <a:p>
            <a:pPr algn="ctr"/>
            <a:r>
              <a:rPr lang="en-US" sz="2400" dirty="0"/>
              <a:t>Workers who perform the same task all day long can develop repetitive motion injuries. To reduce the risk of this happening, workers are often rotated through several different jobs each day.</a:t>
            </a:r>
            <a:endParaRPr lang="en-US" dirty="0">
              <a:solidFill>
                <a:prstClr val="black"/>
              </a:solidFill>
            </a:endParaRPr>
          </a:p>
        </p:txBody>
      </p:sp>
    </p:spTree>
    <p:extLst>
      <p:ext uri="{BB962C8B-B14F-4D97-AF65-F5344CB8AC3E}">
        <p14:creationId xmlns:p14="http://schemas.microsoft.com/office/powerpoint/2010/main" val="1260625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8"/>
          <p:cNvSpPr txBox="1">
            <a:spLocks/>
          </p:cNvSpPr>
          <p:nvPr/>
        </p:nvSpPr>
        <p:spPr>
          <a:xfrm>
            <a:off x="0" y="617375"/>
            <a:ext cx="8403020" cy="685800"/>
          </a:xfrm>
          <a:prstGeom prst="rect">
            <a:avLst/>
          </a:prstGeom>
        </p:spPr>
        <p:txBody>
          <a:bodyPr/>
          <a:lstStyle>
            <a:lvl1pPr algn="l" rtl="0" eaLnBrk="1" latinLnBrk="0" hangingPunct="1">
              <a:spcBef>
                <a:spcPct val="0"/>
              </a:spcBef>
              <a:buNone/>
              <a:defRPr sz="4200" kern="1200">
                <a:solidFill>
                  <a:schemeClr val="tx2"/>
                </a:solidFill>
                <a:latin typeface="+mj-lt"/>
                <a:ea typeface="+mj-ea"/>
                <a:cs typeface="+mj-cs"/>
              </a:defRPr>
            </a:lvl1pPr>
            <a:extLst/>
          </a:lstStyle>
          <a:p>
            <a:pPr>
              <a:spcBef>
                <a:spcPts val="0"/>
              </a:spcBef>
            </a:pPr>
            <a:r>
              <a:rPr lang="en-US" sz="4400" dirty="0">
                <a:solidFill>
                  <a:schemeClr val="tx1"/>
                </a:solidFill>
                <a:latin typeface="+mn-lt"/>
                <a:ea typeface="+mn-ea"/>
                <a:cs typeface="+mn-cs"/>
              </a:rPr>
              <a:t>Manufacturing safety</a:t>
            </a:r>
            <a:endParaRPr lang="en-US" sz="4400" dirty="0">
              <a:solidFill>
                <a:schemeClr val="tx1"/>
              </a:solidFill>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405391860"/>
              </p:ext>
            </p:extLst>
          </p:nvPr>
        </p:nvGraphicFramePr>
        <p:xfrm>
          <a:off x="3792919" y="1536441"/>
          <a:ext cx="4610101" cy="3032760"/>
        </p:xfrm>
        <a:graphic>
          <a:graphicData uri="http://schemas.openxmlformats.org/drawingml/2006/table">
            <a:tbl>
              <a:tblPr/>
              <a:tblGrid>
                <a:gridCol w="1728788">
                  <a:extLst>
                    <a:ext uri="{9D8B030D-6E8A-4147-A177-3AD203B41FA5}">
                      <a16:colId xmlns:a16="http://schemas.microsoft.com/office/drawing/2014/main" val="20000"/>
                    </a:ext>
                  </a:extLst>
                </a:gridCol>
                <a:gridCol w="2881313">
                  <a:extLst>
                    <a:ext uri="{9D8B030D-6E8A-4147-A177-3AD203B41FA5}">
                      <a16:colId xmlns:a16="http://schemas.microsoft.com/office/drawing/2014/main" val="20001"/>
                    </a:ext>
                  </a:extLst>
                </a:gridCol>
              </a:tblGrid>
              <a:tr h="0">
                <a:tc gridSpan="2">
                  <a:txBody>
                    <a:bodyPr/>
                    <a:lstStyle/>
                    <a:p>
                      <a:pPr algn="ctr"/>
                      <a:r>
                        <a:rPr lang="en-US" dirty="0"/>
                        <a:t>SAFETY MESSAGES</a:t>
                      </a:r>
                    </a:p>
                  </a:txBody>
                  <a:tcPr marL="152400" marR="152400" marT="152400" marB="1524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hMerge="1">
                  <a:txBody>
                    <a:bodyPr/>
                    <a:lstStyle/>
                    <a:p>
                      <a:endParaRPr lang="en-US" dirty="0"/>
                    </a:p>
                  </a:txBody>
                  <a:tcPr>
                    <a:lnL>
                      <a:noFill/>
                    </a:lnL>
                  </a:tcPr>
                </a:tc>
                <a:extLst>
                  <a:ext uri="{0D108BD9-81ED-4DB2-BD59-A6C34878D82A}">
                    <a16:rowId xmlns:a16="http://schemas.microsoft.com/office/drawing/2014/main" val="10000"/>
                  </a:ext>
                </a:extLst>
              </a:tr>
              <a:tr h="304800">
                <a:tc>
                  <a:txBody>
                    <a:bodyPr/>
                    <a:lstStyle/>
                    <a:p>
                      <a:pPr algn="ctr"/>
                      <a:r>
                        <a:rPr lang="en-US" b="1" dirty="0">
                          <a:solidFill>
                            <a:schemeClr val="bg1"/>
                          </a:solidFill>
                          <a:latin typeface="Arial"/>
                        </a:rPr>
                        <a:t>Color</a:t>
                      </a:r>
                      <a:endParaRPr lang="en-US" dirty="0">
                        <a:solidFill>
                          <a:schemeClr val="bg1"/>
                        </a:solidFill>
                      </a:endParaRPr>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tc>
                  <a:txBody>
                    <a:bodyPr/>
                    <a:lstStyle/>
                    <a:p>
                      <a:pPr algn="ctr"/>
                      <a:r>
                        <a:rPr lang="en-US" b="1">
                          <a:solidFill>
                            <a:schemeClr val="bg1"/>
                          </a:solidFill>
                          <a:latin typeface="Arial"/>
                        </a:rPr>
                        <a:t>Meaning</a:t>
                      </a:r>
                      <a:endParaRPr lang="en-US">
                        <a:solidFill>
                          <a:schemeClr val="bg1"/>
                        </a:solidFill>
                      </a:endParaRPr>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8080"/>
                    </a:solidFill>
                  </a:tcPr>
                </a:tc>
                <a:extLst>
                  <a:ext uri="{0D108BD9-81ED-4DB2-BD59-A6C34878D82A}">
                    <a16:rowId xmlns:a16="http://schemas.microsoft.com/office/drawing/2014/main" val="10001"/>
                  </a:ext>
                </a:extLst>
              </a:tr>
              <a:tr h="0">
                <a:tc>
                  <a:txBody>
                    <a:bodyPr/>
                    <a:lstStyle/>
                    <a:p>
                      <a:r>
                        <a:rPr lang="en-US" b="1" dirty="0">
                          <a:solidFill>
                            <a:schemeClr val="bg1"/>
                          </a:solidFill>
                          <a:latin typeface="Arial"/>
                        </a:rPr>
                        <a:t>Red</a:t>
                      </a:r>
                      <a:endParaRPr lang="en-US" dirty="0">
                        <a:solidFill>
                          <a:schemeClr val="bg1"/>
                        </a:solidFill>
                      </a:endParaRPr>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r>
                        <a:rPr lang="en-US" b="1" dirty="0">
                          <a:solidFill>
                            <a:schemeClr val="bg1"/>
                          </a:solidFill>
                          <a:latin typeface="Arial"/>
                        </a:rPr>
                        <a:t>Danger or emergency</a:t>
                      </a:r>
                      <a:endParaRPr lang="en-US" dirty="0">
                        <a:solidFill>
                          <a:schemeClr val="bg1"/>
                        </a:solidFill>
                      </a:endParaRPr>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002"/>
                  </a:ext>
                </a:extLst>
              </a:tr>
              <a:tr h="0">
                <a:tc>
                  <a:txBody>
                    <a:bodyPr/>
                    <a:lstStyle/>
                    <a:p>
                      <a:r>
                        <a:rPr lang="en-US" b="1">
                          <a:solidFill>
                            <a:schemeClr val="bg1"/>
                          </a:solidFill>
                          <a:latin typeface="Arial"/>
                        </a:rPr>
                        <a:t>Orange</a:t>
                      </a:r>
                      <a:endParaRPr lang="en-US">
                        <a:solidFill>
                          <a:schemeClr val="bg1"/>
                        </a:solidFill>
                      </a:endParaRPr>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r>
                        <a:rPr lang="en-US" b="1" dirty="0">
                          <a:solidFill>
                            <a:schemeClr val="bg1"/>
                          </a:solidFill>
                          <a:latin typeface="Arial"/>
                        </a:rPr>
                        <a:t>Be on guard</a:t>
                      </a:r>
                      <a:endParaRPr lang="en-US" dirty="0">
                        <a:solidFill>
                          <a:schemeClr val="bg1"/>
                        </a:solidFill>
                      </a:endParaRPr>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extLst>
                  <a:ext uri="{0D108BD9-81ED-4DB2-BD59-A6C34878D82A}">
                    <a16:rowId xmlns:a16="http://schemas.microsoft.com/office/drawing/2014/main" val="10003"/>
                  </a:ext>
                </a:extLst>
              </a:tr>
              <a:tr h="0">
                <a:tc>
                  <a:txBody>
                    <a:bodyPr/>
                    <a:lstStyle/>
                    <a:p>
                      <a:r>
                        <a:rPr lang="en-US" b="1">
                          <a:latin typeface="Arial"/>
                        </a:rPr>
                        <a:t>Yellow</a:t>
                      </a:r>
                      <a:endParaRPr lang="en-US"/>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en-US" b="1">
                          <a:latin typeface="Arial"/>
                        </a:rPr>
                        <a:t>Watch out</a:t>
                      </a:r>
                      <a:endParaRPr lang="en-US"/>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4"/>
                  </a:ext>
                </a:extLst>
              </a:tr>
              <a:tr h="0">
                <a:tc>
                  <a:txBody>
                    <a:bodyPr/>
                    <a:lstStyle/>
                    <a:p>
                      <a:r>
                        <a:rPr lang="en-US" b="1">
                          <a:latin typeface="Arial"/>
                        </a:rPr>
                        <a:t>White</a:t>
                      </a:r>
                      <a:endParaRPr lang="en-US"/>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E9D8"/>
                    </a:solidFill>
                  </a:tcPr>
                </a:tc>
                <a:tc>
                  <a:txBody>
                    <a:bodyPr/>
                    <a:lstStyle/>
                    <a:p>
                      <a:r>
                        <a:rPr lang="en-US" b="1">
                          <a:latin typeface="Arial"/>
                        </a:rPr>
                        <a:t>Storage</a:t>
                      </a:r>
                      <a:endParaRPr lang="en-US"/>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CE9D8"/>
                    </a:solidFill>
                  </a:tcPr>
                </a:tc>
                <a:extLst>
                  <a:ext uri="{0D108BD9-81ED-4DB2-BD59-A6C34878D82A}">
                    <a16:rowId xmlns:a16="http://schemas.microsoft.com/office/drawing/2014/main" val="10005"/>
                  </a:ext>
                </a:extLst>
              </a:tr>
              <a:tr h="0">
                <a:tc>
                  <a:txBody>
                    <a:bodyPr/>
                    <a:lstStyle/>
                    <a:p>
                      <a:r>
                        <a:rPr lang="en-US" b="1" dirty="0">
                          <a:latin typeface="Arial"/>
                        </a:rPr>
                        <a:t>Green</a:t>
                      </a:r>
                      <a:endParaRPr lang="en-US" dirty="0"/>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F00"/>
                    </a:solidFill>
                  </a:tcPr>
                </a:tc>
                <a:tc>
                  <a:txBody>
                    <a:bodyPr/>
                    <a:lstStyle/>
                    <a:p>
                      <a:r>
                        <a:rPr lang="en-US" b="1" dirty="0">
                          <a:latin typeface="Arial"/>
                        </a:rPr>
                        <a:t>First Aid</a:t>
                      </a:r>
                      <a:endParaRPr lang="en-US" dirty="0"/>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F00"/>
                    </a:solidFill>
                  </a:tcPr>
                </a:tc>
                <a:extLst>
                  <a:ext uri="{0D108BD9-81ED-4DB2-BD59-A6C34878D82A}">
                    <a16:rowId xmlns:a16="http://schemas.microsoft.com/office/drawing/2014/main" val="10006"/>
                  </a:ext>
                </a:extLst>
              </a:tr>
              <a:tr h="0">
                <a:tc>
                  <a:txBody>
                    <a:bodyPr/>
                    <a:lstStyle/>
                    <a:p>
                      <a:r>
                        <a:rPr lang="en-US" b="1">
                          <a:solidFill>
                            <a:schemeClr val="bg1"/>
                          </a:solidFill>
                          <a:latin typeface="Arial"/>
                        </a:rPr>
                        <a:t>Blue</a:t>
                      </a:r>
                      <a:endParaRPr lang="en-US">
                        <a:solidFill>
                          <a:schemeClr val="bg1"/>
                        </a:solidFill>
                      </a:endParaRPr>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tc>
                  <a:txBody>
                    <a:bodyPr/>
                    <a:lstStyle/>
                    <a:p>
                      <a:r>
                        <a:rPr lang="en-US" b="1" dirty="0">
                          <a:solidFill>
                            <a:schemeClr val="bg1"/>
                          </a:solidFill>
                          <a:latin typeface="Arial"/>
                        </a:rPr>
                        <a:t>Information</a:t>
                      </a:r>
                      <a:endParaRPr lang="en-US" dirty="0">
                        <a:solidFill>
                          <a:schemeClr val="bg1"/>
                        </a:solidFill>
                      </a:endParaRPr>
                    </a:p>
                  </a:txBody>
                  <a:tcPr marL="38100" marR="38100" marT="38100" marB="381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00FF"/>
                    </a:solidFill>
                  </a:tcPr>
                </a:tc>
                <a:extLst>
                  <a:ext uri="{0D108BD9-81ED-4DB2-BD59-A6C34878D82A}">
                    <a16:rowId xmlns:a16="http://schemas.microsoft.com/office/drawing/2014/main" val="10007"/>
                  </a:ext>
                </a:extLst>
              </a:tr>
            </a:tbl>
          </a:graphicData>
        </a:graphic>
      </p:graphicFrame>
      <p:sp>
        <p:nvSpPr>
          <p:cNvPr id="5" name="TextBox 4"/>
          <p:cNvSpPr txBox="1"/>
          <p:nvPr/>
        </p:nvSpPr>
        <p:spPr>
          <a:xfrm>
            <a:off x="438539" y="1740158"/>
            <a:ext cx="3088433" cy="2309327"/>
          </a:xfrm>
          <a:prstGeom prst="rect">
            <a:avLst/>
          </a:prstGeom>
          <a:noFill/>
        </p:spPr>
        <p:txBody>
          <a:bodyPr wrap="square" rtlCol="0">
            <a:normAutofit/>
          </a:bodyPr>
          <a:lstStyle/>
          <a:p>
            <a:r>
              <a:rPr lang="en-US" sz="2000" dirty="0"/>
              <a:t>Below is a chart that shows colors that signal safety messages. A safe work environment is necessary for an efficient manufacturing system.</a:t>
            </a:r>
            <a:br>
              <a:rPr lang="en-US" sz="2000" dirty="0"/>
            </a:br>
            <a:endParaRPr lang="en-US" sz="2000" dirty="0"/>
          </a:p>
        </p:txBody>
      </p:sp>
    </p:spTree>
    <p:extLst>
      <p:ext uri="{BB962C8B-B14F-4D97-AF65-F5344CB8AC3E}">
        <p14:creationId xmlns:p14="http://schemas.microsoft.com/office/powerpoint/2010/main" val="679382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10063" y="1452245"/>
            <a:ext cx="7229475" cy="461665"/>
          </a:xfrm>
          <a:prstGeom prst="rect">
            <a:avLst/>
          </a:prstGeom>
          <a:noFill/>
        </p:spPr>
        <p:txBody>
          <a:bodyPr wrap="square" rtlCol="0" anchor="b" anchorCtr="0">
            <a:normAutofit/>
          </a:bodyPr>
          <a:lstStyle/>
          <a:p>
            <a:r>
              <a:rPr lang="en-US" sz="2400" dirty="0">
                <a:solidFill>
                  <a:prstClr val="black">
                    <a:lumMod val="50000"/>
                    <a:lumOff val="50000"/>
                  </a:prstClr>
                </a:solidFill>
              </a:rPr>
              <a:t>Always remember:</a:t>
            </a:r>
          </a:p>
        </p:txBody>
      </p:sp>
      <p:sp>
        <p:nvSpPr>
          <p:cNvPr id="3" name="Title 6"/>
          <p:cNvSpPr txBox="1">
            <a:spLocks/>
          </p:cNvSpPr>
          <p:nvPr/>
        </p:nvSpPr>
        <p:spPr>
          <a:xfrm>
            <a:off x="1210063" y="1913910"/>
            <a:ext cx="7543800" cy="1200329"/>
          </a:xfrm>
          <a:prstGeom prst="rect">
            <a:avLst/>
          </a:prstGeom>
        </p:spPr>
        <p:txBody>
          <a:bodyPr wrap="square" tIns="0" bIns="0" anchor="t" anchorCtr="0">
            <a:normAutofit/>
          </a:bodyPr>
          <a:lstStyle>
            <a:lvl1pPr algn="l" rtl="0" eaLnBrk="1" latinLnBrk="0" hangingPunct="1">
              <a:spcBef>
                <a:spcPct val="0"/>
              </a:spcBef>
              <a:buNone/>
              <a:defRPr sz="4200" kern="1200">
                <a:solidFill>
                  <a:schemeClr val="tx2"/>
                </a:solidFill>
                <a:latin typeface="+mj-lt"/>
                <a:ea typeface="+mj-ea"/>
                <a:cs typeface="+mj-cs"/>
              </a:defRPr>
            </a:lvl1pPr>
            <a:extLst/>
          </a:lstStyle>
          <a:p>
            <a:r>
              <a:rPr lang="en-US" sz="7800" b="1">
                <a:solidFill>
                  <a:prstClr val="black">
                    <a:lumMod val="85000"/>
                    <a:lumOff val="15000"/>
                  </a:prstClr>
                </a:solidFill>
                <a:latin typeface="+mn-lt"/>
              </a:rPr>
              <a:t>SAFETY IS #1</a:t>
            </a:r>
            <a:endParaRPr lang="en-US" sz="7800" dirty="0">
              <a:latin typeface="+mn-lt"/>
            </a:endParaRPr>
          </a:p>
        </p:txBody>
      </p:sp>
    </p:spTree>
    <p:extLst>
      <p:ext uri="{BB962C8B-B14F-4D97-AF65-F5344CB8AC3E}">
        <p14:creationId xmlns:p14="http://schemas.microsoft.com/office/powerpoint/2010/main" val="1555395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37926" y="821746"/>
            <a:ext cx="4261757" cy="3861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779666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ULTRA_SCORM_COURSE_ID" val="DBDCA5CC-EF12-480D-9F4D-29D54491746F"/>
  <p:tag name="ISPRING_SCORM_RATE_SLIDES" val="1"/>
  <p:tag name="ISPRING_SCORM_PASSING_SCORE" val="100.0000000000"/>
  <p:tag name="ISPRING_SCORM_ENDPOINT" val="&lt;endpoint&gt;&lt;enable&gt;0&lt;/enable&gt;&lt;lrs&gt;http://&lt;/lrs&gt;&lt;auth&gt;0&lt;/auth&gt;&lt;login&gt;&lt;/login&gt;&lt;password&gt;&lt;/password&gt;&lt;key&gt;&lt;/key&gt;&lt;name&gt;&lt;/name&gt;&lt;email&gt;&lt;/email&gt;&lt;/endpoint&gt;&#10;"/>
  <p:tag name="ISPRINGONLINEFOLDERID" val="0"/>
  <p:tag name="ISPRINGONLINEFOLDERPATH" val="Content List"/>
  <p:tag name="ISPRINGCLOUDFOLDERID" val="0"/>
  <p:tag name="ISPRINGCLOUDFOLDERPATH" val="Content List"/>
  <p:tag name="ISPRING_PLAYERS_CUSTOMIZATION" val="UEsDBBQAAgAIAAB0PUhaf7mZOgQAAOEOAAAdAAAAdW5pdmVyc2FsL2NvbW1vbl9tZXNzYWdlcy5sbmetV/9u2zYQ/r9A34EQUGADtrQd0KIYEge0xNhCZMmV6DjZDwiMxNhEKDGTKLfZX32aPtieZEfKbuymg6R0gG2YtO+7091335HHpx8LiTa8qoUqT5zXR68cxMtM5aJcnTgLevbzOwfVmpU5k6rkJ06pHHQ6ev7sWLJy1bAVh+/PnyF0XPC6hmU9MquHNRL5iTMfp240m+PwKg2iSZSO/YkzclVxx8p7FKiV+qP64Ze37z6+fvP2x+OXW8s+QMkMB8EhFLJIb171AAppHAUpoJEgDckldUbmc5hdtKCBHxJntP0yzHoekwtnZD477RZxTEKaJoHvkdRP0jCiNhcBocRzRleqQWu24UgrtBH8A9JrDpXUouKoliK3P2QKNsqGdznzohn2wzQmCY19l/pR6IwSVVX3P1lY1ui1qsBdjXJRs2vJc+sTOGN/v6t4Da6ZBk4heOm1gH+qgonyqNN1jJd+OElpFAVJSkJvt+OMSJkjr2LGzUCUGCckBoCK1bx6gm1qWWbNEZZyGMLUn0wDeFMTwlSs1hLeemgccwI1mPOyywo4QmJgV5Iso9gzSQNXiKE7VtcfVJUf8GO/UF3AfuhGQEGX7oFTg7EDhhoLUI6q4pnuApuRJMETko6jSyAy9F00xCI6h3Y7H2JxRRJoEZJ02YT4wp9gQ3jTYjv+7/orY4bO8h6xLAM7k76NUE0NOyal0AW20+phXhLyfgFV83HwjS5uASGxtl4rseEQQpV3swc0xSWe4c/7hf9beob9gHgpEMqLlim1YmecMZCHUmnEpFTmAcAvyzeszDi65hlrgPD38Ldc5PZvptg2kr8a8TdieistL7aqFHrk8sXRwNAOhOxxhEVTQ3ha8+JOd7neC/8pURhi/2cIfR59oP+kbdaxDx0wFqq/BQF5NoIEiir7W/nhGTiatz0PouCXNwN8htEWIFToqRgXkKqDEC4ghQPsl2Sc+BSG7ZJf10J3zjFb2bZA3y5qBgcHyTV/KOw1v1HQE5KzTTvOQNZspTsLujctD7SH+jSAkEMAXLUjESClKCD+vAfmYkZ2GWgl4+BJlqqRuW1RKW6tbEBum4I/nsM3lSrsrmT1jrytap1+TxTtw8Wt0/mAeZIQHLvT1MWhS8wRzjSN7GkEXDQxBTRJAzw25kDKgulsDVp5o5oy7wnUnsI8coYBbJvShLMqW//z6XNPjK8iaXfRdvfXQSDQYUaIyBew30Olef1nFwjF40M7u+hjtT217ux6HmKpD3T4X06HrNX0QhWwddTtF9i2LRqmFLvTGRAysfxTTZV1j959hBmOz0FU7PnKGc1YdQuKRJWSg1Bsqg0B9TDvDxeHRktR8iG236fp5oGpP0+x59lbFDSfFNltO7xyOCtm2+uUhOtUXzB3ikMQvK/weC70QEA7I3byAo3erh/afPN4ZHxZ1fYyevxy7276L1BLAwQUAAIACAAAdD1IH2uS9JQDAAB/DgAAJwAAAHVuaXZlcnNhbC9mbGFzaF9wdWJsaXNoaW5nX3NldHRpbmdzLnhtbOVX3W4aORS+5yksV70sk7TpNo2AKAqDgkoAwaSbXiEzNowVjz1re6D0qk+zD7ZP0uMxJMMmm3VapapU5YLM8Xe+c3x+Z1qnn3OBVkwbrmQbHzYPMGIyVZTLZRtfJb1XxxgZSyQlQknWxlJhdNpptIpyLrjJpsxagBoENNKcFLaNM2uLkyhar9dNbgrtTpUoLfCbZqryqNDMMGmZjgpBNvBjNwUzuNNoINTyoktFS8EQp+CC5M47InqCmAxHHjYn6c1Sq1LScyWURno5b+MXx2fub4fxVF2eM+kuZzogdGJ7Qijlzh8ipvwLQxnjywwcPzw4wmjNqc3a+PWRowF4dJ+mIveXII7mXMFtpN3y58wSSizxj96gZgumIazMdKwuGZDuyWpIyz7bW4EX0Y0kOU8TOEEuVG3cTWaTuBdP4uF5PLuaDLyrwRpJPxnEQTrTQb8bz4ajJJ7OLpLLwZOVkvg6CVK6+DSOJ4P+8MMsGY0GSX98p1VFqxaXVrQf4hakQpW6HkhiLUkzyJjdBbwu2aEWSu7F2j2juRJQdQsiDINOyOeMDknOanU4veGyB8hDjBZwD7Fp4zPNicCIWyJ4eqtsyrmx3FaV36sjEXBBhzF0OcV35n1w0oxow+pu7U6MK7a0E0uKupqsoa2qwGzF/wUfMxkCu4AOEK4LmA6Bx5qYJyDRmRAh4MkukSHgS6JvmEaJUiIIP1Q2jPhPVQqKNqpEgt8wZBWCAitz+C9jqN73aKFVXklhNFlkBIecrjhbM3oaYugTmMhL0ISpWAhmvYW/Sv4FzdlCaeBlZAWJBjk3nr/5JOKCGHNHSnY+vvQt2h924+uX7oKErghMoqeRQ0uxvLDPwU/g7lKBCSEURLNGAZFJSQkl5fJDOa1gIdcMtp2RVZV0l8iKFNLNwR/PCQcpND+X2ykeQJgSiZQUG0RSKG3jSmjFVWlA4ovFU5vvctCrIi4rV5cwo8CYpmHNeXD4+s3R2z/eHb8/aUb/fP371aNK27k9FsRZ84P7/NG9Eqz5rx32P3qP7Ip7uj2lc1eotKb/2ILarpv7Y7gVufXw8LZwK+aXXBbjSfwxaDZCFILKL54G0Y1CUKMPgTvBzd5xbe4GuQCDc+mnNIxOwXMONfBsPfFTquyH3kl8iT5Plf26IfuRxvxdIuafbt+t916mW9GD3znuJOeS5xBHt39uP446b48O4PX8waNGA9j2Pxo7jW9QSwMEFAACAAgAAHQ9SErfsUa4AgAAUAoAACEAAAB1bml2ZXJzYWwvZmxhc2hfc2tpbl9zZXR0aW5ncy54bWyVVm1v4jAM/n6/AnHf6e6VndQhMcZJk3a36Tbte9qaNiJNqsRlx7+/JE3WBCj0sCYR+3lsx7HNUrWlfPFhMklzwYR8BkTKS2U0Xjehxc00axEFn+WCI3CccSFrwqaLjz/tJ00s8hJL7ECO5WxIDn2Yuf2MobgY3+ZGhgi5qBvC9w+iFLOM5NtSipYXF1Or9g1IRvlWI69+zFfrwQCMKrxHqKOc1tdGxlEaCUqBSen72shFFiMZMB/pyn5GcvpQ529/QNtRRdHSlp+MDNEaUkJc5OulkWE8197jV5kbOU9A+Isa+uWzkUEoI3uQsfO7r0YGGaJpm//pkUaK0hQ05px/xHcOE6TQ42eyujJykWAuZAJdfAVXHnvXuwDkvoZzn5pxlYI9mboeLATz6BmDBcoW0sSfOpuqxNtji3o+YLEhTGlAqOpBTzrpJ9Iq7ybW9bg/8EZ5EYCcoke8CtbWsOryDYCxvsevVrd2VYT5veuCBCXsnDLIsFf2yN+6rEfIQNkjnxkt4JGz/RH80NJx/BPfEveY56uvrcCJPvp6+ZO3mkgPZnBVENopPKYWBSyUSeeF1mBeLU2srkspOcop5WRHS4JU8F8Gl+3tZVSaHBhcp53uqxQpMjjVbjZHvaTD97Lny93Y/Sb0d+vOE9Qr/GZKEEle1fo3SU0njqdnRLuZJqcZZklqOMh7vhEBxyY2RKqJ3IJ8EYKNDcMFwlis6AZrKJk0CUqQJqdrnDonp4rP2zoDudZvRsE3TazrcBUtK6b/8JXCGxQxYcDYMbHS7jih7z0ZKFwDAJF55Tu2O3SWumVIGezAz32gsBceulmqdIcONdsSH2CDYbs5zah+dGuib5QQFxtOEF51XiJeOKEhbnnnOO55JJmyN4um3i/g3nO0kv0mM50X5tspXCtFnrX9uIRaaf6T/AdQSwMEFAACAAgAAHQ9SAjOe+xnAwAAkA0AACYAAAB1bml2ZXJzYWwvaHRtbF9wdWJsaXNoaW5nX3NldHRpbmdzLnhtbN1X3W4aORS+5ymsWfWyTNKm2zQCoihMFFQCCKa77RU6jA1jxWPP2h4overT9MH6JD3GkAybljqrbVVVXMAcn/Od/89D6/x9IciSacOVbEfHzaOIMJkpyuWiHb1Jr56eRsRYkBSEkqwdSRWR806jVVYzwU0+YdaiqiEII81ZadtRbm15Fser1arJTandqRKVRXzTzFQRl5oZJi3TcSlgjV92XTITdRoNQlpedKNoJRjhFEOQ3EUH4toWIoq91gyy24VWlaSXSihN9GLWjv44vXCfnY5H6vKCSZeb6aDQie0ZUMpdOCAm/AMjOeOLHOM+PjqJyIpTm7ejZycOBtXjhzAbcJ8DOJhLhclIu8UvmAUKFvyjd6jZnGmsKjMdqyuGoHuymqZl7+2dwIvoWkLBsxRPiKtUO+qm03FylYyTwWUyfTPu+1CDLdJe2k+CbCb9XjeZDoZpMplepzf9Rxulyds0yOj63SgZ93uD19N0OOynvdG91aZatbq04v0St7AVqtL1QoK1kOXYMbsreF2y05oruVdr90xmSuDQzUEYFpE5BirW7ehCcxAR4RYEz+5OLegFs1dcYArO9rg5lza6B/TpZjlow+qOdifGjU/WSSQlXQ0r3JNNqlvxt9RHTIaoXeNMCzfXTIeoJxrMIzTJhRAhyuNda0KUb0DfMk1SpUSQ/kDZMOC/VSUoWauKCH7LiFUER6Yq8FfOSH2TyVyrYiMVYCwxglNGlpytGD0PcfQOXRQVWiLNlYJZ7+Gfin8gMzZXGnEZLLHRKOfG4zcfBVyCMfegsIvxiV+63qCbvH3iEgS6BOSWx4HjkrCitD8CHzB3qdCFEAqrWYPAymRQ4Ui5/lBON2ohaQb7zmG5abpr5AYU280xHo+JBxkuL5dbXg4AzEASJcWaQIajbdwILbmqDEr8sHho858C9KaEy02oC7z80JmmYct5dPzs+cmLP1+evjprxp8/fnp60GjLxCMBzpun4suDN0Ww5b9upe/YHWD/B7ZXShduUGnN/tCVs71AHtJwK3ak/XX+d5fGT6L/0Tj5K4jtMK+ggUomQXDDEK3h60CWd2w6qjFpUAhIhQvPu0iGghccu/rDpvynzM3h9wY/Vf/T3Py6RTi4PL9tDfzT3Tvq3ktpK/7q/4UGyvf/RXUaXwBQSwMEFAACAAgAAHQ9SEyN/oadAQAAJQYAAB8AAAB1bml2ZXJzYWwvaHRtbF9za2luX3NldHRpbmdzLmpzjZRNb8IwDIbv/Ioqu06IfbLthgaTJnGYNG7TDqGYUpHGUZJ2MMR/Xx2+mjYdxBfy8vA6NrI3nag8LGbRS7Rxn939w787DUizOodrXxctekY6MyKdwSTNQKQSWA0pDj89ytsTETJm0plO159kayp+DOmbORemiquAhQ5oJqAVAe0noK1CiX+9yvZV7SqqtHmaW4uyG6O0IG1Xos64Y9jVmzvVAmswFqDPoHMeg2fad6eNPDk+9CmqXIyZ4nI9xgS7Ux4vE425nLXlX6wV6PIPX+6A3nP/deTZidTYdwtZPfHoiaKdVBqMgX3exxFFEBZ8CqLi23PnH9QzbhZUo4vUpPZAD24oqrTiCTS69DSg8DFZejW62adochZWdkfc3VJ4hOBr0A2r4T2FB6LK1QV/oNKYUEcaaLPnR1Qgn6Uy2afuUQQ5eizZtnXvVKh7/pB5I4S1EVoEJjJrWxwXTL0NDq6pZR2HZl6ERBkSMZBYhcDiKHrPsfU9QveviHFrebzIyvVQrsayD1wvQU8QhbtKtOXKjL7PPdnfytvO9g9QSwMEFAACAAgAAHQ9SBra6juqAAAAHwEAABoAAAB1bml2ZXJzYWwvaTE4bl9wcmVzZXRzLnhtbJ2PMQ/CIBCFd34FuV2wW9MA3UzcHHQ2FVFJ6NFw1PrzhdQYZ4dL7l3e915O9a8x8KdL5CNqaMQWuEMbrx7vGk7H3aYFTnnA6xAiOg0YgfeGKd+0eEiOXCZeIpA0PHKeOimXZRGeplQSKIY5l2ASNo6yzBhRVlJOKwor2/m/6M8NDGOcq8vsQ96jKXtRq4VTshoqc3YoPN4iyGpQ8uuuys6US0URSv48ZtgbUEsDBBQAAgAIAAB0PUiUE7MiaQAAAG4AAAAcAAAAdW5pdmVyc2FsL2xvY2FsX3NldHRpbmdzLnhtbA3MMQ6DMAxA0Z1TWN4p7daBwMZWltIDWMRFkRwbkYDg9mT7w9Nv+zMKHLylYOrw9XgisM7mgy4Of9NQvxFSJvUkpuxQDaHvqlZsJvlyzgUmWIUu3iaOJTKPFIscdhGo4VNe/8Aem666AVBLAwQUAAIACAAkm/RGiiTiqPoCAACwCAAAFAAAAHVuaXZlcnNhbC9wbGF5ZXIueG1srVVNb9swDD2nwP6DoXulpF3XNrBbdAWCHdahQNZtt0C1GVuLvybJddNfP8ry95xuBXZIYFN8jxT5SLvXz0nsPIFUIks9sqBz4kDqZ4FIQ488fF0dX5Drq3dHbh7zPUhHBB4pUmEAPCZOAMqXItcIvuc68kjPQJGZOLkUmRR6j9xnyN1FuiTvjmbokiqPRFrnS8bKsqRCISINVRYXhkRRP0tYLkFBqkEymwZxGuxS/x2NvyRLmd7noHrIXL89cE3ScjwrMSApT2kmQ3Yyny/Yj7vPaz+ChB+LVGme+kAcrOSsKuUj93d3WVDEoIxt5tok16C1SaKyzVy9FIuL1FHS94h12CSgFA9B0TgNCbNYNgF2tzFXUc2jBrSGV+1EzVv5bcz7pnGrOsc657x4jIWK8KgP6ayTQJcNo7pJdd1KQQ+NglaGiTgSfhVCQlC9fmslMl8QG7BVXJUnVaWPB/i04r7O5P4WYaiiuoO0bRq1TaMVqOWgbfR1R0Ga226B60JCU6qZ+yQCyL5wKbmRxZWWBbhsZKyxbAh2mb1y3aSuIW6kk/jsH3pj/Eat+ale60wF+B+N+YREbU1EGsDzSqCPhgRrqgGLbWxU5zE1MbucVPGY9HQ9MNkc66bgRRzNZQg4hgHXnHV2dggKkit08Qs5wvYODoIjEUYx/vQkw/j0IE3C5W6SoXdwEBxn/m4C2prbMrJxHUdiahXksol14vqF0lkiXip5DvaMXlY6fG3kmqObXLQH5/M/RnEQoxnMLZlYXeapt6+aw3szp1p1PpvcWgZqxXkAXeTWq5mFIh/5BLDlRaxv+zk1+7AHHeU8NR3TXN9R71m5Fi/glCIwX7rFqalJBEYzHvlwcdpjwH7idhmEr0yHIm6ztKkDpax6s/9VRZstX7fOdv1Qh12s4ZOA0mLsTH1EdYQyK9Jg1EOadx8RFeNOu5HAnRi2eKPFCYo0yz3yHh/qO1+eXXZXPsdPOOt9a+5tYJvLG1Z6nXCnIFbrur2IW+8GfPwNUEsDBBQAAgAIAAB0PUg129mtaAEAAPMCAAApAAAAdW5pdmVyc2FsL3NraW5fY3VzdG9taXphdGlvbl9zZXR0aW5ncy54bWyNUttqGzEQfc9XiPyAJY1uC1uDrsWQh0IT8rz1qmGJoy0rhYSij682rXHcurSap5lz5gwzOn1+nJJ9zmV+mr4PZZrT51jKlB7y9gqhfj8f5uXTEnMseXOq3E9pnF926eu81lo1lyGNwzLaFc1bjMLbQ0pq5VTLmGEUSeapV8h5bhvWgevANsxRYvvNbxI/dZe4j6lcVu03Z+ifDbuU41J2aYyvWzhnv4fON/i4DOPUeHkr2Br1OLU6tgZihEvuK9UAIJDljjhcpeykJshjxjFUoyhQQIRz0olKJOXQstCJpsJ8JxCTjFFXqaetG2ltHLVVQkeIbtO86mwNwUiMESEEmKtcQDAYNTY0DQ1qPSA4MCCqNpooQMEGE1j1zgvLkaJeYFyZMYDx6bin7d6f61T973WO5/yH4MUvuIiu3tpcMFe/f16WRr6NT98OQ4noy5DjbvxwHe5ubq5/efLNv0fGatS28V99/QNQSwMEFAACAAgAAHQ9SOgOjCDwFAAA7zUAABcAAAB1bml2ZXJzYWwvdW5pdmVyc2FsLnBuZ+2beVTT17bHsdKqrUiBtkwBqqi0FUEmSTQkVwHRVsEOMikghkGZIUIIBFIrgl4gAamMISjeau8NgzQyhCGpRRNoIHmUIkIgEX6QAAFiiGQgCblJdL1713rvj/fWev+9sBaL9Tn8cvL97bPP3vustc+ts4EBJu/bvG9kZGRy6qTfN0ZG75YaGRl/v/097Qj5xaUvtH+2IL8JOG7UwgItasE4/tiZY0ZGbfgPVNHvanlH2skwpJHRrn7d7xZG6s8xRkZeBaf8jn2XHbkyPVy8nvmEka7ZrzHSGHVeK75sMe6yJ+Tjzz76uPHgb8bH3vc7b33DKtnvhws/hn5otafr5tVvtx+nMIseU0Tsq1i4TLahqK/xMI0nCIeE21z5QyLFDIECFimGKatHawvZMOXyQkUQDLIhB/D4PPlMkZHuB1Q98v3o9dEbgnsjYIuQD7bqxtJe/FHESAOVwtWvR+dL9I9N7Vp8yhiRwzUKdsZ7+pGUqtezSozzu3ooj8TwAhzyHhO26+jXldtaTnhH/6/OisuYrXkqMSOgtU86mWFT9KxdN8HLB2alqZ/uFkvTmrdosetKy14b3feh0PN3QgoefdWFK6sWvp4tdnV5GKs6Ncq6vU6VsI4yr1jeyatpiCIXrwrKMi+sbxIZmRFCbx5GggSQq9QBxDbd1HHdty9jNGqZg8/Gwn0TtClc9Wqk/igK18wXXB03M0cOz6plPFoihsqWF0f2OOeOKWEBwDYHzKtsHl1WVUpXvuBJuloS1f/ha5qXgmEBLhwWRBquU93l0+Jskwp8O4s4fm71CJGB7BDuvMVZqBUFVNczRAk8syxjYOxxcdfBEfm1bfbgnNlbTqs2tERPluKTUt1rpuD7/IGTP4KuuYrBM19ITvw2V+06uqauPlw0JGjAUgFHlCf+iiKfu9ql9MRbUMwH3YM66tIdb+LSERPFqxzqhZCTQ5Rp+q/pXL4Y8hCQI4l0CAsWR70gaKNi7JRE5B0FI8AxhttGtBJktBNLogYxCCV5apoajlreANWOl+dNcG/0mY6jmwWIUgJTnEdtidxqDafHbpYcXVm/nejxYHjcXqvz+1xGJIy4x/yleSk9/sF+532HS2P5dwlXHNdK8QEnm37/BQ3lMx83IQta3KLsGS+y7J3SStFkolk3HRaT65gVEcOj9yrTIna7capbv6bysz3yjX+DshRWzH3vxE24HcRb1DA2cet8QiylbVWsDmV32UMektYJMR+XklcVk3F2iOkeWBFf4JvUr9C+WzsLMuDGB8VgcKlJRwFJbf3DUmRlq4Qy0EsaZ4LHgdp4IgbO17nuS27aTyPgewePuWTEA9vPOnruP2uC4J4OKqjd+rzswzsKfroCln4AzzjCeDwEPx7y3Jtf7NwZEVLZt0BdGc0sfHqhMz0+lcp/4ZGPKyhPrBGXx3qkQImi/cOysHgWr2uzPLFcjLBzIzppxe5VerWIoSm46vKymkzRBshmBiJhK/tStcaVgAWxBLy4FwdZYNzcQBOQ7kTTh32RGVz6usOMld6+bJ19Ry7jztZUos2JHe4+164U0M3qze+akzqupe0K5aywJPFE9MSKrN9fltxDJF2t3+2WnnaBhDnz0ZA8XQV5bvw8HZexSwIepVNshSWYhvW9HU5PceKwLGN5GD+sWbA3LC7XziMll0rH9EMP8uJz7ON7EBPLX0l9gA7U6CozMwBIb0EmAb3PwA791a54gcSLLlA2n2ZL4qFRa7XWtDIjvUXbOtmegRhblCeux0LwopaBqBFnlti2fW5+heFenolL1yq9dsgsEXdjRxgCW3g6CNozQC1Fy2a6fS/ZC6B7f+QrSxzMDgmSpu7YQkxrsEPe9qaIvnKk1yo4ol4DdXXPaydWJLUmxkwj7+KgGveUccFZKWI5UXpAEqMRzEtnulszSxBMyO9ykKhL2q/CDCiI99Oed+b0DbXWEZgEzdBR1gGdUlmhdm8VNJY4oBL3/2VYnIK7uSMUeXaod0cgws5x+/7QWG5bcxPC+KlbMoZWWhwW8CCeKlbfvGQ50SlWwy6gTg6J+eCAnWy52Q6PZJg3mhAb8OkQ4HawQ2gnnCBq0vsySkOEkMEvbFpbkqlsGHEdZKOsQzgoPZ67ER2Ur/39AEIViAPNzzeJyflhDcyGeCvyCbyKSNcaYiZuXAWWhfGqLXVLXyf6sjH9OHf7l+SnD4x/grJeFzz0+1u1b9KD0psfI8u+/P7LIdvREypbZumVMBjHdpS8ieaeNLYVDqoQDa7dqcoMu93p1DgIQ5FvPFriILgI2yQI08+QsTWHG18davVuO8TD38yeVPBaBHtJQhun5qOBubuGlXWZeLS7pheXR1lN9Impk8gxPoteZQJ//vR8O3RWWd3RHawP80kh5qWUcG2QpFhfSNSHeZsR+Xvm5qmm4zZ68Sc8qdcKnnL6//sg7ofQx/wvPfU54u7/CJeondwcoT5xGB3/33zQgAY0oAENaEADGtCABjSgAQ1oQAMa0IAGNKABDWhAAxrQgAY0oAENaMD/r7iqfNVvitcPffp/MO3S8RH5dVMYOEcxX4Unovk19xkOWNUCh7cpLa1Q/74ZCyfTSIDuye85l1JySMSs1oFNxleufVdbVqvQ5KHQ/PbVXH8ptmFaMjUi75Nxj26somg9UxN1Xyjr1JF2pvoWtW4UL09G56rQ1ov5kI4xN7Y7u++5J6o8sZspbhin3Bd/4Nr7aOpJnYuy7wiRmSN+ZolvfpCsa/4KEPVKWAI6TTqZGBAEV79uEzRgN5GjEw3ePAxZsHknJJKSOImJcOdBkysTD/NzNWqZqPYwXZQTEZSDu/DsMKtWdMuJCF4HuyZuJvPPqRwzR2j7HznoOiUOU2rWvuDmcr9j+8im1rria+Lbl3cPtPct2cax7UpFY3satPrZsXup01iNmrE7xStPyKo/2mBb9ZIg3vGj+OV1U3vsNIuRPzfl9ImAAFe96jdh7CAD4U99TX2uXnrFzlDUxnrwqisF/seTHpQyJL8cIAkGziUBjxUZTWFYIrMG5oo6J1Vbvh8mc4GDVnSNb51nUpxz1gadqkQOpoNLL+JJsbtOtYjPcf2yVi/3Tv4999lStssX5QfFLlEWM8GSIXNQyDFXVCXrnotwMjbvQiRLCbqIrEo+nm6f2p+Qf6ws8Q5jhxqoLV2A8pmS6Ck0cftR3seqX7eaOvdL0v5AzjVyBtxKGA+HqxD2bEGePyCUf3AjYrP213xdCyFnzvWbEJGt6fAbHWda1pdeuB73pN4Vx6t6TnD9GBBV/dN6+rjTeEzuinmIJNNWIsmeepfw6Ghj8qyw2oku2X0sK3c8jQpfmSS+BlEWDq+B2aNkvq042x41JkWHrJQlN3X4kPVrsV/RxBnLpfs+PrI5kVDjW/FJ2rmGVGebqD+2Z5OukKcGIbxFyu2zkNW4WE3weIofkPyXYSA5u9RNc+g5pVbT9Fmu9m1+4bzIpJKlIvfgVkZeaHJuR3icQzCH2Fw5UTTWscXIqMtu7et3i1QQ+nkS8tD5g8iba24fkwC464j89olfz5+pS74/7Xzv0Oi7gLC9OysqxjOyGe4HTDd3+Jw/SDYlJbODmQRP1awlLZRFK3474S4FPP98WP11neb1P75yPch+gr5Jr/J8h5swWYYHga8QjQFM5fISOWmiFfP0KWhJwPZkycVmH7lhH4idJXg86qYY3W/t/dyLIK2hP/QJcOkpjRAoG++L2flS8n1dW81CK1YtvOG7mMAhj7krH01Kk9qHErpOH8LpJYAxrbTNjbW82d3n64t0KqR021Rndn8L9dHlXrus+ixrEkBpimhM/+GVfOdcc8GA2KHMhFOtdVqoExGXWJHo9ltaY1LLV42b25WOewTCmySJexgbhLBIEMR2zGRlPUfO7eEMSNagyjV/f8BBI2cEYDVKnkY0tsmb8aYphjO45CadhZCVFdJ9/QkYPZDtXHJ2xZGSt+o6Ubm5or5EBe1qSu0Ypbq5EhKD3jVHeXTEsufDUtfPt6Q87apIgttctHL4qi3z+UbXEci4Ql5kVZ59+quf7UYzUCIruCYg2/EzvIKf6P1OKl0gvHLs8HieF8ylu7QJWbAQIZ1/nJYXRhpHzG17oWtu1eT+5GAHj5y+ohJGaTayw+kNUlOe3nhOg1m/uFoHjwbZOOhXM6lIa9koxrE8L1FLMEcbFV8+mvdIDhGZocptqzvWqp4gciafQA+KxrFrFQ2YVbUQynYWCRlHgrERdZmx4dSUh/WxmS5xpFjW7bxBNxZAh/HBa3k4R15rTA4rSruj3H7hlgRhq6smugcoVi4SBb3R7RFKq7Tks7rd8O0hEj9YxyX7zdcP4QevL2kVrqicBk3n/DhuQ6N0GSD8XS8aMdBWuluZFr4Xzkzg6EJpC6ZyZUk90xJocwI8rJyvKOxFwRN9Fo1qYFxkKk+Co/nZH5NCgwWIjnC+M6K6P3njGTQlxZaze3TU1X1IJLYo8yiRpE+mhbtOPPOH80I935OmrOcMpc7Sy85218aDr7zYfHkhOfcwuydz8lF96mb3LzqXO10oPv9cMTXnMFRcCLzxvNOpNLV0rW8GHWO128O8WJDuaMMWMSyyGVFm+Bd10ZHs513RCdRib2bcgPIlmhvRzBrUum4YvQywBQL/Skds/B66n1EvkzvWpgJyMO1hfU/xABKRGRjoaLM1tzPHB9dTJLkue/zZkXzl4ULVxWFTzliqXQiHmCxoqD9cskhqPfBmFTXOTrRbQ210f/iDS+3JWhPtGkWyfToxqdn21h1PMqbUdQzSZRBNOS3CMfBltTOPX0FWqfVbxdv/5MgYPeH1FdptQx7qB/OL/QArQfoQzaeorfUyQUBfIhBOvLEOyHczOuyMAx+fOJA2mQoK0QUV60Bb+uux8TtjHdroGLyGX/C/nt7UYWJk9Gt0eJ8rtHUnmlefbe34nqDwwemG+3GN8UkCa2GYCfIzO5QTXtbn+I9VYWtyCJOwzxfnpawEmCZJTv7AyiMTmuOP8dWiC8SVAzYMvQLYs6jNtar7DVpHYQTdDKPHTiZYv5RoY5xbUz75MPO1+J4YETpsqTfGzocmiI2lt67T8zv77pj8ztvVIsluCDL/OLRp0WnmFfBquKy6lrafyGvFiW81kBUus2Z1Ei9mHFgIHAgiH3HSfjp+sExtz6gHoJ/bsBnWnLo5Pv6ngdfoyU9tNK0rj4SPmaF27C9/SCM28eR0b1y+vN/B3mf9z29R6OU2Bo4qbW+1Yzva90/odCZhbxJjVIjb0V4+wf/FdFnlWKjEdEi6ClSsnohMttUWGv2v5QDelWdLDChUBAJmJ4rMvBgmFx3vpvA48eADGNzRVAkMhfF8dnPUsu2t1kM4hGrfVSr7EGtYnh+ZErtZzdopEUBMAVVkpifrrVulqrQRDLzB96ahQYUSP59BMhuWCw3iD7uTMrdo2rUu5/APJ/Up+nO5xx1MxBm8Xl/haOEKRvJWLMt9c2bgUBGAGZZxFIi33kZqpXbrvS3wg0rOZRCgzmlcsKqKrnoF4bX1JjqAB5cIQ9rcsa8fjFMEzuwU3KID8F52L9KZxzXu+JencQfqn+KhawPuH7XGcJ3J4ZavokjjgPxaTfQmI25fa7t2uS2834RX9/xvjxSiJ+X5mIgwfZ6zlECYcBdFvup6ey32jaxxDzaUjMF2kXY+fJd5ztPe4WB5dMGfO9G02szk0vlLU9GE6HGaH2xwCfNGXC8b2fDiBKCwKvKbITQQigcAZw9cbi5iCtaYTrQgSdI/Gcle49el2mOXn4JuoMR3WjHzCyG0jbGRBo0qftWNppp3xcMLCyrmt00trWfYa+PcEO1r6Ocggdfh3y5TidJr8jc5dC/8Z0ZWyH9G4eWEXQzJo1rUW9XbHDBpM5qTLuYHgoo7rxjXOInOCMS37lrDuRyB+BR/3vxrhtzsO9eETJg+8KoniXjMaX86vqfAIw/UH8wfhAwCK2fSED6L9ogpMK3KZMGX+AE6sInFCPMDTm1e78EUikEFjpYyGU2jboNyAzVPTPPTXveJ8lKt91EUwfd+7GmOdBW05ficyLfCHarbTYtmJiZZNcg8Cnu5wUJrvQNDzuR38YvWE8ILx+T6QoMPzUjp6E+gvtlrSfrI6DN773x9sS4ny/Q5+ZmLNier/LXbZlmXmcTTN5AfslK3dJS7AXx0Rp2sSmtB9jCjL/rjUxTOGwsCZby9ODb8yJWTofZYaXqt3gel0e0r2lkjkn2VVsGSFn3ImcnVlu9VIgvTiSWodjlBv1hGZkej7bP22QStTlGQITtx52JKVjBRG39UVUrSJc17Pked74tkIdZzCPM4rso9brPrrzsVMOztNmHDz03/VvEsz/7tIiHaS6PPPVO7gmCKubW+2Xvhb0se7T6NkiM+f28ke48NL5B08vfp4NYqSWifveyNyH+VYbr0mpUt6pO5rCvostoxiK4U+E5EVa6ugQhFl6FheVB/2NGrttYeKUQG49spTnD5m5VIt9OcjLXVilnWF8inYKNZ60Txh804rNbsH/ZtbgiZuhoue+3Pb4MOahx7tQeXTpMSdG89UbNdVB5gTznglyEK9f9mtSOnjxAAC4hfr+39sgcTjFfr2p87KDjZXe8nb0rc4XMd3yMDAGGXb4pDFkW4aoqV96d/yjkxQ8ask6J8NhRsLHXn7akkrDaOwC1PUjid1PXmeeE8VKp2cgtDdbRNSof0pbPtfOtciLaE94f1ozKnyEPkcOnZOZtWnLKRpTtY8AKXwydpknoRyEf6AsEE997WHqQSIn7VMAWLy4DD35sk0IYxBFzXj50szZP8YZlctYoaQF0QAfw2rb5c8aksooWsk6ZekZNLtW4scnUUv1oms+3ZFfqJ9DeALObeu++7k9GTRfM1EUAe5E1BtWcIkLJb+24uGeMRe9JgPDC2sqGVc1F130G9IGdLPc4c0reER6a5evVFEDqV01IAjv/AH+DMjoVE+eiuwuB03lRVwnw85q4/PcrcR6z0Z0Nz/eUYo8/eYrfoPh4WHqh/5mXWKVeqqCIIFhZo/C/Wht7z/84L2G0oW/3dpamUxafWuPvphbpCk2mtnxectNiPuOzJerX4sMFedxWJeUM/N9h58cnibxo4yE5tyv7i5Tzob6hm3fgp/0C/luMXf/gnUEsDBBQAAgAIAAB0PUhYm+sGTQAAAGwAAAAbAAAAdW5pdmVyc2FsL3VuaXZlcnNhbC5wbmcueG1ss7GvyM1RKEstKs7Mz7NVMtQzULK34+WyKShKLctMLVeoAIoZ6RlAgJJCpa2SCRK3PDOlJAOowtjSHCGYkZqZnlECFDUwsYCL6gMNBQBQSwECAAAUAAIACAAAdD1IWn+5mToEAADhDgAAHQAAAAAAAAABAAAAAAAAAAAAdW5pdmVyc2FsL2NvbW1vbl9tZXNzYWdlcy5sbmdQSwECAAAUAAIACAAAdD1IH2uS9JQDAAB/DgAAJwAAAAAAAAABAAAAAAB1BAAAdW5pdmVyc2FsL2ZsYXNoX3B1Ymxpc2hpbmdfc2V0dGluZ3MueG1sUEsBAgAAFAACAAgAAHQ9SErfsUa4AgAAUAoAACEAAAAAAAAAAQAAAAAATggAAHVuaXZlcnNhbC9mbGFzaF9za2luX3NldHRpbmdzLnhtbFBLAQIAABQAAgAIAAB0PUgIznvsZwMAAJANAAAmAAAAAAAAAAEAAAAAAEULAAB1bml2ZXJzYWwvaHRtbF9wdWJsaXNoaW5nX3NldHRpbmdzLnhtbFBLAQIAABQAAgAIAAB0PUhMjf6GnQEAACUGAAAfAAAAAAAAAAEAAAAAAPAOAAB1bml2ZXJzYWwvaHRtbF9za2luX3NldHRpbmdzLmpzUEsBAgAAFAACAAgAAHQ9SBra6juqAAAAHwEAABoAAAAAAAAAAQAAAAAAyhAAAHVuaXZlcnNhbC9pMThuX3ByZXNldHMueG1sUEsBAgAAFAACAAgAAHQ9SJQTsyJpAAAAbgAAABwAAAAAAAAAAQAAAAAArBEAAHVuaXZlcnNhbC9sb2NhbF9zZXR0aW5ncy54bWxQSwECAAAUAAIACAAkm/RGiiTiqPoCAACwCAAAFAAAAAAAAAABAAAAAABPEgAAdW5pdmVyc2FsL3BsYXllci54bWxQSwECAAAUAAIACAAAdD1INdvZrWgBAADzAgAAKQAAAAAAAAABAAAAAAB7FQAAdW5pdmVyc2FsL3NraW5fY3VzdG9taXphdGlvbl9zZXR0aW5ncy54bWxQSwECAAAUAAIACAAAdD1I6A6MIPAUAADvNQAAFwAAAAAAAAAAAAAAAAAqFwAAdW5pdmVyc2FsL3VuaXZlcnNhbC5wbmdQSwECAAAUAAIACAAAdD1IWJvrBk0AAABsAAAAGwAAAAAAAAABAAAAAABPLAAAdW5pdmVyc2FsL3VuaXZlcnNhbC5wbmcueG1sUEsFBgAAAAALAAsASQMAANUsAAAAAA=="/>
  <p:tag name="ISPRING_PRESENTATION_TITLE" val="Safety_2.0"/>
  <p:tag name="ISPRING_RESOURCE_PATHS_HASH_PRESENTER" val="d3ca4a18b4a60a3dd4f2e7295f22f43e5ecfcee"/>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S_Yel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extLst>
    <a:ext uri="{05A4C25C-085E-4340-85A3-A5531E510DB2}">
      <thm15:themeFamily xmlns:thm15="http://schemas.microsoft.com/office/thememl/2012/main" name="MS_Yellow" id="{D98D778E-803A-4925-962B-C919C08277D0}" vid="{D2E614B3-B53F-4F1F-84A7-4A6B5F10BE6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F527443B7F650468EB70DBA5F662911" ma:contentTypeVersion="17" ma:contentTypeDescription="Create a new document." ma:contentTypeScope="" ma:versionID="e95328fa23588749f9fa2b140771f3d7">
  <xsd:schema xmlns:xsd="http://www.w3.org/2001/XMLSchema" xmlns:xs="http://www.w3.org/2001/XMLSchema" xmlns:p="http://schemas.microsoft.com/office/2006/metadata/properties" xmlns:ns2="5796801b-3a89-4506-aaa3-b2b080dc6fff" xmlns:ns3="352a001b-fdfe-49a0-8a03-de813b89e960" targetNamespace="http://schemas.microsoft.com/office/2006/metadata/properties" ma:root="true" ma:fieldsID="c59f9b6bc57a2e50ffec2a2a7fa37e71" ns2:_="" ns3:_="">
    <xsd:import namespace="5796801b-3a89-4506-aaa3-b2b080dc6fff"/>
    <xsd:import namespace="352a001b-fdfe-49a0-8a03-de813b89e9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96801b-3a89-4506-aaa3-b2b080dc6f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9b8d16d-ae89-43c7-a374-a853dcb022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2a001b-fdfe-49a0-8a03-de813b89e9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a98a70c-eb8b-4cde-922a-1396e9e365c9}" ma:internalName="TaxCatchAll" ma:showField="CatchAllData" ma:web="352a001b-fdfe-49a0-8a03-de813b89e9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59863F-A38F-4B6E-8327-9F582F9C9987}">
  <ds:schemaRefs>
    <ds:schemaRef ds:uri="http://schemas.microsoft.com/sharepoint/v3/contenttype/forms"/>
  </ds:schemaRefs>
</ds:datastoreItem>
</file>

<file path=customXml/itemProps2.xml><?xml version="1.0" encoding="utf-8"?>
<ds:datastoreItem xmlns:ds="http://schemas.openxmlformats.org/officeDocument/2006/customXml" ds:itemID="{CCBFA439-2717-457A-B964-040E650545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96801b-3a89-4506-aaa3-b2b080dc6fff"/>
    <ds:schemaRef ds:uri="352a001b-fdfe-49a0-8a03-de813b89e9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MS_Yellow</Template>
  <TotalTime>0</TotalTime>
  <Words>292</Words>
  <Application>Microsoft Office PowerPoint</Application>
  <PresentationFormat>On-screen Show (16:9)</PresentationFormat>
  <Paragraphs>37</Paragraphs>
  <Slides>8</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Arial Narrow</vt:lpstr>
      <vt:lpstr>Calibri</vt:lpstr>
      <vt:lpstr>Tw Cen MT</vt:lpstr>
      <vt:lpstr>Wingdings</vt:lpstr>
      <vt:lpstr>Wingdings 2</vt:lpstr>
      <vt:lpstr>MS_Yellow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Safety_2.0</dc:title>
  <dc:subject/>
  <dc:creator/>
  <cp:keywords/>
  <dc:description/>
  <cp:lastModifiedBy/>
  <cp:revision>1</cp:revision>
  <dcterms:created xsi:type="dcterms:W3CDTF">2016-01-05T02:38:42Z</dcterms:created>
  <dcterms:modified xsi:type="dcterms:W3CDTF">2024-08-27T20:30:08Z</dcterms:modified>
  <cp:category/>
</cp:coreProperties>
</file>