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2" r:id="rId13"/>
  </p:sldIdLst>
  <p:sldSz cx="9144000" cy="5143500" type="screen16x9"/>
  <p:notesSz cx="6858000" cy="9144000"/>
  <p:custDataLst>
    <p:tags r:id="rId14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7293" autoAdjust="0"/>
  </p:normalViewPr>
  <p:slideViewPr>
    <p:cSldViewPr snapToGrid="0" showGuides="1">
      <p:cViewPr varScale="1">
        <p:scale>
          <a:sx n="67" d="100"/>
          <a:sy n="67" d="100"/>
        </p:scale>
        <p:origin x="87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tlightmetal.com/process-markautomationmark-is-now-trending-a-67946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togetherness" TargetMode="External"/><Relationship Id="rId2" Type="http://schemas.openxmlformats.org/officeDocument/2006/relationships/image" Target="../media/image6.1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pages/WvlygCAAACAA3yTb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bacademy.org/2019/labs/digiscope/students/remy-ducros/assignement/week0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9" y="1309004"/>
            <a:ext cx="7554350" cy="1356604"/>
          </a:xfrm>
        </p:spPr>
        <p:txBody>
          <a:bodyPr/>
          <a:lstStyle/>
          <a:p>
            <a:r>
              <a:rPr lang="en-US" dirty="0"/>
              <a:t>Manufacturing and Design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0" y="1183044"/>
            <a:ext cx="44196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FUNCTIONALITY</a:t>
            </a:r>
          </a:p>
          <a:p>
            <a:pPr lvl="1"/>
            <a:r>
              <a:rPr lang="en-US" sz="2400" dirty="0"/>
              <a:t>The product or solution must fulfill its intended purpose.</a:t>
            </a:r>
          </a:p>
          <a:p>
            <a:r>
              <a:rPr lang="en-US" sz="2400" dirty="0"/>
              <a:t>QUALITY</a:t>
            </a:r>
          </a:p>
          <a:p>
            <a:pPr lvl="1"/>
            <a:r>
              <a:rPr lang="en-US" sz="2400" dirty="0"/>
              <a:t>The product or solution must be designed to meet certain minimum standards.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486289"/>
            <a:ext cx="2968780" cy="333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7155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SIGNIFICANT FACTORS</a:t>
            </a:r>
          </a:p>
        </p:txBody>
      </p:sp>
    </p:spTree>
    <p:extLst>
      <p:ext uri="{BB962C8B-B14F-4D97-AF65-F5344CB8AC3E}">
        <p14:creationId xmlns:p14="http://schemas.microsoft.com/office/powerpoint/2010/main" val="132361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844212" y="1052415"/>
            <a:ext cx="5147388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SAFETY</a:t>
            </a:r>
          </a:p>
          <a:p>
            <a:pPr lvl="1"/>
            <a:r>
              <a:rPr lang="en-US" sz="2400" dirty="0"/>
              <a:t>The product must be designed to comply with codes and regulations to provide safe user operation.</a:t>
            </a:r>
          </a:p>
          <a:p>
            <a:r>
              <a:rPr lang="en-US" sz="2400" dirty="0"/>
              <a:t>ERGONOMICS</a:t>
            </a:r>
          </a:p>
          <a:p>
            <a:pPr lvl="1"/>
            <a:r>
              <a:rPr lang="en-US" sz="2400" dirty="0"/>
              <a:t>The product must be designed so the user can operate it with ease and maximum efficiency.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9" y="1652125"/>
            <a:ext cx="3552223" cy="2395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5236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SIGNIFICANT FACTORS</a:t>
            </a:r>
          </a:p>
        </p:txBody>
      </p:sp>
    </p:spTree>
    <p:extLst>
      <p:ext uri="{BB962C8B-B14F-4D97-AF65-F5344CB8AC3E}">
        <p14:creationId xmlns:p14="http://schemas.microsoft.com/office/powerpoint/2010/main" val="362455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247053" y="971550"/>
            <a:ext cx="5820747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APPEARANCE</a:t>
            </a:r>
          </a:p>
          <a:p>
            <a:pPr lvl="1"/>
            <a:r>
              <a:rPr lang="en-US" sz="2000" dirty="0"/>
              <a:t>The appeal of a product to a customer may be based on the selection of materials, processes, finish, color, or shape.</a:t>
            </a:r>
          </a:p>
          <a:p>
            <a:r>
              <a:rPr lang="en-US" sz="2000" dirty="0"/>
              <a:t>ENVIRONMENTAL CONSIDERATION</a:t>
            </a:r>
          </a:p>
          <a:p>
            <a:pPr lvl="1"/>
            <a:r>
              <a:rPr lang="en-US" sz="2000" dirty="0"/>
              <a:t>The product must be designed so it does not adversely affect the environment.</a:t>
            </a:r>
          </a:p>
          <a:p>
            <a:r>
              <a:rPr lang="en-US" sz="2000" dirty="0"/>
              <a:t>ECONOMICS</a:t>
            </a:r>
          </a:p>
          <a:p>
            <a:pPr lvl="1"/>
            <a:r>
              <a:rPr lang="en-US" sz="2000" dirty="0"/>
              <a:t>The product must be produced at the lowest cost without sacrificing safety or effectiveness.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7" y="1467628"/>
            <a:ext cx="2858476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6180" y="771495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SIGNIFICANT FACTORS</a:t>
            </a:r>
          </a:p>
        </p:txBody>
      </p:sp>
    </p:spTree>
    <p:extLst>
      <p:ext uri="{BB962C8B-B14F-4D97-AF65-F5344CB8AC3E}">
        <p14:creationId xmlns:p14="http://schemas.microsoft.com/office/powerpoint/2010/main" val="315164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984" y="1127369"/>
            <a:ext cx="6172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ENGINEERING DESIGN. </a:t>
            </a:r>
            <a:r>
              <a:rPr lang="en-US" dirty="0"/>
              <a:t>To create, fashion, execute, or construct according to plan.</a:t>
            </a:r>
          </a:p>
          <a:p>
            <a:endParaRPr lang="en-US" dirty="0"/>
          </a:p>
          <a:p>
            <a:r>
              <a:rPr lang="en-US" b="1" dirty="0">
                <a:solidFill>
                  <a:prstClr val="black"/>
                </a:solidFill>
              </a:rPr>
              <a:t>THE DESIGN PROCESS. </a:t>
            </a:r>
            <a:r>
              <a:rPr lang="en-US" dirty="0"/>
              <a:t>Practicing engineers do not follow a single uniform approach to engineering design.</a:t>
            </a:r>
          </a:p>
          <a:p>
            <a:endParaRPr lang="en-US" dirty="0"/>
          </a:p>
          <a:p>
            <a:r>
              <a:rPr lang="en-US" b="1" dirty="0">
                <a:solidFill>
                  <a:prstClr val="black"/>
                </a:solidFill>
              </a:rPr>
              <a:t>SIGNIFICANT FACTORS. </a:t>
            </a:r>
            <a:r>
              <a:rPr lang="en-US" dirty="0"/>
              <a:t>Design is a process used by engineers to generate products, processes, and systems based on the recognition of a need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endParaRPr lang="en-US" sz="1400" dirty="0">
              <a:solidFill>
                <a:prstClr val="black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>
              <a:solidFill>
                <a:prstClr val="black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>
              <a:solidFill>
                <a:prstClr val="black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0" y="1276350"/>
            <a:ext cx="44196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Engineering design is the process of devising a system, component, or process to meet desired needs. </a:t>
            </a:r>
          </a:p>
          <a:p>
            <a:r>
              <a:rPr lang="en-US" sz="2400" dirty="0"/>
              <a:t>It is a decision-making process.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4625"/>
            <a:ext cx="4038600" cy="19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0" y="1276350"/>
            <a:ext cx="44196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Some firms approach engineering design as a short, simple process with only a few steps. </a:t>
            </a:r>
          </a:p>
          <a:p>
            <a:r>
              <a:rPr lang="en-US" sz="2400" dirty="0"/>
              <a:t>Others use a more complex, multi-step method with several stages.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5" y="1678186"/>
            <a:ext cx="3480707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7155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THE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18967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5F616-CE07-445A-9CEE-E31943D99F7C}"/>
              </a:ext>
            </a:extLst>
          </p:cNvPr>
          <p:cNvSpPr txBox="1">
            <a:spLocks/>
          </p:cNvSpPr>
          <p:nvPr/>
        </p:nvSpPr>
        <p:spPr>
          <a:xfrm>
            <a:off x="3750906" y="1296882"/>
            <a:ext cx="5240694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Having good, reliable background information is necessary for the team to begin exploring all relevant aspects of the problem.</a:t>
            </a:r>
          </a:p>
          <a:p>
            <a:r>
              <a:rPr lang="en-US" sz="2400" dirty="0"/>
              <a:t>Team members must determine what information will be needed and the best sources of that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5BAD9-9CB0-4771-98A0-68C299E8F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977" y="1521846"/>
            <a:ext cx="2817935" cy="2817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E6001-4310-4E28-8707-5D4977810EC9}"/>
              </a:ext>
            </a:extLst>
          </p:cNvPr>
          <p:cNvSpPr txBox="1"/>
          <p:nvPr/>
        </p:nvSpPr>
        <p:spPr>
          <a:xfrm>
            <a:off x="618977" y="896772"/>
            <a:ext cx="132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86823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A68A187-A789-4149-B39D-188A8FF8040E}"/>
              </a:ext>
            </a:extLst>
          </p:cNvPr>
          <p:cNvSpPr txBox="1">
            <a:spLocks/>
          </p:cNvSpPr>
          <p:nvPr/>
        </p:nvSpPr>
        <p:spPr>
          <a:xfrm>
            <a:off x="4267200" y="1539478"/>
            <a:ext cx="47244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The basic concept is to develop as many potential, creative solutions to the problem as possible.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85FF5-7704-43BC-BF28-C5F2F53A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178" y="1425233"/>
            <a:ext cx="3821723" cy="22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0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BE50CE-59F2-40A8-9B47-BDE3FB160BDF}"/>
              </a:ext>
            </a:extLst>
          </p:cNvPr>
          <p:cNvSpPr txBox="1">
            <a:spLocks/>
          </p:cNvSpPr>
          <p:nvPr/>
        </p:nvSpPr>
        <p:spPr>
          <a:xfrm>
            <a:off x="4267200" y="1334205"/>
            <a:ext cx="47244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Take your ideas and analyze potential solutions</a:t>
            </a:r>
          </a:p>
          <a:p>
            <a:r>
              <a:rPr lang="en-US" sz="2400" dirty="0"/>
              <a:t>Design and Model potential solutions.  Three is a good number.</a:t>
            </a:r>
          </a:p>
          <a:p>
            <a:r>
              <a:rPr lang="en-US" sz="2400" dirty="0"/>
              <a:t>Some types of modeling are: descriptive, functional, mathematical, computer, scale, and diagram/graphical.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8ACA0E-E770-4EAC-97E9-A4D26E40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966" y="1489204"/>
            <a:ext cx="4160234" cy="27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6E4C1-CDC8-48A5-AD4E-C88293FB9B11}"/>
              </a:ext>
            </a:extLst>
          </p:cNvPr>
          <p:cNvSpPr txBox="1">
            <a:spLocks/>
          </p:cNvSpPr>
          <p:nvPr/>
        </p:nvSpPr>
        <p:spPr>
          <a:xfrm>
            <a:off x="3265715" y="887575"/>
            <a:ext cx="5725886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Performing various tests on each of the models allows for comparison and evaluation.  </a:t>
            </a:r>
          </a:p>
          <a:p>
            <a:r>
              <a:rPr lang="en-US" sz="2000" dirty="0"/>
              <a:t>Examples of testing are:</a:t>
            </a:r>
          </a:p>
          <a:p>
            <a:pPr lvl="1"/>
            <a:r>
              <a:rPr lang="en-US" sz="1400" dirty="0"/>
              <a:t>Durability</a:t>
            </a:r>
          </a:p>
          <a:p>
            <a:pPr lvl="1"/>
            <a:r>
              <a:rPr lang="en-US" sz="1400" dirty="0"/>
              <a:t>Ease of Assembly</a:t>
            </a:r>
          </a:p>
          <a:p>
            <a:pPr lvl="1"/>
            <a:r>
              <a:rPr lang="en-US" sz="1400" dirty="0"/>
              <a:t>Reliability</a:t>
            </a:r>
          </a:p>
          <a:p>
            <a:pPr lvl="1"/>
            <a:r>
              <a:rPr lang="en-US" sz="1400" dirty="0"/>
              <a:t>Strength</a:t>
            </a:r>
          </a:p>
          <a:p>
            <a:pPr lvl="1"/>
            <a:r>
              <a:rPr lang="en-US" sz="1400" dirty="0"/>
              <a:t>Functionality</a:t>
            </a:r>
          </a:p>
          <a:p>
            <a:pPr lvl="1"/>
            <a:r>
              <a:rPr lang="en-US" sz="1400" dirty="0"/>
              <a:t>Environmental Consideration</a:t>
            </a:r>
          </a:p>
          <a:p>
            <a:pPr lvl="1"/>
            <a:r>
              <a:rPr lang="en-US" sz="1400" dirty="0"/>
              <a:t>Quality and Consistency</a:t>
            </a:r>
          </a:p>
          <a:p>
            <a:pPr lvl="1"/>
            <a:r>
              <a:rPr lang="en-US" sz="1400" dirty="0"/>
              <a:t>Safety</a:t>
            </a:r>
          </a:p>
          <a:p>
            <a:pPr lvl="1"/>
            <a:r>
              <a:rPr lang="en-US" sz="1400" dirty="0"/>
              <a:t>Consistency of Testing</a:t>
            </a:r>
          </a:p>
          <a:p>
            <a:pPr lvl="1"/>
            <a:r>
              <a:rPr lang="en-US" sz="1400" dirty="0"/>
              <a:t>Ergonomics</a:t>
            </a:r>
          </a:p>
          <a:p>
            <a:pPr lvl="1"/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95987-083D-44DB-85DA-6A7964D77E51}"/>
              </a:ext>
            </a:extLst>
          </p:cNvPr>
          <p:cNvSpPr/>
          <p:nvPr/>
        </p:nvSpPr>
        <p:spPr>
          <a:xfrm>
            <a:off x="-376813" y="869797"/>
            <a:ext cx="385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MODEL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6F858-9A18-4EFF-9CD5-96AA1B951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453" y="2233440"/>
            <a:ext cx="2937803" cy="22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8F2C2-B910-490A-863A-86048F85133D}"/>
              </a:ext>
            </a:extLst>
          </p:cNvPr>
          <p:cNvSpPr txBox="1">
            <a:spLocks/>
          </p:cNvSpPr>
          <p:nvPr/>
        </p:nvSpPr>
        <p:spPr>
          <a:xfrm>
            <a:off x="4267200" y="1278221"/>
            <a:ext cx="4724400" cy="339447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Complete and thorough communication is critical before a part, product, or structure can be manufactured.</a:t>
            </a:r>
          </a:p>
          <a:p>
            <a:r>
              <a:rPr lang="en-US" sz="2400" dirty="0"/>
              <a:t>Diagrams, drawings and sketches, computer printouts, charts, graphs, and any other relevant and documented material will be presented.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63EA3-4894-4CD8-82A2-470F9F4B5C07}"/>
              </a:ext>
            </a:extLst>
          </p:cNvPr>
          <p:cNvSpPr/>
          <p:nvPr/>
        </p:nvSpPr>
        <p:spPr>
          <a:xfrm>
            <a:off x="-2061402" y="878111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COMMUNICATE AND SPECIFY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00CEE-B0AE-4C10-A94C-825C2C9B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0" y="1455576"/>
            <a:ext cx="3359135" cy="30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2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03b13e5b5c7c070d9c7aeb76de8d267b23ddc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7" ma:contentTypeDescription="Create a new document." ma:contentTypeScope="" ma:versionID="e95328fa23588749f9fa2b140771f3d7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c59f9b6bc57a2e50ffec2a2a7fa37e71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</documentManagement>
</p:properties>
</file>

<file path=customXml/itemProps1.xml><?xml version="1.0" encoding="utf-8"?>
<ds:datastoreItem xmlns:ds="http://schemas.openxmlformats.org/officeDocument/2006/customXml" ds:itemID="{B03D1FDF-4153-4A9D-988A-4FEDCB40F2EF}"/>
</file>

<file path=customXml/itemProps2.xml><?xml version="1.0" encoding="utf-8"?>
<ds:datastoreItem xmlns:ds="http://schemas.openxmlformats.org/officeDocument/2006/customXml" ds:itemID="{F83FD09D-0ACA-445E-9813-FB22399B4880}"/>
</file>

<file path=customXml/itemProps3.xml><?xml version="1.0" encoding="utf-8"?>
<ds:datastoreItem xmlns:ds="http://schemas.openxmlformats.org/officeDocument/2006/customXml" ds:itemID="{DE8E8EE4-E399-43B6-82F9-0E2D8E118E48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425</Words>
  <Application>Microsoft Office PowerPoint</Application>
  <PresentationFormat>On-screen Show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Tw Cen MT</vt:lpstr>
      <vt:lpstr>Wingdings</vt:lpstr>
      <vt:lpstr>Wingdings 2</vt:lpstr>
      <vt:lpstr>MS_Yellow</vt:lpstr>
      <vt:lpstr>Manufacturing and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2016-01-05T02:38:42Z</dcterms:created>
  <dcterms:modified xsi:type="dcterms:W3CDTF">2024-08-15T20:37:24Z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