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78" r:id="rId38"/>
  </p:sldIdLst>
  <p:sldSz cx="9144000" cy="5143500" type="screen16x9"/>
  <p:notesSz cx="6858000" cy="9144000"/>
  <p:custDataLst>
    <p:tags r:id="rId39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8CADB-E780-5962-4128-05B0383C967A}" v="1087" dt="2024-08-27T13:12:36.810"/>
    <p1510:client id="{788CCA99-0CD8-E337-3621-A236956FD7F9}" v="112" dt="2024-08-27T12:06:06.766"/>
    <p1510:client id="{AE6FCFEF-C26F-607E-3BA1-F3D847FAA3CC}" v="2" dt="2024-08-27T13:13:55.743"/>
    <p1510:client id="{C961403E-B4EF-7732-0F58-2BD79DCE048B}" v="86" dt="2024-08-27T21:28:55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A566-9502-74DB-2A8A-8F5D13BBAE24}"/>
              </a:ext>
            </a:extLst>
          </p:cNvPr>
          <p:cNvSpPr>
            <a:spLocks noGrp="1"/>
          </p:cNvSpPr>
          <p:nvPr/>
        </p:nvSpPr>
        <p:spPr>
          <a:xfrm>
            <a:off x="1177923" y="1894223"/>
            <a:ext cx="6477000" cy="1356604"/>
          </a:xfrm>
          <a:prstGeom prst="rect">
            <a:avLst/>
          </a:prstGeom>
        </p:spPr>
        <p:txBody>
          <a:bodyPr lIns="91440" tIns="45720" rIns="91440" bIns="45720" rtlCol="0" anchor="b"/>
          <a:lstStyle>
            <a:lvl1pPr algn="l" rtl="0" eaLnBrk="1" latinLnBrk="0" hangingPunct="1">
              <a:spcBef>
                <a:spcPct val="0"/>
              </a:spcBef>
              <a:buNone/>
              <a:defRPr sz="4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latin typeface="Montserrat"/>
                <a:ea typeface="Source Sans Pro"/>
              </a:rPr>
              <a:t>manufacturing and engineering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572000" y="179762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As standards, practices, and the wants, and needs of society change and evolve, so must you and your company.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If the employees in a company do not stay up to date, it can hurt a company’s long-term success.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BE A LIFELONG LEARNER</a:t>
            </a:r>
          </a:p>
        </p:txBody>
      </p:sp>
      <p:pic>
        <p:nvPicPr>
          <p:cNvPr id="2" name="Picture 1" descr="A person with glasses and a blue shirt&#10;&#10;Description automatically generated">
            <a:extLst>
              <a:ext uri="{FF2B5EF4-FFF2-40B4-BE49-F238E27FC236}">
                <a16:creationId xmlns:a16="http://schemas.microsoft.com/office/drawing/2014/main" id="{FA84FE3C-995D-185E-85CF-8B81ADDA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1801178"/>
            <a:ext cx="40195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88180" y="179762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Conflict resolution can help you navigate those tough times when group members have issues with each other.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Everyone must consider the interests and suggestions of other people while working on a team.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UNDERSTAND CONFLICT RESOLUTION</a:t>
            </a:r>
          </a:p>
        </p:txBody>
      </p:sp>
      <p:pic>
        <p:nvPicPr>
          <p:cNvPr id="5" name="Picture 4" descr="A person and person shaking hands">
            <a:extLst>
              <a:ext uri="{FF2B5EF4-FFF2-40B4-BE49-F238E27FC236}">
                <a16:creationId xmlns:a16="http://schemas.microsoft.com/office/drawing/2014/main" id="{8064DCD1-A1C0-6BA4-09DE-BB95C876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22" b="197"/>
          <a:stretch/>
        </p:blipFill>
        <p:spPr>
          <a:xfrm>
            <a:off x="601980" y="1795463"/>
            <a:ext cx="3611880" cy="26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88180" y="165284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People who work with each other need not be best friends, but they might develop strong relationships.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Co-workers who do not get along with each other for personal reasons still must determine how to work well together no matter their feelings.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WORK WELL WITH OTHERS</a:t>
            </a:r>
          </a:p>
        </p:txBody>
      </p:sp>
      <p:pic>
        <p:nvPicPr>
          <p:cNvPr id="2" name="Picture 1" descr="A group of people celebrating&#10;&#10;Description automatically generated">
            <a:extLst>
              <a:ext uri="{FF2B5EF4-FFF2-40B4-BE49-F238E27FC236}">
                <a16:creationId xmlns:a16="http://schemas.microsoft.com/office/drawing/2014/main" id="{44986D29-A86A-FADF-92D9-E24B298C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860233"/>
            <a:ext cx="3810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88180" y="136328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You do not have to like what you hear, but you must be receptive to others comments, evaluate the comments made, and make a decision on whether to alter the area of question or not.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Constructive criticism can provide essential feed-back and help you improve your performance.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TAKE CRITICISM</a:t>
            </a:r>
          </a:p>
        </p:txBody>
      </p:sp>
      <p:pic>
        <p:nvPicPr>
          <p:cNvPr id="3" name="Picture 2" descr="A person pointing at another person&#10;&#10;Description automatically generated">
            <a:extLst>
              <a:ext uri="{FF2B5EF4-FFF2-40B4-BE49-F238E27FC236}">
                <a16:creationId xmlns:a16="http://schemas.microsoft.com/office/drawing/2014/main" id="{A9837D10-C4E6-D675-8382-63CD55E5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" y="1978343"/>
            <a:ext cx="38004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9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88180" y="2346269"/>
            <a:ext cx="4419600" cy="1672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This is an attempt to develop the ability to “read” unspoken clues in other team members - their hidden signals and body </a:t>
            </a:r>
            <a:r>
              <a:rPr lang="en-US" sz="2000">
                <a:latin typeface="Montserrat"/>
                <a:ea typeface="+mn-lt"/>
                <a:cs typeface="+mn-lt"/>
              </a:rPr>
              <a:t>language.</a:t>
            </a:r>
            <a:endParaRPr lang="en-US" sz="2000" dirty="0">
              <a:latin typeface="Montserrat"/>
              <a:ea typeface="+mn-lt"/>
              <a:cs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SENSE TENDENCIES</a:t>
            </a:r>
          </a:p>
        </p:txBody>
      </p:sp>
      <p:pic>
        <p:nvPicPr>
          <p:cNvPr id="2" name="Picture 1" descr="A person and person smiling and giving thumbs up&#10;&#10;Description automatically generated">
            <a:extLst>
              <a:ext uri="{FF2B5EF4-FFF2-40B4-BE49-F238E27FC236}">
                <a16:creationId xmlns:a16="http://schemas.microsoft.com/office/drawing/2014/main" id="{FAD7EF78-1759-5CA7-0360-CDE16B6F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85" r="205" b="-481"/>
          <a:stretch/>
        </p:blipFill>
        <p:spPr>
          <a:xfrm>
            <a:off x="441007" y="2347913"/>
            <a:ext cx="3903359" cy="16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6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328160" y="1812869"/>
            <a:ext cx="4419600" cy="1672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Sarcasm should never be used in a business or professional setting where people do not know each other well. 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Even if the group discussion has only one unfamiliar </a:t>
            </a:r>
            <a:r>
              <a:rPr lang="en-US" sz="2000">
                <a:latin typeface="Montserrat"/>
                <a:ea typeface="+mn-lt"/>
                <a:cs typeface="+mn-lt"/>
              </a:rPr>
              <a:t>person, be professional.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AVOID SARCASM</a:t>
            </a:r>
          </a:p>
        </p:txBody>
      </p:sp>
      <p:pic>
        <p:nvPicPr>
          <p:cNvPr id="3" name="Picture 2" descr="A hand in a suit with a thumb down&#10;&#10;Description automatically generated">
            <a:extLst>
              <a:ext uri="{FF2B5EF4-FFF2-40B4-BE49-F238E27FC236}">
                <a16:creationId xmlns:a16="http://schemas.microsoft.com/office/drawing/2014/main" id="{7AEB4466-D915-A26A-F519-36E79466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" y="1813560"/>
            <a:ext cx="34766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7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282440" y="1576649"/>
            <a:ext cx="4419600" cy="1672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>
                <a:latin typeface="Montserrat"/>
                <a:ea typeface="+mn-lt"/>
                <a:cs typeface="+mn-lt"/>
              </a:rPr>
              <a:t>A person must be able to adapt and improvise if necessary, which includes respecting another culture and its customs. </a:t>
            </a:r>
            <a:endParaRPr lang="en-US" sz="2000" dirty="0">
              <a:latin typeface="Montserrat"/>
              <a:ea typeface="+mn-lt"/>
              <a:cs typeface="+mn-lt"/>
            </a:endParaRP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Staying open to new ideas and alternative perspectives may lead you to solutions and ideas you may not have developed on your own.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BE FLEXIBLE AND OPEN</a:t>
            </a:r>
          </a:p>
        </p:txBody>
      </p:sp>
      <p:pic>
        <p:nvPicPr>
          <p:cNvPr id="2" name="Picture 1" descr="A person wearing a hard hat and a blue helmet&#10;&#10;Description automatically generated">
            <a:extLst>
              <a:ext uri="{FF2B5EF4-FFF2-40B4-BE49-F238E27FC236}">
                <a16:creationId xmlns:a16="http://schemas.microsoft.com/office/drawing/2014/main" id="{5CF0ED62-E52C-6353-0F59-DF3FB0723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" y="1700213"/>
            <a:ext cx="3105150" cy="29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9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282440" y="2163389"/>
            <a:ext cx="4419600" cy="1672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This may take the form of an e-mail to a supervisor, a technical memo, a presentation to a group of engineers and technicians, or even a formal presentation to a group of directors or executives.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USE GOOD WRITTEN AND ORAL COMMUNICATION SKILLS</a:t>
            </a:r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3" name="Picture 2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6F93CF78-7DD2-8D20-6678-698036D1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" y="2163128"/>
            <a:ext cx="3463290" cy="23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282440" y="2163389"/>
            <a:ext cx="4419600" cy="1672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Networking is a term that describes the ability to find opportunities and or meet new contacts by working through “chains” or “webs” of people you know.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NETWORK WITH OTHERS</a:t>
            </a:r>
            <a:endParaRPr lang="en-US" sz="3200" b="1" dirty="0"/>
          </a:p>
        </p:txBody>
      </p:sp>
      <p:pic>
        <p:nvPicPr>
          <p:cNvPr id="2" name="Picture 1" descr="A group of people with drawn circles around them&#10;&#10;Description automatically generated">
            <a:extLst>
              <a:ext uri="{FF2B5EF4-FFF2-40B4-BE49-F238E27FC236}">
                <a16:creationId xmlns:a16="http://schemas.microsoft.com/office/drawing/2014/main" id="{3C49168C-537E-6F0A-33A7-32F17C70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" y="1682115"/>
            <a:ext cx="3126105" cy="30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0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343400" y="1546169"/>
            <a:ext cx="4419600" cy="1672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You will need to develop good time management, punctuality, and preparation and organizational skills. 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As you acquire and develop these skills, you will find that you can apply them to many different situations, which in turn makes you more productive and successful.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HAVE SELF-DISCIPLINE</a:t>
            </a:r>
          </a:p>
        </p:txBody>
      </p:sp>
      <p:pic>
        <p:nvPicPr>
          <p:cNvPr id="3" name="Picture 2" descr="A person holding a telephone and a clock&#10;&#10;Description automatically generated">
            <a:extLst>
              <a:ext uri="{FF2B5EF4-FFF2-40B4-BE49-F238E27FC236}">
                <a16:creationId xmlns:a16="http://schemas.microsoft.com/office/drawing/2014/main" id="{2E47D75A-D370-9E7B-584C-622AFECF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" y="2152650"/>
            <a:ext cx="381190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B02DD9-E6ED-31EE-FCCB-ABCC902EC2E6}"/>
              </a:ext>
            </a:extLst>
          </p:cNvPr>
          <p:cNvSpPr txBox="1"/>
          <p:nvPr/>
        </p:nvSpPr>
        <p:spPr>
          <a:xfrm>
            <a:off x="945824" y="1106585"/>
            <a:ext cx="731602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>
                <a:latin typeface="Montserrat"/>
                <a:ea typeface="Source Sans Pro"/>
              </a:rPr>
              <a:t>This unit will define some of the important “soft skills” or “interpersonal skills” non-technically-oriented characteristics people and employers desire.  It will also explain what engineers do.</a:t>
            </a:r>
          </a:p>
        </p:txBody>
      </p:sp>
    </p:spTree>
    <p:extLst>
      <p:ext uri="{BB962C8B-B14F-4D97-AF65-F5344CB8AC3E}">
        <p14:creationId xmlns:p14="http://schemas.microsoft.com/office/powerpoint/2010/main" val="58572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65320" y="1934789"/>
            <a:ext cx="4419600" cy="1672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Your involvement in various social activities and organizations can be good preparation for future professional interactions.</a:t>
            </a:r>
            <a:endParaRPr lang="en-US" sz="2000" dirty="0"/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Employers look for people who have activities in their lives out-side work.</a:t>
            </a:r>
            <a:endParaRPr lang="en-US" sz="2000" dirty="0">
              <a:latin typeface="Montserra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INTERACT SOCIALLY</a:t>
            </a:r>
            <a:endParaRPr lang="en-US" sz="3200" b="1" dirty="0"/>
          </a:p>
        </p:txBody>
      </p:sp>
      <p:pic>
        <p:nvPicPr>
          <p:cNvPr id="2" name="Picture 1" descr="Hands holding a rope with a white background&#10;&#10;Description automatically generated">
            <a:extLst>
              <a:ext uri="{FF2B5EF4-FFF2-40B4-BE49-F238E27FC236}">
                <a16:creationId xmlns:a16="http://schemas.microsoft.com/office/drawing/2014/main" id="{B77CF210-E692-A509-348D-A0A3D119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5" r="821" b="-345"/>
          <a:stretch/>
        </p:blipFill>
        <p:spPr>
          <a:xfrm>
            <a:off x="520065" y="1924050"/>
            <a:ext cx="3821401" cy="22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B02DD9-E6ED-31EE-FCCB-ABCC902EC2E6}"/>
              </a:ext>
            </a:extLst>
          </p:cNvPr>
          <p:cNvSpPr txBox="1"/>
          <p:nvPr/>
        </p:nvSpPr>
        <p:spPr>
          <a:xfrm>
            <a:off x="1496018" y="1662168"/>
            <a:ext cx="615132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Source Sans Pro"/>
              </a:rPr>
              <a:t>WHAT DO ENGINEERS DO?</a:t>
            </a:r>
            <a:r>
              <a:rPr lang="en-US" sz="2800" b="1" dirty="0">
                <a:solidFill>
                  <a:prstClr val="black"/>
                </a:solidFill>
                <a:latin typeface="Montserrat"/>
                <a:ea typeface="Source Sans Pro"/>
              </a:rPr>
              <a:t> </a:t>
            </a:r>
            <a:endParaRPr lang="en-US" sz="2800" dirty="0">
              <a:solidFill>
                <a:prstClr val="black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511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137660" y="1401389"/>
            <a:ext cx="4358640" cy="1855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The role of the engineering researcher is the closest to that of a scientist of all the engineering functions.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Engineering researchers differ from scientists in that they are interested in the application of a breakthrough, whereas scientists are concerned with the knowledge that accompanies a breakthrough.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RESEARCH</a:t>
            </a:r>
          </a:p>
        </p:txBody>
      </p:sp>
      <p:pic>
        <p:nvPicPr>
          <p:cNvPr id="3" name="Picture 2" descr="A building under construction with a crane&#10;&#10;Description automatically generated">
            <a:extLst>
              <a:ext uri="{FF2B5EF4-FFF2-40B4-BE49-F238E27FC236}">
                <a16:creationId xmlns:a16="http://schemas.microsoft.com/office/drawing/2014/main" id="{16DDB320-DA0D-16D2-6587-4A831FFA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3" y="1515428"/>
            <a:ext cx="3267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72940" y="1515689"/>
            <a:ext cx="4008120" cy="1855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>
                <a:latin typeface="Montserrat"/>
              </a:rPr>
              <a:t>Development engineers bridge the gap between laboratory research and full-scale production.</a:t>
            </a:r>
            <a:endParaRPr lang="en-US" sz="2000" dirty="0">
              <a:latin typeface="Montserrat"/>
            </a:endParaRP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Development engineers are always looking for ways to include researchers’ findings into test products to test their likelihood for use in new products.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DEVELOPMENT</a:t>
            </a:r>
          </a:p>
        </p:txBody>
      </p:sp>
      <p:pic>
        <p:nvPicPr>
          <p:cNvPr id="2" name="Picture 1" descr="A person wearing a hard hat and holding a clipboard&#10;&#10;Description automatically generated">
            <a:extLst>
              <a:ext uri="{FF2B5EF4-FFF2-40B4-BE49-F238E27FC236}">
                <a16:creationId xmlns:a16="http://schemas.microsoft.com/office/drawing/2014/main" id="{418FE04B-653B-CFFA-68AF-02827DC70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061210"/>
            <a:ext cx="3743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45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72940" y="1957649"/>
            <a:ext cx="4008120" cy="1855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Test engineering involves designing and implementing tests to verify the integrity, reliability, and quality of products before they are introduced to the public.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TESTING</a:t>
            </a:r>
          </a:p>
        </p:txBody>
      </p:sp>
      <p:pic>
        <p:nvPicPr>
          <p:cNvPr id="3" name="Picture 2" descr="A diagram of a heart and lungs&#10;&#10;Description automatically generated">
            <a:extLst>
              <a:ext uri="{FF2B5EF4-FFF2-40B4-BE49-F238E27FC236}">
                <a16:creationId xmlns:a16="http://schemas.microsoft.com/office/drawing/2014/main" id="{22AAD423-8098-7403-0AF3-5753C15D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827848"/>
            <a:ext cx="36385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72940" y="1515689"/>
            <a:ext cx="4145280" cy="18323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The design function is what many people think of when they think of engineering, and this is the focus of the largest number of engineers. 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The design engineer is responsible for providing the detailed specifications of the products society uses.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DESIGN</a:t>
            </a:r>
            <a:endParaRPr lang="en-US" sz="3200" b="1" dirty="0"/>
          </a:p>
        </p:txBody>
      </p:sp>
      <p:pic>
        <p:nvPicPr>
          <p:cNvPr id="2" name="Picture 1" descr="A close-up of a metal object&#10;&#10;Description automatically generated">
            <a:extLst>
              <a:ext uri="{FF2B5EF4-FFF2-40B4-BE49-F238E27FC236}">
                <a16:creationId xmlns:a16="http://schemas.microsoft.com/office/drawing/2014/main" id="{41B56AE0-3FF0-795F-4DF0-F6C3F367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648778"/>
            <a:ext cx="2691765" cy="3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343400" y="1226129"/>
            <a:ext cx="45034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>
                <a:latin typeface="Montserrat"/>
              </a:rPr>
              <a:t>Analysis is an engineering function performed in conjunction with design, development, and research. 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Analysis engineers use mathematical models and computational tools to provide the necessary information to design, development, or research engineers to help them perform their function.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ANALYSIS</a:t>
            </a:r>
          </a:p>
        </p:txBody>
      </p:sp>
      <p:pic>
        <p:nvPicPr>
          <p:cNvPr id="3" name="Picture 2" descr="A calculator and pen on a paper&#10;&#10;Description automatically generated">
            <a:extLst>
              <a:ext uri="{FF2B5EF4-FFF2-40B4-BE49-F238E27FC236}">
                <a16:creationId xmlns:a16="http://schemas.microsoft.com/office/drawing/2014/main" id="{AF3AEC1B-3F39-FEAF-3068-833B145BA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884998"/>
            <a:ext cx="36480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32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343400" y="1416629"/>
            <a:ext cx="45034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>
                <a:latin typeface="Montserrat"/>
              </a:rPr>
              <a:t>Systems engineering involves working with the overall design, development, manufacture and operation of a complete system or product.</a:t>
            </a:r>
            <a:endParaRPr lang="en-US" sz="2000" dirty="0"/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Systems engineers are responsible for the integration of the components and systems into a functioning product.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SYSTEMS</a:t>
            </a:r>
          </a:p>
        </p:txBody>
      </p:sp>
      <p:pic>
        <p:nvPicPr>
          <p:cNvPr id="2" name="Picture 1" descr="A person drawing a planet&#10;&#10;Description automatically generated">
            <a:extLst>
              <a:ext uri="{FF2B5EF4-FFF2-40B4-BE49-F238E27FC236}">
                <a16:creationId xmlns:a16="http://schemas.microsoft.com/office/drawing/2014/main" id="{2CCD29AA-06F6-57BC-FA34-C038758A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" y="1919288"/>
            <a:ext cx="38004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4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572000" y="2155769"/>
            <a:ext cx="43510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Manufacturing and Construction engineers work with diverse teams of individuals, from technicians on the assembly lines to management, to maintain the integrity and efficiency of the </a:t>
            </a:r>
            <a:r>
              <a:rPr lang="en-US" sz="2000">
                <a:latin typeface="Montserrat"/>
              </a:rPr>
              <a:t>manufacturing process.</a:t>
            </a:r>
            <a:endParaRPr lang="en-US" sz="2000" dirty="0">
              <a:latin typeface="Montserra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MANUFACTURING AND CONSTRUCTION</a:t>
            </a:r>
          </a:p>
        </p:txBody>
      </p:sp>
      <p:pic>
        <p:nvPicPr>
          <p:cNvPr id="3" name="Picture 2" descr="A robotic arms carrying boxes&#10;&#10;Description automatically generated">
            <a:extLst>
              <a:ext uri="{FF2B5EF4-FFF2-40B4-BE49-F238E27FC236}">
                <a16:creationId xmlns:a16="http://schemas.microsoft.com/office/drawing/2014/main" id="{C6B09B94-B80C-3998-206A-FBCA0131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237423"/>
            <a:ext cx="39052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572000" y="1637609"/>
            <a:ext cx="43510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The engineer involved in operations engineering oversees the ongoing performance of the facility.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Operations and Maintenance Engineers must be able to interact with manufacturing engineers, line workers, and technicians who service the </a:t>
            </a:r>
            <a:r>
              <a:rPr lang="en-US" sz="2000">
                <a:latin typeface="Montserrat"/>
              </a:rPr>
              <a:t>equipment.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OPERATIONS AND MAINTENANCE</a:t>
            </a:r>
          </a:p>
        </p:txBody>
      </p:sp>
      <p:pic>
        <p:nvPicPr>
          <p:cNvPr id="2" name="Picture 1" descr="A medical equipment with a computer&#10;&#10;Description automatically generated">
            <a:extLst>
              <a:ext uri="{FF2B5EF4-FFF2-40B4-BE49-F238E27FC236}">
                <a16:creationId xmlns:a16="http://schemas.microsoft.com/office/drawing/2014/main" id="{3E259982-BC75-A780-0CFC-1A1D113A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963103"/>
            <a:ext cx="3352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2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019226-147F-C27D-B2A6-6F56F5437ABE}"/>
              </a:ext>
            </a:extLst>
          </p:cNvPr>
          <p:cNvSpPr/>
          <p:nvPr/>
        </p:nvSpPr>
        <p:spPr>
          <a:xfrm>
            <a:off x="475878" y="929793"/>
            <a:ext cx="260938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>
                <a:solidFill>
                  <a:prstClr val="black"/>
                </a:solidFill>
              </a:rPr>
              <a:t>KEY SKILLS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572000" y="928949"/>
            <a:ext cx="4419600" cy="3775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700"/>
              </a:spcBef>
            </a:pPr>
            <a:r>
              <a:rPr lang="en-US" sz="1400" b="1" dirty="0">
                <a:ea typeface="+mn-lt"/>
                <a:cs typeface="+mn-lt"/>
              </a:rPr>
              <a:t>You should:</a:t>
            </a:r>
            <a:endParaRPr lang="en-US"/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Communicate clearly with supervisor and others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Act professionally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Learn effectively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Manage self responsibly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Plan for change (flexibility and adaptability)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Plan for personal and professional growth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Work productively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Recognize safe and unsafe work habits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Demonstrate proper safety procedures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1400" dirty="0">
                <a:ea typeface="+mn-lt"/>
                <a:cs typeface="+mn-lt"/>
              </a:rPr>
              <a:t>Maintain a safe and healthy work environment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5F233-C79B-E879-5FC2-EFBB9555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76" y="2031845"/>
            <a:ext cx="36679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6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80560" y="1782389"/>
            <a:ext cx="43510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An engineer involved in technical support serves as the link between customer and product and assists with installation and setup.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The technical support engineer may troubleshoot a product’s problems.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TECHNICAL SUPPORT</a:t>
            </a:r>
          </a:p>
        </p:txBody>
      </p:sp>
      <p:pic>
        <p:nvPicPr>
          <p:cNvPr id="3" name="Picture 2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966F17E9-1413-09C2-70E0-B3B5BB41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" y="1785938"/>
            <a:ext cx="37433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6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80560" y="2079569"/>
            <a:ext cx="43510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>
                <a:latin typeface="Montserrat"/>
              </a:rPr>
              <a:t>Engineers are valuable members of the sales force in numerous companies. </a:t>
            </a:r>
            <a:endParaRPr lang="en-US" sz="2000" dirty="0">
              <a:latin typeface="Montserrat"/>
            </a:endParaRP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These engineers must have interpersonal skills conducive to effective selling.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SALES</a:t>
            </a:r>
          </a:p>
        </p:txBody>
      </p:sp>
      <p:pic>
        <p:nvPicPr>
          <p:cNvPr id="2" name="Picture 1" descr="A group of people looking at a piece of paper&#10;&#10;Description automatically generated">
            <a:extLst>
              <a:ext uri="{FF2B5EF4-FFF2-40B4-BE49-F238E27FC236}">
                <a16:creationId xmlns:a16="http://schemas.microsoft.com/office/drawing/2014/main" id="{1A5080F9-CA4C-B572-66C0-EA66FEC0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" y="1882140"/>
            <a:ext cx="36385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28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80560" y="1287089"/>
            <a:ext cx="43510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Engineers who provide consulting are self-employed or work for a firm that does not provide goods or services directly to consumers. 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Many large companies do not have technical experts on staff in all areas of operation. Instead, they use consultants to handle issues in those </a:t>
            </a:r>
            <a:r>
              <a:rPr lang="en-US" sz="2000">
                <a:latin typeface="Montserrat"/>
              </a:rPr>
              <a:t>technical areas.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CONSULTING</a:t>
            </a:r>
          </a:p>
        </p:txBody>
      </p:sp>
      <p:pic>
        <p:nvPicPr>
          <p:cNvPr id="3" name="Picture 2" descr="A group of people looking at a blueprint&#10;&#10;Description automatically generated">
            <a:extLst>
              <a:ext uri="{FF2B5EF4-FFF2-40B4-BE49-F238E27FC236}">
                <a16:creationId xmlns:a16="http://schemas.microsoft.com/office/drawing/2014/main" id="{80177DA1-0C0C-B8EE-F1C7-0CB8A95E3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621" r="5071" b="7143"/>
          <a:stretch/>
        </p:blipFill>
        <p:spPr>
          <a:xfrm>
            <a:off x="523875" y="1774508"/>
            <a:ext cx="3730191" cy="24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58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04360" y="1515689"/>
            <a:ext cx="4351020" cy="1870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>
                <a:latin typeface="Montserrat"/>
              </a:rPr>
              <a:t>Engineers may manage other engineers or support personnel, or they may rise to oversee the business aspects of a corporation. 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</a:rPr>
              <a:t>Prior to being promoted to this level of management, engineers may acquire some business or management training.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MANAGEMENT</a:t>
            </a:r>
          </a:p>
        </p:txBody>
      </p:sp>
      <p:pic>
        <p:nvPicPr>
          <p:cNvPr id="2" name="Picture 1" descr="A person writing on a glass&#10;&#10;Description automatically generated">
            <a:extLst>
              <a:ext uri="{FF2B5EF4-FFF2-40B4-BE49-F238E27FC236}">
                <a16:creationId xmlns:a16="http://schemas.microsoft.com/office/drawing/2014/main" id="{D2E9D726-495F-B5EC-514F-883A75ED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" y="1870710"/>
            <a:ext cx="3714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750732" y="923355"/>
            <a:ext cx="4069080" cy="20914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700"/>
              </a:spcBef>
            </a:pPr>
            <a:r>
              <a:rPr lang="en-US" b="1" dirty="0">
                <a:latin typeface="Montserrat"/>
              </a:rPr>
              <a:t>Common reasons for students to be interested in engineering include the following: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en-US" sz="1400" dirty="0"/>
              <a:t>They like math and science.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en-US" sz="1400" dirty="0"/>
              <a:t>A school counselor suggested it.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en-US" sz="1400" dirty="0"/>
              <a:t>They have a relative who is an engineer.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en-US" sz="1400" dirty="0"/>
              <a:t>They heard the field has great job opportunity.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en-US" sz="1400" dirty="0"/>
              <a:t>They read that engineers make a lot of money.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en-US" sz="1400" dirty="0"/>
              <a:t>They always took things apart when they were younger.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en-US" sz="1400" dirty="0"/>
              <a:t>They like to build things</a:t>
            </a:r>
          </a:p>
        </p:txBody>
      </p:sp>
      <p:pic>
        <p:nvPicPr>
          <p:cNvPr id="3" name="Picture 2" descr="A person wearing a hard hat&#10;&#10;Description automatically generated">
            <a:extLst>
              <a:ext uri="{FF2B5EF4-FFF2-40B4-BE49-F238E27FC236}">
                <a16:creationId xmlns:a16="http://schemas.microsoft.com/office/drawing/2014/main" id="{95691ADA-A6EA-0F50-08C0-450B30E2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" y="2060258"/>
            <a:ext cx="4067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572000" y="1835729"/>
            <a:ext cx="4419600" cy="14361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It is very important to be on time and to stay on schedule. This critical workplace issue is often overlooked. </a:t>
            </a:r>
            <a:endParaRPr lang="en-US" sz="2000" dirty="0"/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Your responsibility is to be on time and having the materials needed to get the job done.</a:t>
            </a:r>
          </a:p>
        </p:txBody>
      </p:sp>
      <p:pic>
        <p:nvPicPr>
          <p:cNvPr id="3" name="Picture 2" descr="A person pushing a large clock&#10;&#10;Description automatically generated">
            <a:extLst>
              <a:ext uri="{FF2B5EF4-FFF2-40B4-BE49-F238E27FC236}">
                <a16:creationId xmlns:a16="http://schemas.microsoft.com/office/drawing/2014/main" id="{72B81ADA-7C43-6DA9-D676-643AAD74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839277"/>
            <a:ext cx="3629025" cy="2409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50FF22-6BF6-3653-FE34-C79D9DAA4393}"/>
              </a:ext>
            </a:extLst>
          </p:cNvPr>
          <p:cNvSpPr/>
          <p:nvPr/>
        </p:nvSpPr>
        <p:spPr>
          <a:xfrm>
            <a:off x="453018" y="929793"/>
            <a:ext cx="411814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</a:rPr>
              <a:t>BE ON TIME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572000" y="151568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A successful person will develop the ability to communicate well with others.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The ability to negotiate, to effectively make your case, to make clear presentations, to use appropriate body language, and to understand cultural differences are all valuable skills.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endParaRPr lang="en-US" sz="2000" dirty="0">
              <a:latin typeface="Montserrat"/>
              <a:ea typeface="+mn-lt"/>
              <a:cs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691468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</a:rPr>
              <a:t>COMMUNICATE EFECTIVELY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" name="Picture 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7B658B85-D51E-9800-3570-A8FBA86D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2040255"/>
            <a:ext cx="41338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572000" y="168332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An engineer must be able to think logically, of course, but an engineer must also learn to be creative, and innovative, developing new means of looking for solutions to problems.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What if that box is a “sphere”?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691468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</a:rPr>
              <a:t>THINK OUTSIDE THE BOX</a:t>
            </a:r>
          </a:p>
        </p:txBody>
      </p:sp>
      <p:pic>
        <p:nvPicPr>
          <p:cNvPr id="2" name="Picture 1" descr="A person in a suit with a light bulb above his head&#10;&#10;Description automatically generated">
            <a:extLst>
              <a:ext uri="{FF2B5EF4-FFF2-40B4-BE49-F238E27FC236}">
                <a16:creationId xmlns:a16="http://schemas.microsoft.com/office/drawing/2014/main" id="{2BF8CC68-C714-2876-7E25-04965E2A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98" y="1514475"/>
            <a:ext cx="26765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396740" y="179762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>
                <a:latin typeface="Montserrat"/>
                <a:ea typeface="+mn-lt"/>
                <a:cs typeface="+mn-lt"/>
              </a:rPr>
              <a:t>Have a positive attitude, a love for their job, and an ability to work alongside others.</a:t>
            </a:r>
            <a:endParaRPr lang="en-US" sz="2000" dirty="0">
              <a:latin typeface="Montserrat"/>
              <a:ea typeface="+mn-lt"/>
              <a:cs typeface="+mn-lt"/>
            </a:endParaRP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Be excited about projects. 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Become involved with the details.</a:t>
            </a:r>
          </a:p>
          <a:p>
            <a:pPr marL="285750" indent="-28575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Have a willingness to learn.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691468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</a:rPr>
              <a:t>HAVE A POSITIVE ATTITUDE</a:t>
            </a:r>
          </a:p>
        </p:txBody>
      </p:sp>
      <p:pic>
        <p:nvPicPr>
          <p:cNvPr id="3" name="Picture 2" descr="A hand writing on a white board&#10;&#10;Description automatically generated">
            <a:extLst>
              <a:ext uri="{FF2B5EF4-FFF2-40B4-BE49-F238E27FC236}">
                <a16:creationId xmlns:a16="http://schemas.microsoft.com/office/drawing/2014/main" id="{5697F0F3-0128-97C5-6D65-FB752CBC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799273"/>
            <a:ext cx="36004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27220" y="179762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Be comfortable asking, “What happens if? How would this work?” </a:t>
            </a:r>
            <a:endParaRPr lang="en-US" dirty="0"/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Take educated risks that make sense, not risks that are long shots or that might have very bad consequences.</a:t>
            </a:r>
          </a:p>
          <a:p>
            <a:pPr marL="342900" indent="-342900">
              <a:spcBef>
                <a:spcPts val="700"/>
              </a:spcBef>
              <a:buFont typeface="Wingdings"/>
              <a:buChar char="ü"/>
            </a:pPr>
            <a:endParaRPr lang="en-US" sz="2000" dirty="0">
              <a:latin typeface="Montserrat"/>
              <a:ea typeface="+mn-lt"/>
              <a:cs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691468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ea typeface="+mn-lt"/>
                <a:cs typeface="+mn-lt"/>
              </a:rPr>
              <a:t>TAKE EDUCATED RISKS</a:t>
            </a:r>
          </a:p>
        </p:txBody>
      </p:sp>
      <p:pic>
        <p:nvPicPr>
          <p:cNvPr id="2" name="Picture 1" descr="A person sitting at a desk with a computer and drawn up signs&#10;&#10;Description automatically generated">
            <a:extLst>
              <a:ext uri="{FF2B5EF4-FFF2-40B4-BE49-F238E27FC236}">
                <a16:creationId xmlns:a16="http://schemas.microsoft.com/office/drawing/2014/main" id="{C1C73DB5-8E4E-DC66-A3C4-942CE117E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786890"/>
            <a:ext cx="388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14B5CB-653E-27F0-D1DB-789C26445173}"/>
              </a:ext>
            </a:extLst>
          </p:cNvPr>
          <p:cNvSpPr txBox="1">
            <a:spLocks/>
          </p:cNvSpPr>
          <p:nvPr/>
        </p:nvSpPr>
        <p:spPr>
          <a:xfrm>
            <a:off x="4427220" y="1797629"/>
            <a:ext cx="4419600" cy="29982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spcBef>
                <a:spcPts val="700"/>
              </a:spcBef>
              <a:buFont typeface="Wingdings"/>
              <a:buChar char="ü"/>
            </a:pPr>
            <a:r>
              <a:rPr lang="en-US" sz="2000" dirty="0">
                <a:latin typeface="Montserrat"/>
                <a:ea typeface="+mn-lt"/>
                <a:cs typeface="+mn-lt"/>
              </a:rPr>
              <a:t>Many companies want their employees to have a solid understanding of business and finance as well as the ability to explain what they are doing throughout a project to people that are not necessarily engineers.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0BFC-6D15-C517-D9BB-835D6CC82432}"/>
              </a:ext>
            </a:extLst>
          </p:cNvPr>
          <p:cNvSpPr/>
          <p:nvPr/>
        </p:nvSpPr>
        <p:spPr>
          <a:xfrm>
            <a:off x="369198" y="929793"/>
            <a:ext cx="860632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>
                <a:solidFill>
                  <a:prstClr val="black"/>
                </a:solidFill>
                <a:latin typeface="Montserrat"/>
                <a:ea typeface="+mn-lt"/>
                <a:cs typeface="+mn-lt"/>
              </a:rPr>
              <a:t>UNDERSTAND BUSINESS AND FINANCE</a:t>
            </a:r>
          </a:p>
        </p:txBody>
      </p:sp>
      <p:pic>
        <p:nvPicPr>
          <p:cNvPr id="3" name="Picture 2" descr="A group of people in suits looking at papers&#10;&#10;Description automatically generated">
            <a:extLst>
              <a:ext uri="{FF2B5EF4-FFF2-40B4-BE49-F238E27FC236}">
                <a16:creationId xmlns:a16="http://schemas.microsoft.com/office/drawing/2014/main" id="{E32E72BF-A434-A9CF-CA61-27C639DB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1721168"/>
            <a:ext cx="3817620" cy="26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1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7" ma:contentTypeDescription="Create a new document." ma:contentTypeScope="" ma:versionID="e95328fa23588749f9fa2b140771f3d7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c59f9b6bc57a2e50ffec2a2a7fa37e71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</documentManagement>
</p:properties>
</file>

<file path=customXml/itemProps1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923D-7ABD-4011-B349-F8862CB2E015}">
  <ds:schemaRefs>
    <ds:schemaRef ds:uri="352a001b-fdfe-49a0-8a03-de813b89e960"/>
    <ds:schemaRef ds:uri="5796801b-3a89-4506-aaa3-b2b080dc6f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5796801b-3a89-4506-aaa3-b2b080dc6fff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revision>384</cp:revision>
  <dcterms:created xsi:type="dcterms:W3CDTF">2016-01-05T02:38:42Z</dcterms:created>
  <dcterms:modified xsi:type="dcterms:W3CDTF">2024-08-27T21:36:47Z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0x010100E22886BEB6FEA94497F001D39C05F293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