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slideLayouts/slideLayout1.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notesSlides/notesSlide4.xml" ContentType="application/vnd.openxmlformats-officedocument.presentationml.notesSlide+xml"/>
  <Override PartName="/ppt/notesSlides/notesSlide3.xml" ContentType="application/vnd.openxmlformats-officedocument.presentationml.notesSlide+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ppt/tags/tag1.xml" ContentType="application/vnd.openxmlformats-officedocument.presentationml.tag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9"/>
  </p:notesMasterIdLst>
  <p:sldIdLst>
    <p:sldId id="256" r:id="rId2"/>
    <p:sldId id="262" r:id="rId3"/>
    <p:sldId id="257" r:id="rId4"/>
    <p:sldId id="258" r:id="rId5"/>
    <p:sldId id="259" r:id="rId6"/>
    <p:sldId id="260" r:id="rId7"/>
    <p:sldId id="261" r:id="rId8"/>
  </p:sldIdLst>
  <p:sldSz cx="9144000" cy="5143500" type="screen16x9"/>
  <p:notesSz cx="6858000" cy="9144000"/>
  <p:custDataLst>
    <p:tags r:id="rId10"/>
  </p:custDataLst>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000079"/>
    <a:srgbClr val="673276"/>
    <a:srgbClr val="7452CA"/>
    <a:srgbClr val="0C1930"/>
    <a:srgbClr val="CA6727"/>
    <a:srgbClr val="F4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17" autoAdjust="0"/>
    <p:restoredTop sz="87032" autoAdjust="0"/>
  </p:normalViewPr>
  <p:slideViewPr>
    <p:cSldViewPr snapToGrid="0" showGuides="1">
      <p:cViewPr varScale="1">
        <p:scale>
          <a:sx n="52" d="100"/>
          <a:sy n="52" d="100"/>
        </p:scale>
        <p:origin x="90" y="78"/>
      </p:cViewPr>
      <p:guideLst>
        <p:guide orient="horz" pos="1620"/>
        <p:guide pos="2880"/>
      </p:guideLst>
    </p:cSldViewPr>
  </p:slideViewPr>
  <p:outlineViewPr>
    <p:cViewPr>
      <p:scale>
        <a:sx n="33" d="100"/>
        <a:sy n="33" d="100"/>
      </p:scale>
      <p:origin x="0" y="0"/>
    </p:cViewPr>
  </p:outlineViewPr>
  <p:notesTextViewPr>
    <p:cViewPr>
      <p:scale>
        <a:sx n="1" d="1"/>
        <a:sy n="1" d="1"/>
      </p:scale>
      <p:origin x="0" y="-60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8D8337-7547-4CA5-B399-767C28C5F154}" type="datetimeFigureOut">
              <a:rPr lang="en-US" smtClean="0"/>
              <a:t>1/26/2016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8D0E7E-D34F-4EEF-B25E-3830E16B454F}" type="slidenum">
              <a:rPr lang="en-US" smtClean="0"/>
              <a:t>‹#›</a:t>
            </a:fld>
            <a:endParaRPr lang="en-US"/>
          </a:p>
        </p:txBody>
      </p:sp>
    </p:spTree>
    <p:extLst>
      <p:ext uri="{BB962C8B-B14F-4D97-AF65-F5344CB8AC3E}">
        <p14:creationId xmlns:p14="http://schemas.microsoft.com/office/powerpoint/2010/main" val="7096147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lawyersandsettlements.com/lawsuit/hospital-infection.html?opt=b&amp;utm_expid=3607522-6.CQR-xUqRR1-q6QXM5ItyxA.1&amp;utm_referrer=http://www.google.com/url?sa%3Dt%26rct%3Dj%26q%3D%26esrc%3Ds%26source%3Dweb%26cd%3D6%26ved%3D0CFsQFjAF%26url%3Dhttp://www.lawyersandsettlements.com/lawsuit/hospital-infection.html%26ei%3DoiWXU77THcKGyASqxYBo%26usg%3DAFQjCNFJSYG2HVkvSAsSv6MtZPwwsgmjQA%26sig2%3Dm7T9Gjj5nhyY53ynlFGIFQ%26bvm%3Dbv.68445247,d.aWw#.U5clyy8WfGo"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scienceblogs.com/digitalbio/wp-content/blogs.dir/460/files/2012/04/i-399081440f526e1f98738c0efaec9f76-mrsa-cases.gif"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radicalmentoring.com/wp-content/uploads/2014/02/responsibility.jpg"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you’ve been to the doctor’s office, at least a few times in your life for immunizations, regular checkups, or maybe to check out some unusually bad cold or if you got a concussion or something. You’ve noticed most hospital’s doctors have lotion at their desk, along with either a sink and soap or a bottle of hand sanitizer waiting at the ready. It might seem extreme, you wash your hands after you go to the bathroom or after you touch something notably dirty, but outside of that you’re pretty much clean. Right? Wrong.</a:t>
            </a:r>
            <a:br>
              <a:rPr lang="en-US" dirty="0" smtClean="0"/>
            </a:br>
            <a:r>
              <a:rPr lang="en-US" dirty="0" smtClean="0"/>
              <a:t/>
            </a:r>
            <a:br>
              <a:rPr lang="en-US" dirty="0" smtClean="0"/>
            </a:br>
            <a:r>
              <a:rPr lang="en-US" dirty="0" smtClean="0"/>
              <a:t>http://blu.stb.s-msn.com/i/FA/5CE6739C5D41E554378738FBF1931B_h300_w350_m2_bblack_q99_p99_cDVZkhXUN.jpg</a:t>
            </a:r>
          </a:p>
          <a:p>
            <a:endParaRPr lang="en-US" dirty="0"/>
          </a:p>
        </p:txBody>
      </p:sp>
      <p:sp>
        <p:nvSpPr>
          <p:cNvPr id="4" name="Slide Number Placeholder 3"/>
          <p:cNvSpPr>
            <a:spLocks noGrp="1"/>
          </p:cNvSpPr>
          <p:nvPr>
            <p:ph type="sldNum" sz="quarter" idx="10"/>
          </p:nvPr>
        </p:nvSpPr>
        <p:spPr/>
        <p:txBody>
          <a:bodyPr/>
          <a:lstStyle/>
          <a:p>
            <a:fld id="{028D0E7E-D34F-4EEF-B25E-3830E16B454F}" type="slidenum">
              <a:rPr lang="en-US" smtClean="0"/>
              <a:t>2</a:t>
            </a:fld>
            <a:endParaRPr lang="en-US"/>
          </a:p>
        </p:txBody>
      </p:sp>
    </p:spTree>
    <p:extLst>
      <p:ext uri="{BB962C8B-B14F-4D97-AF65-F5344CB8AC3E}">
        <p14:creationId xmlns:p14="http://schemas.microsoft.com/office/powerpoint/2010/main" val="15332249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Even doctors who have very clean hands and wash them so frequently every room needs to have moisturizing lotion spread disease through their hands. This is especially true when they’re frequently around sick people who’s immune systems are already compromised.</a:t>
            </a:r>
          </a:p>
          <a:p>
            <a:endParaRPr lang="en-US" dirty="0"/>
          </a:p>
        </p:txBody>
      </p:sp>
      <p:sp>
        <p:nvSpPr>
          <p:cNvPr id="4" name="Slide Number Placeholder 3"/>
          <p:cNvSpPr>
            <a:spLocks noGrp="1"/>
          </p:cNvSpPr>
          <p:nvPr>
            <p:ph type="sldNum" sz="quarter" idx="10"/>
          </p:nvPr>
        </p:nvSpPr>
        <p:spPr/>
        <p:txBody>
          <a:bodyPr/>
          <a:lstStyle/>
          <a:p>
            <a:fld id="{028D0E7E-D34F-4EEF-B25E-3830E16B454F}" type="slidenum">
              <a:rPr lang="en-US" smtClean="0"/>
              <a:t>3</a:t>
            </a:fld>
            <a:endParaRPr lang="en-US"/>
          </a:p>
        </p:txBody>
      </p:sp>
    </p:spTree>
    <p:extLst>
      <p:ext uri="{BB962C8B-B14F-4D97-AF65-F5344CB8AC3E}">
        <p14:creationId xmlns:p14="http://schemas.microsoft.com/office/powerpoint/2010/main" val="29725515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Generally, a hospital will stipulate that any hospital staff must wash hands if any of the shown situations occur.</a:t>
            </a:r>
            <a:endParaRPr lang="en-US" dirty="0"/>
          </a:p>
        </p:txBody>
      </p:sp>
      <p:sp>
        <p:nvSpPr>
          <p:cNvPr id="4" name="Slide Number Placeholder 3"/>
          <p:cNvSpPr>
            <a:spLocks noGrp="1"/>
          </p:cNvSpPr>
          <p:nvPr>
            <p:ph type="sldNum" sz="quarter" idx="10"/>
          </p:nvPr>
        </p:nvSpPr>
        <p:spPr/>
        <p:txBody>
          <a:bodyPr/>
          <a:lstStyle/>
          <a:p>
            <a:fld id="{028D0E7E-D34F-4EEF-B25E-3830E16B454F}" type="slidenum">
              <a:rPr lang="en-US" smtClean="0"/>
              <a:t>4</a:t>
            </a:fld>
            <a:endParaRPr lang="en-US"/>
          </a:p>
        </p:txBody>
      </p:sp>
    </p:spTree>
    <p:extLst>
      <p:ext uri="{BB962C8B-B14F-4D97-AF65-F5344CB8AC3E}">
        <p14:creationId xmlns:p14="http://schemas.microsoft.com/office/powerpoint/2010/main" val="4873964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defRPr sz="1800"/>
            </a:pPr>
            <a:r>
              <a:rPr lang="en-US" sz="1200" dirty="0" smtClean="0"/>
              <a:t>Very necessary. The above graph shows a trend in the number of MRSA, or</a:t>
            </a:r>
            <a:br>
              <a:rPr lang="en-US" sz="1200" dirty="0" smtClean="0"/>
            </a:br>
            <a:r>
              <a:rPr lang="en-US" sz="1200" dirty="0" smtClean="0"/>
              <a:t>methicillin resistant staphylococcus aureus, infections. This may not be too scary, if it wasn’t for the fact that 6 out of 7 people get that infection in some kind of health care facility (Seattle Times). Additionally, hospital acquired infections kill more </a:t>
            </a:r>
            <a:r>
              <a:rPr lang="en-US" sz="1200" dirty="0" err="1" smtClean="0"/>
              <a:t>americans</a:t>
            </a:r>
            <a:r>
              <a:rPr lang="en-US" sz="1200" dirty="0" smtClean="0"/>
              <a:t> every year than AIDS, breast cancer, and auto accidents combined. (</a:t>
            </a:r>
            <a:r>
              <a:rPr lang="en-US" sz="1200" u="sng" dirty="0" smtClean="0">
                <a:hlinkClick r:id="rId3"/>
              </a:rPr>
              <a:t>http://www.lawyersandsettlements.com/lawsuit/hospital-infection.html?opt=b&amp;utm_expid=3607522-6.CQR-xUqRR1-q6QXM5ItyxA.1&amp;utm_referrer=http%3A%2F%2Fwww.google.com%2Furl%3Fsa%3Dt%26rct%3Dj%26q%3D%26esrc%3Ds%26source%3Dweb%26cd%3D6%26ved%3D0CFsQFjAF%26url%3Dhttp%253A%252F%252Fwww.lawyersandsettlements.com%252Flawsuit%252Fhospital-infection.html%26ei%3DoiWXU77THcKGyASqxYBo%26usg%3DAFQjCNFJSYG2HVkvSAsSv6MtZPwwsgmjQA%26sig2%3Dm7T9Gjj5nhyY53ynlFGIFQ%26bvm%3Dbv.68445247%2Cd.aWw#.U5clyy8WfGo</a:t>
            </a:r>
            <a:r>
              <a:rPr lang="en-US" sz="1200" dirty="0" smtClean="0"/>
              <a:t>)</a:t>
            </a:r>
          </a:p>
          <a:p>
            <a:pPr lvl="0">
              <a:defRPr sz="1800"/>
            </a:pPr>
            <a:endParaRPr lang="en-US" sz="1200" dirty="0" smtClean="0"/>
          </a:p>
          <a:p>
            <a:pPr lvl="0">
              <a:defRPr sz="1800"/>
            </a:pPr>
            <a:endParaRPr lang="en-US" sz="1200" dirty="0" smtClean="0"/>
          </a:p>
          <a:p>
            <a:pPr lvl="0">
              <a:defRPr sz="1800"/>
            </a:pPr>
            <a:r>
              <a:rPr lang="en-US" sz="1200" u="sng" dirty="0" smtClean="0">
                <a:hlinkClick r:id="rId4"/>
              </a:rPr>
              <a:t>http://scienceblogs.com/digitalbio/wp-content/blogs.dir/460/files/2012/04/i-399081440f526e1f98738c0efaec9f76-mrsa-cases.gif</a:t>
            </a:r>
          </a:p>
          <a:p>
            <a:endParaRPr lang="en-US" dirty="0"/>
          </a:p>
        </p:txBody>
      </p:sp>
      <p:sp>
        <p:nvSpPr>
          <p:cNvPr id="4" name="Slide Number Placeholder 3"/>
          <p:cNvSpPr>
            <a:spLocks noGrp="1"/>
          </p:cNvSpPr>
          <p:nvPr>
            <p:ph type="sldNum" sz="quarter" idx="10"/>
          </p:nvPr>
        </p:nvSpPr>
        <p:spPr/>
        <p:txBody>
          <a:bodyPr/>
          <a:lstStyle/>
          <a:p>
            <a:fld id="{028D0E7E-D34F-4EEF-B25E-3830E16B454F}" type="slidenum">
              <a:rPr lang="en-US" smtClean="0"/>
              <a:t>5</a:t>
            </a:fld>
            <a:endParaRPr lang="en-US"/>
          </a:p>
        </p:txBody>
      </p:sp>
    </p:spTree>
    <p:extLst>
      <p:ext uri="{BB962C8B-B14F-4D97-AF65-F5344CB8AC3E}">
        <p14:creationId xmlns:p14="http://schemas.microsoft.com/office/powerpoint/2010/main" val="19319326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Until 2004, hospital acquired infections were thought to be mostly unavoidable. However, as more information is collected about them, it seems like many instances are avoidable, and hospitals are starting to be held accountable for malpractice.</a:t>
            </a:r>
            <a:br>
              <a:rPr lang="en-US" sz="1200" dirty="0" smtClean="0"/>
            </a:br>
            <a:r>
              <a:rPr lang="en-US" sz="1200" dirty="0" smtClean="0"/>
              <a:t/>
            </a:r>
            <a:br>
              <a:rPr lang="en-US" sz="1200" dirty="0" smtClean="0"/>
            </a:br>
            <a:r>
              <a:rPr lang="en-US" sz="1200" u="sng" dirty="0" smtClean="0">
                <a:hlinkClick r:id="rId3"/>
              </a:rPr>
              <a:t>http://www.radicalmentoring.com/wp-content/uploads/2014/02/responsibility.jpg</a:t>
            </a:r>
          </a:p>
          <a:p>
            <a:endParaRPr lang="en-US" dirty="0"/>
          </a:p>
        </p:txBody>
      </p:sp>
      <p:sp>
        <p:nvSpPr>
          <p:cNvPr id="4" name="Slide Number Placeholder 3"/>
          <p:cNvSpPr>
            <a:spLocks noGrp="1"/>
          </p:cNvSpPr>
          <p:nvPr>
            <p:ph type="sldNum" sz="quarter" idx="10"/>
          </p:nvPr>
        </p:nvSpPr>
        <p:spPr/>
        <p:txBody>
          <a:bodyPr/>
          <a:lstStyle/>
          <a:p>
            <a:fld id="{028D0E7E-D34F-4EEF-B25E-3830E16B454F}" type="slidenum">
              <a:rPr lang="en-US" smtClean="0"/>
              <a:t>6</a:t>
            </a:fld>
            <a:endParaRPr lang="en-US"/>
          </a:p>
        </p:txBody>
      </p:sp>
    </p:spTree>
    <p:extLst>
      <p:ext uri="{BB962C8B-B14F-4D97-AF65-F5344CB8AC3E}">
        <p14:creationId xmlns:p14="http://schemas.microsoft.com/office/powerpoint/2010/main" val="10492566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 kind of question you’ll need to ask yourself about many things throughout your life and professional career. Is this good? Some might argue that when people go to the doctor to get healthy they shouldn’t have to live in fear of becoming terminally ill. Others might argue that attacking the hospitals too much cripples them and robs them of their caregiving ability.</a:t>
            </a:r>
            <a:br>
              <a:rPr lang="en-US" dirty="0" smtClean="0"/>
            </a:br>
            <a:r>
              <a:rPr lang="en-US" dirty="0" smtClean="0"/>
              <a:t/>
            </a:r>
            <a:br>
              <a:rPr lang="en-US" dirty="0" smtClean="0"/>
            </a:br>
            <a:r>
              <a:rPr lang="en-US" smtClean="0"/>
              <a:t>Have students consider and discuss their opinions on this.</a:t>
            </a:r>
          </a:p>
          <a:p>
            <a:endParaRPr lang="en-US"/>
          </a:p>
        </p:txBody>
      </p:sp>
      <p:sp>
        <p:nvSpPr>
          <p:cNvPr id="4" name="Slide Number Placeholder 3"/>
          <p:cNvSpPr>
            <a:spLocks noGrp="1"/>
          </p:cNvSpPr>
          <p:nvPr>
            <p:ph type="sldNum" sz="quarter" idx="10"/>
          </p:nvPr>
        </p:nvSpPr>
        <p:spPr/>
        <p:txBody>
          <a:bodyPr/>
          <a:lstStyle/>
          <a:p>
            <a:fld id="{028D0E7E-D34F-4EEF-B25E-3830E16B454F}" type="slidenum">
              <a:rPr lang="en-US" smtClean="0"/>
              <a:t>7</a:t>
            </a:fld>
            <a:endParaRPr lang="en-US"/>
          </a:p>
        </p:txBody>
      </p:sp>
    </p:spTree>
    <p:extLst>
      <p:ext uri="{BB962C8B-B14F-4D97-AF65-F5344CB8AC3E}">
        <p14:creationId xmlns:p14="http://schemas.microsoft.com/office/powerpoint/2010/main" val="11432238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12" name="Title 11"/>
          <p:cNvSpPr>
            <a:spLocks noGrp="1"/>
          </p:cNvSpPr>
          <p:nvPr>
            <p:ph type="title"/>
          </p:nvPr>
        </p:nvSpPr>
        <p:spPr>
          <a:xfrm>
            <a:off x="1333500" y="834146"/>
            <a:ext cx="6477000" cy="1356604"/>
          </a:xfrm>
          <a:prstGeom prst="rect">
            <a:avLst/>
          </a:prstGeom>
        </p:spPr>
        <p:txBody>
          <a:bodyPr rtlCol="0" anchor="b"/>
          <a:lstStyle>
            <a:lvl1pPr>
              <a:defRPr cap="all" baseline="0"/>
            </a:lvl1pPr>
            <a:extLst/>
          </a:lstStyle>
          <a:p>
            <a:r>
              <a:rPr lang="en-US" smtClean="0"/>
              <a:t>Click to edit Master title style</a:t>
            </a:r>
            <a:endParaRPr lang="en-US" dirty="0"/>
          </a:p>
        </p:txBody>
      </p:sp>
      <p:sp>
        <p:nvSpPr>
          <p:cNvPr id="22" name="TextBox 21"/>
          <p:cNvSpPr txBox="1"/>
          <p:nvPr/>
        </p:nvSpPr>
        <p:spPr>
          <a:xfrm>
            <a:off x="152400" y="50453"/>
            <a:ext cx="4114800" cy="553998"/>
          </a:xfrm>
          <a:prstGeom prst="rect">
            <a:avLst/>
          </a:prstGeom>
          <a:noFill/>
          <a:ln>
            <a:noFill/>
          </a:ln>
        </p:spPr>
        <p:txBody>
          <a:bodyPr wrap="square" rtlCol="0">
            <a:spAutoFit/>
          </a:bodyPr>
          <a:lstStyle/>
          <a:p>
            <a:r>
              <a:rPr lang="en-US" sz="3000" b="0" kern="1300" spc="300" dirty="0" smtClean="0">
                <a:solidFill>
                  <a:schemeClr val="bg1"/>
                </a:solidFill>
                <a:latin typeface="+mj-lt"/>
                <a:ea typeface="+mn-ea"/>
                <a:cs typeface="Arial" pitchFamily="34" charset="0"/>
              </a:rPr>
              <a:t>TE </a:t>
            </a:r>
            <a:r>
              <a:rPr lang="en-US" sz="3000" b="0" kern="1300" spc="300" baseline="0" dirty="0" smtClean="0">
                <a:solidFill>
                  <a:schemeClr val="bg1"/>
                </a:solidFill>
                <a:latin typeface="+mj-lt"/>
                <a:ea typeface="+mn-ea"/>
                <a:cs typeface="Arial" pitchFamily="34" charset="0"/>
              </a:rPr>
              <a:t>STEM ACADEMY</a:t>
            </a:r>
            <a:endParaRPr lang="en-US" sz="3000" b="0" kern="1300" spc="300" baseline="30000" dirty="0">
              <a:solidFill>
                <a:schemeClr val="bg1"/>
              </a:solidFill>
              <a:latin typeface="+mj-lt"/>
              <a:ea typeface="+mn-ea"/>
              <a:cs typeface="Arial" pitchFamily="34" charset="0"/>
            </a:endParaRPr>
          </a:p>
        </p:txBody>
      </p:sp>
      <p:sp>
        <p:nvSpPr>
          <p:cNvPr id="16" name="Parallelogram 1"/>
          <p:cNvSpPr/>
          <p:nvPr userDrawn="1"/>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Parallelogram 1"/>
          <p:cNvSpPr/>
          <p:nvPr userDrawn="1"/>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Parallelogram 1"/>
          <p:cNvSpPr/>
          <p:nvPr userDrawn="1"/>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Parallelogram 1"/>
          <p:cNvSpPr/>
          <p:nvPr userDrawn="1"/>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85000"/>
                </a:schemeClr>
              </a:solidFill>
            </a:endParaRPr>
          </a:p>
        </p:txBody>
      </p:sp>
      <p:sp>
        <p:nvSpPr>
          <p:cNvPr id="13" name="Parallelogram 1"/>
          <p:cNvSpPr/>
          <p:nvPr userDrawn="1"/>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solidFill>
                  <a:srgbClr val="D9D9D9"/>
                </a:solidFill>
                <a:latin typeface="Arial Narrow"/>
                <a:cs typeface="Arial Narrow"/>
              </a:rPr>
              <a:t>STEM101.ORG</a:t>
            </a:r>
            <a:r>
              <a:rPr lang="en-US" sz="1000" i="0" baseline="0" dirty="0" smtClean="0">
                <a:solidFill>
                  <a:srgbClr val="D9D9D9"/>
                </a:solidFill>
                <a:latin typeface="Arial Narrow"/>
                <a:cs typeface="Arial Narrow"/>
              </a:rPr>
              <a:t>                                                                                                                                                                                                                 </a:t>
            </a:r>
            <a:r>
              <a:rPr lang="en-US" sz="1000" i="0" dirty="0" smtClean="0">
                <a:solidFill>
                  <a:srgbClr val="D9D9D9"/>
                </a:solidFill>
                <a:latin typeface="Arial Narrow"/>
                <a:cs typeface="Arial Narrow"/>
              </a:rPr>
              <a:t>A Non-Profit</a:t>
            </a:r>
            <a:r>
              <a:rPr lang="en-US" sz="1000" i="0" baseline="0" dirty="0" smtClean="0">
                <a:solidFill>
                  <a:srgbClr val="D9D9D9"/>
                </a:solidFill>
                <a:latin typeface="Arial Narrow"/>
                <a:cs typeface="Arial Narrow"/>
              </a:rPr>
              <a:t> K-16 Education Program</a:t>
            </a:r>
            <a:endParaRPr lang="en-US" sz="1000" dirty="0">
              <a:solidFill>
                <a:srgbClr val="D9D9D9"/>
              </a:solidFill>
              <a:latin typeface="Arial Narrow"/>
              <a:cs typeface="Arial Narrow"/>
            </a:endParaRPr>
          </a:p>
        </p:txBody>
      </p:sp>
      <p:pic>
        <p:nvPicPr>
          <p:cNvPr id="18" name="Picture 17" descr="stem-branding blue.jpg"/>
          <p:cNvPicPr>
            <a:picLocks noChangeAspect="1"/>
          </p:cNvPicPr>
          <p:nvPr userDrawn="1"/>
        </p:nvPicPr>
        <p:blipFill rotWithShape="1">
          <a:blip r:embed="rId2" cstate="print">
            <a:extLst>
              <a:ext uri="{28A0092B-C50C-407E-A947-70E740481C1C}">
                <a14:useLocalDpi xmlns:a14="http://schemas.microsoft.com/office/drawing/2010/main" val="0"/>
              </a:ext>
            </a:extLst>
          </a:blip>
          <a:srcRect t="22313" b="22417"/>
          <a:stretch/>
        </p:blipFill>
        <p:spPr>
          <a:xfrm>
            <a:off x="6528765" y="35778"/>
            <a:ext cx="2523683" cy="657267"/>
          </a:xfrm>
          <a:prstGeom prst="rect">
            <a:avLst/>
          </a:prstGeom>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TextBox 1"/>
          <p:cNvSpPr txBox="1"/>
          <p:nvPr/>
        </p:nvSpPr>
        <p:spPr>
          <a:xfrm>
            <a:off x="152400" y="50453"/>
            <a:ext cx="4114800" cy="553998"/>
          </a:xfrm>
          <a:prstGeom prst="rect">
            <a:avLst/>
          </a:prstGeom>
          <a:noFill/>
          <a:ln>
            <a:noFill/>
          </a:ln>
        </p:spPr>
        <p:txBody>
          <a:bodyPr wrap="square" rtlCol="0">
            <a:spAutoFit/>
          </a:bodyPr>
          <a:lstStyle/>
          <a:p>
            <a:r>
              <a:rPr lang="en-US" sz="3000" b="0" kern="1300" spc="300" dirty="0" smtClean="0">
                <a:solidFill>
                  <a:schemeClr val="bg1"/>
                </a:solidFill>
                <a:latin typeface="+mj-lt"/>
                <a:ea typeface="+mn-ea"/>
                <a:cs typeface="Arial" pitchFamily="34" charset="0"/>
              </a:rPr>
              <a:t>TE </a:t>
            </a:r>
            <a:r>
              <a:rPr lang="en-US" sz="3000" b="0" kern="1300" spc="300" baseline="0" dirty="0" smtClean="0">
                <a:solidFill>
                  <a:schemeClr val="bg1"/>
                </a:solidFill>
                <a:latin typeface="+mj-lt"/>
                <a:ea typeface="+mn-ea"/>
                <a:cs typeface="Arial" pitchFamily="34" charset="0"/>
              </a:rPr>
              <a:t>STEM ACADEMY</a:t>
            </a:r>
            <a:endParaRPr lang="en-US" sz="3000" b="0" kern="1300" spc="300" baseline="30000" dirty="0">
              <a:solidFill>
                <a:schemeClr val="bg1"/>
              </a:solidFill>
              <a:latin typeface="+mj-lt"/>
              <a:ea typeface="+mn-ea"/>
              <a:cs typeface="Arial" pitchFamily="34" charset="0"/>
            </a:endParaRPr>
          </a:p>
        </p:txBody>
      </p:sp>
      <p:sp>
        <p:nvSpPr>
          <p:cNvPr id="12" name="Parallelogram 1"/>
          <p:cNvSpPr/>
          <p:nvPr userDrawn="1"/>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Parallelogram 1"/>
          <p:cNvSpPr/>
          <p:nvPr userDrawn="1"/>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
          <p:cNvSpPr/>
          <p:nvPr userDrawn="1"/>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Parallelogram 1"/>
          <p:cNvSpPr/>
          <p:nvPr userDrawn="1"/>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85000"/>
                </a:schemeClr>
              </a:solidFill>
            </a:endParaRPr>
          </a:p>
        </p:txBody>
      </p:sp>
      <p:sp>
        <p:nvSpPr>
          <p:cNvPr id="11" name="Parallelogram 1"/>
          <p:cNvSpPr/>
          <p:nvPr userDrawn="1"/>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solidFill>
                  <a:srgbClr val="D9D9D9"/>
                </a:solidFill>
                <a:latin typeface="Arial Narrow"/>
                <a:cs typeface="Arial Narrow"/>
              </a:rPr>
              <a:t>STEM101.ORG</a:t>
            </a:r>
            <a:r>
              <a:rPr lang="en-US" sz="1000" i="0" baseline="0" dirty="0" smtClean="0">
                <a:solidFill>
                  <a:srgbClr val="D9D9D9"/>
                </a:solidFill>
                <a:latin typeface="Arial Narrow"/>
                <a:cs typeface="Arial Narrow"/>
              </a:rPr>
              <a:t>                                                                                                                                                                                                                 </a:t>
            </a:r>
            <a:r>
              <a:rPr lang="en-US" sz="1000" i="0" dirty="0" smtClean="0">
                <a:solidFill>
                  <a:srgbClr val="D9D9D9"/>
                </a:solidFill>
                <a:latin typeface="Arial Narrow"/>
                <a:cs typeface="Arial Narrow"/>
              </a:rPr>
              <a:t>A Non-Profit</a:t>
            </a:r>
            <a:r>
              <a:rPr lang="en-US" sz="1000" i="0" baseline="0" dirty="0" smtClean="0">
                <a:solidFill>
                  <a:srgbClr val="D9D9D9"/>
                </a:solidFill>
                <a:latin typeface="Arial Narrow"/>
                <a:cs typeface="Arial Narrow"/>
              </a:rPr>
              <a:t> K-16 Education Program</a:t>
            </a:r>
            <a:endParaRPr lang="en-US" sz="1000" dirty="0">
              <a:solidFill>
                <a:srgbClr val="D9D9D9"/>
              </a:solidFill>
              <a:latin typeface="Arial Narrow"/>
              <a:cs typeface="Arial Narrow"/>
            </a:endParaRPr>
          </a:p>
        </p:txBody>
      </p:sp>
      <p:pic>
        <p:nvPicPr>
          <p:cNvPr id="15" name="Picture 14" descr="stem-branding blue.jpg"/>
          <p:cNvPicPr>
            <a:picLocks noChangeAspect="1"/>
          </p:cNvPicPr>
          <p:nvPr userDrawn="1"/>
        </p:nvPicPr>
        <p:blipFill rotWithShape="1">
          <a:blip r:embed="rId2" cstate="print">
            <a:extLst>
              <a:ext uri="{28A0092B-C50C-407E-A947-70E740481C1C}">
                <a14:useLocalDpi xmlns:a14="http://schemas.microsoft.com/office/drawing/2010/main" val="0"/>
              </a:ext>
            </a:extLst>
          </a:blip>
          <a:srcRect t="22313" b="22417"/>
          <a:stretch/>
        </p:blipFill>
        <p:spPr>
          <a:xfrm>
            <a:off x="6528765" y="35778"/>
            <a:ext cx="2523683" cy="657267"/>
          </a:xfrm>
          <a:prstGeom prst="rect">
            <a:avLst/>
          </a:prstGeom>
        </p:spPr>
      </p:pic>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Parallelogram 1"/>
          <p:cNvSpPr/>
          <p:nvPr/>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Parallelogram 1"/>
          <p:cNvSpPr/>
          <p:nvPr/>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arallelogram 1"/>
          <p:cNvSpPr/>
          <p:nvPr/>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allelogram 1"/>
          <p:cNvSpPr/>
          <p:nvPr/>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Parallelogram 1"/>
          <p:cNvSpPr/>
          <p:nvPr/>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85000"/>
                </a:schemeClr>
              </a:solidFill>
            </a:endParaRPr>
          </a:p>
        </p:txBody>
      </p:sp>
      <p:pic>
        <p:nvPicPr>
          <p:cNvPr id="11" name="Picture 10" descr="stem-branding blue.jpg"/>
          <p:cNvPicPr>
            <a:picLocks noChangeAspect="1"/>
          </p:cNvPicPr>
          <p:nvPr userDrawn="1"/>
        </p:nvPicPr>
        <p:blipFill rotWithShape="1">
          <a:blip r:embed="rId4" cstate="print">
            <a:extLst>
              <a:ext uri="{28A0092B-C50C-407E-A947-70E740481C1C}">
                <a14:useLocalDpi xmlns:a14="http://schemas.microsoft.com/office/drawing/2010/main" val="0"/>
              </a:ext>
            </a:extLst>
          </a:blip>
          <a:srcRect t="22313" b="22417"/>
          <a:stretch/>
        </p:blipFill>
        <p:spPr>
          <a:xfrm>
            <a:off x="6528765" y="35778"/>
            <a:ext cx="2523683" cy="657267"/>
          </a:xfrm>
          <a:prstGeom prst="rect">
            <a:avLst/>
          </a:prstGeom>
        </p:spPr>
      </p:pic>
      <p:sp>
        <p:nvSpPr>
          <p:cNvPr id="13"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solidFill>
                  <a:srgbClr val="D9D9D9"/>
                </a:solidFill>
                <a:latin typeface="Arial Narrow"/>
                <a:cs typeface="Arial Narrow"/>
              </a:rPr>
              <a:t>STEM101.ORG</a:t>
            </a:r>
            <a:r>
              <a:rPr lang="en-US" sz="1000" i="0" baseline="0" dirty="0" smtClean="0">
                <a:solidFill>
                  <a:srgbClr val="D9D9D9"/>
                </a:solidFill>
                <a:latin typeface="Arial Narrow"/>
                <a:cs typeface="Arial Narrow"/>
              </a:rPr>
              <a:t>                                                                                                                                                                                                                 </a:t>
            </a:r>
            <a:r>
              <a:rPr lang="en-US" sz="1000" i="0" dirty="0" smtClean="0">
                <a:solidFill>
                  <a:srgbClr val="D9D9D9"/>
                </a:solidFill>
                <a:latin typeface="Arial Narrow"/>
                <a:cs typeface="Arial Narrow"/>
              </a:rPr>
              <a:t>A Non-Profit</a:t>
            </a:r>
            <a:r>
              <a:rPr lang="en-US" sz="1000" i="0" baseline="0" dirty="0" smtClean="0">
                <a:solidFill>
                  <a:srgbClr val="D9D9D9"/>
                </a:solidFill>
                <a:latin typeface="Arial Narrow"/>
                <a:cs typeface="Arial Narrow"/>
              </a:rPr>
              <a:t> K-16 Education Program</a:t>
            </a:r>
            <a:endParaRPr lang="en-US" sz="1000" dirty="0">
              <a:solidFill>
                <a:srgbClr val="D9D9D9"/>
              </a:solidFill>
              <a:latin typeface="Arial Narrow"/>
              <a:cs typeface="Arial Narrow"/>
            </a:endParaRPr>
          </a:p>
        </p:txBody>
      </p:sp>
    </p:spTree>
  </p:cSld>
  <p:clrMap bg1="lt1" tx1="dk1" bg2="lt2" tx2="dk2" accent1="accent1" accent2="accent2" accent3="accent3" accent4="accent4" accent5="accent5" accent6="accent6" hlink="hlink" folHlink="folHlink"/>
  <p:sldLayoutIdLst>
    <p:sldLayoutId id="2147483649" r:id="rId1"/>
    <p:sldLayoutId id="2147483655" r:id="rId2"/>
  </p:sldLayoutIdLst>
  <p:timing>
    <p:tnLst>
      <p:par>
        <p:cTn id="1" dur="indefinite" restart="never" nodeType="tmRoot"/>
      </p:par>
    </p:tnLst>
  </p:timing>
  <p:txStyles>
    <p:titleStyle>
      <a:lvl1pPr algn="l" rtl="0" eaLnBrk="1" latinLnBrk="0" hangingPunct="1">
        <a:spcBef>
          <a:spcPct val="0"/>
        </a:spcBef>
        <a:buNone/>
        <a:defRPr sz="4200" kern="1200">
          <a:solidFill>
            <a:schemeClr val="tx2"/>
          </a:solidFill>
          <a:latin typeface="+mj-lt"/>
          <a:ea typeface="+mj-ea"/>
          <a:cs typeface="+mj-cs"/>
        </a:defRPr>
      </a:lvl1pPr>
      <a:extLst/>
    </p:titleStyle>
    <p:body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a:extLst/>
    </p:otherStyle>
  </p:txStyles>
  <p:extLst mod="1">
    <p:ext uri="{27BBF7A9-308A-43DC-89C8-2F10F3537804}">
      <p15:sldGuideLst xmlns:p15="http://schemas.microsoft.com/office/powerpoint/2012/main">
        <p15:guide id="1" orient="horz" pos="3108">
          <p15:clr>
            <a:srgbClr val="F26B43"/>
          </p15:clr>
        </p15:guide>
        <p15:guide id="2" pos="288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3500" y="1729885"/>
            <a:ext cx="6477000" cy="1356604"/>
          </a:xfrm>
        </p:spPr>
        <p:txBody>
          <a:bodyPr/>
          <a:lstStyle/>
          <a:p>
            <a:pPr algn="ctr"/>
            <a:r>
              <a:rPr lang="en-US" dirty="0" smtClean="0"/>
              <a:t>Sanitation in medicine</a:t>
            </a:r>
            <a:endParaRPr lang="en-US" dirty="0"/>
          </a:p>
        </p:txBody>
      </p:sp>
    </p:spTree>
    <p:extLst>
      <p:ext uri="{BB962C8B-B14F-4D97-AF65-F5344CB8AC3E}">
        <p14:creationId xmlns:p14="http://schemas.microsoft.com/office/powerpoint/2010/main" val="36626976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3936" y="727788"/>
            <a:ext cx="7035282" cy="1569660"/>
          </a:xfrm>
          <a:prstGeom prst="rect">
            <a:avLst/>
          </a:prstGeom>
          <a:noFill/>
        </p:spPr>
        <p:txBody>
          <a:bodyPr wrap="square" rtlCol="0">
            <a:spAutoFit/>
          </a:bodyPr>
          <a:lstStyle/>
          <a:p>
            <a:r>
              <a:rPr lang="en-US" sz="4800" dirty="0" smtClean="0"/>
              <a:t>Why do doctors wash their hands so much?</a:t>
            </a:r>
            <a:endParaRPr lang="en-US" sz="4800" dirty="0"/>
          </a:p>
        </p:txBody>
      </p:sp>
      <p:pic>
        <p:nvPicPr>
          <p:cNvPr id="3" name="5CE6739C5D41E554378738FBF1931B_h300_w350_m2_bblack_q99_p99_cDVZkhXUN.jpg"/>
          <p:cNvPicPr/>
          <p:nvPr/>
        </p:nvPicPr>
        <p:blipFill>
          <a:blip r:embed="rId3">
            <a:extLst/>
          </a:blip>
          <a:stretch>
            <a:fillRect/>
          </a:stretch>
        </p:blipFill>
        <p:spPr>
          <a:xfrm>
            <a:off x="5561684" y="2108717"/>
            <a:ext cx="3395068" cy="2643937"/>
          </a:xfrm>
          <a:prstGeom prst="rect">
            <a:avLst/>
          </a:prstGeom>
          <a:ln w="12700">
            <a:miter lim="400000"/>
          </a:ln>
        </p:spPr>
      </p:pic>
    </p:spTree>
    <p:extLst>
      <p:ext uri="{BB962C8B-B14F-4D97-AF65-F5344CB8AC3E}">
        <p14:creationId xmlns:p14="http://schemas.microsoft.com/office/powerpoint/2010/main" val="33006683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79511" y="3881534"/>
            <a:ext cx="6587412" cy="830997"/>
          </a:xfrm>
          <a:prstGeom prst="rect">
            <a:avLst/>
          </a:prstGeom>
          <a:noFill/>
        </p:spPr>
        <p:txBody>
          <a:bodyPr wrap="square" rtlCol="0">
            <a:spAutoFit/>
          </a:bodyPr>
          <a:lstStyle/>
          <a:p>
            <a:r>
              <a:rPr lang="en-US" sz="4800" dirty="0" smtClean="0"/>
              <a:t>Hands are dangerous</a:t>
            </a:r>
            <a:endParaRPr lang="en-US" sz="4800" dirty="0"/>
          </a:p>
        </p:txBody>
      </p:sp>
      <p:pic>
        <p:nvPicPr>
          <p:cNvPr id="3" name="GERMS ON HANDS.jpg"/>
          <p:cNvPicPr/>
          <p:nvPr/>
        </p:nvPicPr>
        <p:blipFill>
          <a:blip r:embed="rId3">
            <a:extLst/>
          </a:blip>
          <a:stretch>
            <a:fillRect/>
          </a:stretch>
        </p:blipFill>
        <p:spPr>
          <a:xfrm>
            <a:off x="2901821" y="935109"/>
            <a:ext cx="4142792" cy="2946425"/>
          </a:xfrm>
          <a:prstGeom prst="rect">
            <a:avLst/>
          </a:prstGeom>
          <a:ln w="12700">
            <a:miter lim="400000"/>
          </a:ln>
        </p:spPr>
      </p:pic>
    </p:spTree>
    <p:extLst>
      <p:ext uri="{BB962C8B-B14F-4D97-AF65-F5344CB8AC3E}">
        <p14:creationId xmlns:p14="http://schemas.microsoft.com/office/powerpoint/2010/main" val="27690253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23526" y="839754"/>
            <a:ext cx="5896947" cy="830997"/>
          </a:xfrm>
          <a:prstGeom prst="rect">
            <a:avLst/>
          </a:prstGeom>
          <a:noFill/>
        </p:spPr>
        <p:txBody>
          <a:bodyPr wrap="square" rtlCol="0">
            <a:spAutoFit/>
          </a:bodyPr>
          <a:lstStyle/>
          <a:p>
            <a:r>
              <a:rPr lang="en-US" sz="4800" dirty="0" smtClean="0"/>
              <a:t>Hospital procedures:</a:t>
            </a:r>
            <a:endParaRPr lang="en-US" sz="4800" dirty="0"/>
          </a:p>
        </p:txBody>
      </p:sp>
      <p:sp>
        <p:nvSpPr>
          <p:cNvPr id="4" name="TextBox 3"/>
          <p:cNvSpPr txBox="1"/>
          <p:nvPr/>
        </p:nvSpPr>
        <p:spPr>
          <a:xfrm>
            <a:off x="1940768" y="1847461"/>
            <a:ext cx="6270171" cy="2677656"/>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t>Before touching a patient</a:t>
            </a:r>
          </a:p>
          <a:p>
            <a:pPr marL="285750" indent="-285750">
              <a:buFont typeface="Arial" panose="020B0604020202020204" pitchFamily="34" charset="0"/>
              <a:buChar char="•"/>
            </a:pPr>
            <a:r>
              <a:rPr lang="en-US" sz="2400" dirty="0" smtClean="0"/>
              <a:t>Before a procedure</a:t>
            </a:r>
          </a:p>
          <a:p>
            <a:pPr marL="285750" indent="-285750">
              <a:buFont typeface="Arial" panose="020B0604020202020204" pitchFamily="34" charset="0"/>
              <a:buChar char="•"/>
            </a:pPr>
            <a:r>
              <a:rPr lang="en-US" sz="2400" dirty="0" smtClean="0"/>
              <a:t>After a procedure</a:t>
            </a:r>
          </a:p>
          <a:p>
            <a:pPr marL="285750" indent="-285750">
              <a:buFont typeface="Arial" panose="020B0604020202020204" pitchFamily="34" charset="0"/>
              <a:buChar char="•"/>
            </a:pPr>
            <a:r>
              <a:rPr lang="en-US" sz="2400" dirty="0" smtClean="0"/>
              <a:t>After touching a patient </a:t>
            </a:r>
          </a:p>
          <a:p>
            <a:pPr marL="285750" indent="-285750">
              <a:buFont typeface="Arial" panose="020B0604020202020204" pitchFamily="34" charset="0"/>
              <a:buChar char="•"/>
            </a:pPr>
            <a:r>
              <a:rPr lang="en-US" sz="2400" dirty="0" smtClean="0"/>
              <a:t>After touching a patient’s belongings or surroundings</a:t>
            </a:r>
          </a:p>
          <a:p>
            <a:pPr marL="285750" indent="-285750">
              <a:buFont typeface="Arial" panose="020B0604020202020204" pitchFamily="34" charset="0"/>
              <a:buChar char="•"/>
            </a:pPr>
            <a:r>
              <a:rPr lang="en-US" sz="2400" dirty="0" smtClean="0"/>
              <a:t>After using the restroom</a:t>
            </a:r>
          </a:p>
        </p:txBody>
      </p:sp>
    </p:spTree>
    <p:extLst>
      <p:ext uri="{BB962C8B-B14F-4D97-AF65-F5344CB8AC3E}">
        <p14:creationId xmlns:p14="http://schemas.microsoft.com/office/powerpoint/2010/main" val="42471099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6531" y="783771"/>
            <a:ext cx="8845420" cy="830997"/>
          </a:xfrm>
          <a:prstGeom prst="rect">
            <a:avLst/>
          </a:prstGeom>
          <a:noFill/>
        </p:spPr>
        <p:txBody>
          <a:bodyPr wrap="square" rtlCol="0">
            <a:spAutoFit/>
          </a:bodyPr>
          <a:lstStyle/>
          <a:p>
            <a:r>
              <a:rPr lang="en-US" sz="4800" dirty="0" smtClean="0"/>
              <a:t>Exactly how necessary is this?</a:t>
            </a:r>
            <a:endParaRPr lang="en-US" sz="4800" dirty="0"/>
          </a:p>
        </p:txBody>
      </p:sp>
      <p:pic>
        <p:nvPicPr>
          <p:cNvPr id="3" name="i-399081440f526e1f98738c0efaec9f76-mrsa-cases.gif"/>
          <p:cNvPicPr/>
          <p:nvPr/>
        </p:nvPicPr>
        <p:blipFill>
          <a:blip r:embed="rId3">
            <a:extLst/>
          </a:blip>
          <a:stretch>
            <a:fillRect/>
          </a:stretch>
        </p:blipFill>
        <p:spPr>
          <a:xfrm>
            <a:off x="2744374" y="1614768"/>
            <a:ext cx="4289733" cy="2968200"/>
          </a:xfrm>
          <a:prstGeom prst="rect">
            <a:avLst/>
          </a:prstGeom>
          <a:ln w="12700">
            <a:miter lim="400000"/>
          </a:ln>
        </p:spPr>
      </p:pic>
    </p:spTree>
    <p:extLst>
      <p:ext uri="{BB962C8B-B14F-4D97-AF65-F5344CB8AC3E}">
        <p14:creationId xmlns:p14="http://schemas.microsoft.com/office/powerpoint/2010/main" val="8264909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98172" y="821093"/>
            <a:ext cx="5896947" cy="830997"/>
          </a:xfrm>
          <a:prstGeom prst="rect">
            <a:avLst/>
          </a:prstGeom>
          <a:noFill/>
        </p:spPr>
        <p:txBody>
          <a:bodyPr wrap="square" rtlCol="0">
            <a:spAutoFit/>
          </a:bodyPr>
          <a:lstStyle/>
          <a:p>
            <a:r>
              <a:rPr lang="en-US" sz="4800" dirty="0" smtClean="0"/>
              <a:t>A Responsibility Shift</a:t>
            </a:r>
            <a:endParaRPr lang="en-US" sz="4800" dirty="0"/>
          </a:p>
        </p:txBody>
      </p:sp>
      <p:pic>
        <p:nvPicPr>
          <p:cNvPr id="3" name="responsibility.jpg"/>
          <p:cNvPicPr/>
          <p:nvPr/>
        </p:nvPicPr>
        <p:blipFill>
          <a:blip r:embed="rId3">
            <a:extLst/>
          </a:blip>
          <a:stretch>
            <a:fillRect/>
          </a:stretch>
        </p:blipFill>
        <p:spPr>
          <a:xfrm>
            <a:off x="2277873" y="1652090"/>
            <a:ext cx="4737543" cy="3219451"/>
          </a:xfrm>
          <a:prstGeom prst="rect">
            <a:avLst/>
          </a:prstGeom>
          <a:ln w="12700">
            <a:miter lim="400000"/>
          </a:ln>
        </p:spPr>
      </p:pic>
    </p:spTree>
    <p:extLst>
      <p:ext uri="{BB962C8B-B14F-4D97-AF65-F5344CB8AC3E}">
        <p14:creationId xmlns:p14="http://schemas.microsoft.com/office/powerpoint/2010/main" val="19356086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74238" y="1511559"/>
            <a:ext cx="6774024" cy="1692771"/>
          </a:xfrm>
          <a:prstGeom prst="rect">
            <a:avLst/>
          </a:prstGeom>
          <a:noFill/>
        </p:spPr>
        <p:txBody>
          <a:bodyPr wrap="square" rtlCol="0">
            <a:spAutoFit/>
          </a:bodyPr>
          <a:lstStyle/>
          <a:p>
            <a:pPr algn="ctr"/>
            <a:r>
              <a:rPr lang="en-US" sz="4800" dirty="0" smtClean="0"/>
              <a:t>Is this a good thing?</a:t>
            </a:r>
          </a:p>
          <a:p>
            <a:pPr algn="ctr"/>
            <a:r>
              <a:rPr lang="en-US" sz="2800" dirty="0" smtClean="0"/>
              <a:t>Should hospitals be held accountable for hospital acquired infections?</a:t>
            </a:r>
            <a:endParaRPr lang="en-US" sz="2800" dirty="0"/>
          </a:p>
        </p:txBody>
      </p:sp>
    </p:spTree>
    <p:extLst>
      <p:ext uri="{BB962C8B-B14F-4D97-AF65-F5344CB8AC3E}">
        <p14:creationId xmlns:p14="http://schemas.microsoft.com/office/powerpoint/2010/main" val="334458271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503b13e5b5c7c070d9c7aeb76de8d267b23ddc5"/>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S_Yellow">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shade val="45000"/>
                <a:satMod val="150000"/>
              </a:schemeClr>
            </a:gs>
            <a:gs pos="35000">
              <a:schemeClr val="phClr">
                <a:shade val="60000"/>
                <a:satMod val="150000"/>
              </a:schemeClr>
            </a:gs>
            <a:gs pos="100000">
              <a:schemeClr val="phClr">
                <a:tint val="97000"/>
                <a:satMod val="200000"/>
              </a:schemeClr>
            </a:gs>
          </a:gsLst>
          <a:lin ang="16200000" scaled="1"/>
        </a:gra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
        </a:blipFill>
      </a:bgFillStyleLst>
    </a:fmtScheme>
  </a:themeElements>
  <a:objectDefaults/>
  <a:extraClrSchemeLst/>
  <a:extLst>
    <a:ext uri="{05A4C25C-085E-4340-85A3-A5531E510DB2}">
      <thm15:themeFamily xmlns:thm15="http://schemas.microsoft.com/office/thememl/2012/main" name="MS_Yellow" id="{D98D778E-803A-4925-962B-C919C08277D0}" vid="{D2E614B3-B53F-4F1F-84A7-4A6B5F10BE6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F527443B7F650468EB70DBA5F662911" ma:contentTypeVersion="19" ma:contentTypeDescription="Create a new document." ma:contentTypeScope="" ma:versionID="1dcc0da45af1e6733cd93be76481f6e9">
  <xsd:schema xmlns:xsd="http://www.w3.org/2001/XMLSchema" xmlns:xs="http://www.w3.org/2001/XMLSchema" xmlns:p="http://schemas.microsoft.com/office/2006/metadata/properties" xmlns:ns2="5796801b-3a89-4506-aaa3-b2b080dc6fff" xmlns:ns3="352a001b-fdfe-49a0-8a03-de813b89e960" targetNamespace="http://schemas.microsoft.com/office/2006/metadata/properties" ma:root="true" ma:fieldsID="8061108c9017e2d5c6aa652c79b4115d" ns2:_="" ns3:_="">
    <xsd:import namespace="5796801b-3a89-4506-aaa3-b2b080dc6fff"/>
    <xsd:import namespace="352a001b-fdfe-49a0-8a03-de813b89e96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Dateuploadedtocours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96801b-3a89-4506-aaa3-b2b080dc6ff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09b8d16d-ae89-43c7-a374-a853dcb0227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Dateuploadedtocourse" ma:index="25" nillable="true" ma:displayName="Date uploaded to course" ma:format="Dropdown" ma:internalName="Dateuploadedtocourse">
      <xsd:simpleType>
        <xsd:restriction base="dms:Text">
          <xsd:maxLength value="255"/>
        </xsd:restriction>
      </xsd:simpleType>
    </xsd:element>
    <xsd:element name="MediaServiceLocation" ma:index="26"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52a001b-fdfe-49a0-8a03-de813b89e960"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1a98a70c-eb8b-4cde-922a-1396e9e365c9}" ma:internalName="TaxCatchAll" ma:showField="CatchAllData" ma:web="352a001b-fdfe-49a0-8a03-de813b89e96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796801b-3a89-4506-aaa3-b2b080dc6fff">
      <Terms xmlns="http://schemas.microsoft.com/office/infopath/2007/PartnerControls"/>
    </lcf76f155ced4ddcb4097134ff3c332f>
    <TaxCatchAll xmlns="352a001b-fdfe-49a0-8a03-de813b89e960" xsi:nil="true"/>
    <Dateuploadedtocourse xmlns="5796801b-3a89-4506-aaa3-b2b080dc6fff" xsi:nil="true"/>
  </documentManagement>
</p:properties>
</file>

<file path=customXml/itemProps1.xml><?xml version="1.0" encoding="utf-8"?>
<ds:datastoreItem xmlns:ds="http://schemas.openxmlformats.org/officeDocument/2006/customXml" ds:itemID="{0852FE7F-4179-476B-83E3-5D1B79E922F4}"/>
</file>

<file path=customXml/itemProps2.xml><?xml version="1.0" encoding="utf-8"?>
<ds:datastoreItem xmlns:ds="http://schemas.openxmlformats.org/officeDocument/2006/customXml" ds:itemID="{00FC81CD-29F1-4D5D-9427-FED2D8B04BCE}"/>
</file>

<file path=customXml/itemProps3.xml><?xml version="1.0" encoding="utf-8"?>
<ds:datastoreItem xmlns:ds="http://schemas.openxmlformats.org/officeDocument/2006/customXml" ds:itemID="{7E0326BB-0307-4371-95DA-61DFD8537A43}"/>
</file>

<file path=docProps/app.xml><?xml version="1.0" encoding="utf-8"?>
<Properties xmlns="http://schemas.openxmlformats.org/officeDocument/2006/extended-properties" xmlns:vt="http://schemas.openxmlformats.org/officeDocument/2006/docPropsVTypes">
  <Template>MS_Yellow</Template>
  <TotalTime>0</TotalTime>
  <Words>369</Words>
  <Application>Microsoft Office PowerPoint</Application>
  <PresentationFormat>On-screen Show (16:9)</PresentationFormat>
  <Paragraphs>29</Paragraphs>
  <Slides>7</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Arial Narrow</vt:lpstr>
      <vt:lpstr>Calibri</vt:lpstr>
      <vt:lpstr>Tw Cen MT</vt:lpstr>
      <vt:lpstr>Wingdings</vt:lpstr>
      <vt:lpstr>Wingdings 2</vt:lpstr>
      <vt:lpstr>MS_Yellow</vt:lpstr>
      <vt:lpstr>Sanitation in medicine</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2016-01-05T02:38:42Z</dcterms:created>
  <dcterms:modified xsi:type="dcterms:W3CDTF">2016-01-26T20:58:03Z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0x0101006F527443B7F650468EB70DBA5F662911</vt:lpwstr>
  </property>
  <property fmtid="{D5CDD505-2E9C-101B-9397-08002B2CF9AE}" pid="3" name="MediaServiceImageTags">
    <vt:lpwstr/>
  </property>
</Properties>
</file>