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5.xml" ContentType="application/vnd.openxmlformats-officedocument.presentationml.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4.xml" ContentType="application/vnd.openxmlformats-officedocument.presentationml.notesSlide+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ppt/tags/tag1.xml" ContentType="application/vnd.openxmlformats-officedocument.presentationml.tag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9144000" cy="5143500" type="screen16x9"/>
  <p:notesSz cx="6858000" cy="9144000"/>
  <p:custDataLst>
    <p:tags r:id="rId10"/>
  </p:custDataLst>
  <p:defaultTextStyle>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000079"/>
    <a:srgbClr val="673276"/>
    <a:srgbClr val="7452CA"/>
    <a:srgbClr val="0C1930"/>
    <a:srgbClr val="CA6727"/>
    <a:srgbClr val="F4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17" autoAdjust="0"/>
    <p:restoredTop sz="85014" autoAdjust="0"/>
  </p:normalViewPr>
  <p:slideViewPr>
    <p:cSldViewPr snapToGrid="0" showGuides="1">
      <p:cViewPr varScale="1">
        <p:scale>
          <a:sx n="49" d="100"/>
          <a:sy n="49" d="100"/>
        </p:scale>
        <p:origin x="150" y="30"/>
      </p:cViewPr>
      <p:guideLst>
        <p:guide orient="horz" pos="1620"/>
        <p:guide pos="2880"/>
      </p:guideLst>
    </p:cSldViewPr>
  </p:slideViewPr>
  <p:outlineViewPr>
    <p:cViewPr>
      <p:scale>
        <a:sx n="33" d="100"/>
        <a:sy n="33" d="100"/>
      </p:scale>
      <p:origin x="0" y="0"/>
    </p:cViewPr>
  </p:outlineViewPr>
  <p:notesTextViewPr>
    <p:cViewPr>
      <p:scale>
        <a:sx n="1" d="1"/>
        <a:sy n="1" d="1"/>
      </p:scale>
      <p:origin x="0" y="-24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AFC33D-1339-4D1B-8F8F-5D6781EBA608}" type="datetimeFigureOut">
              <a:rPr lang="en-US" smtClean="0"/>
              <a:t>1/26/2016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8EE5AB-3DF8-4EDA-9238-2B2F5A60CB94}" type="slidenum">
              <a:rPr lang="en-US" smtClean="0"/>
              <a:t>‹#›</a:t>
            </a:fld>
            <a:endParaRPr lang="en-US"/>
          </a:p>
        </p:txBody>
      </p:sp>
    </p:spTree>
    <p:extLst>
      <p:ext uri="{BB962C8B-B14F-4D97-AF65-F5344CB8AC3E}">
        <p14:creationId xmlns:p14="http://schemas.microsoft.com/office/powerpoint/2010/main" val="2000020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consciouslifenews.com/wp-content/uploads/2013/03/vaccine-bottle-syringe.jpg"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ciencebasedpharmacy.files.wordpress.com/2013/05/vaccine-infographic.gif"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genengnews.com/Media/images/Article/LifeTech_CellCultureMedia7222217522.jpg"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sophos.com/en-us/medialibrary/Images/Products/Features/secure-web-gateway-customizable-web-filtering.png"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i29.tinypic.com/2hfuhiu.jpg"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adelphi-hp.com/assets/images/vial-boxes.jpg"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defRPr sz="1800"/>
            </a:pPr>
            <a:r>
              <a:rPr lang="en-US" sz="1200" dirty="0" smtClean="0"/>
              <a:t>In simplified terms, a vaccine is a weakened, dead, or fake copy of a disease that causes your body to prepare to fight that particular disease off. Vaccines are often required for travel between countries, and for attending public schools.</a:t>
            </a:r>
          </a:p>
          <a:p>
            <a:pPr lvl="0">
              <a:defRPr sz="1800"/>
            </a:pPr>
            <a:endParaRPr lang="en-US" sz="1200" dirty="0" smtClean="0"/>
          </a:p>
          <a:p>
            <a:pPr lvl="0">
              <a:defRPr sz="1800"/>
            </a:pPr>
            <a:r>
              <a:rPr lang="en-US" sz="1200" u="sng" dirty="0" smtClean="0">
                <a:hlinkClick r:id="rId3"/>
              </a:rPr>
              <a:t>http://consciouslifenews.com/wp-content/uploads/2013/03/vaccine-bottle-syringe.jpg</a:t>
            </a:r>
          </a:p>
          <a:p>
            <a:endParaRPr lang="en-US" dirty="0"/>
          </a:p>
        </p:txBody>
      </p:sp>
      <p:sp>
        <p:nvSpPr>
          <p:cNvPr id="4" name="Slide Number Placeholder 3"/>
          <p:cNvSpPr>
            <a:spLocks noGrp="1"/>
          </p:cNvSpPr>
          <p:nvPr>
            <p:ph type="sldNum" sz="quarter" idx="10"/>
          </p:nvPr>
        </p:nvSpPr>
        <p:spPr/>
        <p:txBody>
          <a:bodyPr/>
          <a:lstStyle/>
          <a:p>
            <a:fld id="{3F8EE5AB-3DF8-4EDA-9238-2B2F5A60CB94}" type="slidenum">
              <a:rPr lang="en-US" smtClean="0"/>
              <a:t>2</a:t>
            </a:fld>
            <a:endParaRPr lang="en-US"/>
          </a:p>
        </p:txBody>
      </p:sp>
    </p:spTree>
    <p:extLst>
      <p:ext uri="{BB962C8B-B14F-4D97-AF65-F5344CB8AC3E}">
        <p14:creationId xmlns:p14="http://schemas.microsoft.com/office/powerpoint/2010/main" val="31302600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Despite recent controversy, there is a clear association between vaccines and a reduction of cases of disease.</a:t>
            </a:r>
            <a:br>
              <a:rPr lang="en-US" sz="1200" dirty="0" smtClean="0"/>
            </a:br>
            <a:r>
              <a:rPr lang="en-US" sz="1200" dirty="0" smtClean="0"/>
              <a:t/>
            </a:r>
            <a:br>
              <a:rPr lang="en-US" sz="1200" dirty="0" smtClean="0"/>
            </a:br>
            <a:r>
              <a:rPr lang="en-US" sz="1200" u="sng" dirty="0" smtClean="0">
                <a:hlinkClick r:id="rId3"/>
              </a:rPr>
              <a:t>http://sciencebasedpharmacy.files.wordpress.com/2013/05/vaccine-infographic.gif</a:t>
            </a:r>
          </a:p>
          <a:p>
            <a:endParaRPr lang="en-US" dirty="0"/>
          </a:p>
        </p:txBody>
      </p:sp>
      <p:sp>
        <p:nvSpPr>
          <p:cNvPr id="4" name="Slide Number Placeholder 3"/>
          <p:cNvSpPr>
            <a:spLocks noGrp="1"/>
          </p:cNvSpPr>
          <p:nvPr>
            <p:ph type="sldNum" sz="quarter" idx="10"/>
          </p:nvPr>
        </p:nvSpPr>
        <p:spPr/>
        <p:txBody>
          <a:bodyPr/>
          <a:lstStyle/>
          <a:p>
            <a:fld id="{3F8EE5AB-3DF8-4EDA-9238-2B2F5A60CB94}" type="slidenum">
              <a:rPr lang="en-US" smtClean="0"/>
              <a:t>3</a:t>
            </a:fld>
            <a:endParaRPr lang="en-US"/>
          </a:p>
        </p:txBody>
      </p:sp>
    </p:spTree>
    <p:extLst>
      <p:ext uri="{BB962C8B-B14F-4D97-AF65-F5344CB8AC3E}">
        <p14:creationId xmlns:p14="http://schemas.microsoft.com/office/powerpoint/2010/main" val="37769345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defRPr sz="1800"/>
            </a:pPr>
            <a:r>
              <a:rPr lang="en-US" sz="1200" dirty="0" smtClean="0"/>
              <a:t>The first step in order to produce a vaccine is generating the antigen. An antigen is a fancy word for any part of a virus or bacteria that causes the body to produce antibodies. For this purpose the pathogen’s proteins or DNA need to be grown and harvested using the following mechanisms:</a:t>
            </a:r>
          </a:p>
          <a:p>
            <a:pPr lvl="0">
              <a:defRPr sz="1800"/>
            </a:pPr>
            <a:endParaRPr lang="en-US" sz="1200" dirty="0" smtClean="0"/>
          </a:p>
          <a:p>
            <a:pPr lvl="0">
              <a:defRPr sz="1800"/>
            </a:pPr>
            <a:r>
              <a:rPr lang="en-US" sz="1200" dirty="0" smtClean="0"/>
              <a:t>    Viruses are grown on primary cells such as cells from chicken embryos or using </a:t>
            </a:r>
            <a:r>
              <a:rPr lang="en-US" sz="1200" dirty="0" err="1" smtClean="0"/>
              <a:t>fertilised</a:t>
            </a:r>
            <a:r>
              <a:rPr lang="en-US" sz="1200" dirty="0" smtClean="0"/>
              <a:t> eggs (e.g. influenza vaccine) or cell lines that reproduce repeatedly (e.g. hepatitis A).</a:t>
            </a:r>
          </a:p>
          <a:p>
            <a:pPr lvl="0">
              <a:defRPr sz="1800"/>
            </a:pPr>
            <a:r>
              <a:rPr lang="en-US" sz="1200" dirty="0" smtClean="0"/>
              <a:t>    Bacteria are grown in bioreactors which are devices that use a particular growth medium that optimizes the production of the antigens.</a:t>
            </a:r>
          </a:p>
          <a:p>
            <a:pPr lvl="0">
              <a:defRPr sz="1800"/>
            </a:pPr>
            <a:r>
              <a:rPr lang="en-US" sz="1200" dirty="0" smtClean="0"/>
              <a:t>    Recombinant proteins derived from the pathogen can be generated either in yeast, bacteria or cell cultures.</a:t>
            </a:r>
          </a:p>
          <a:p>
            <a:pPr lvl="0">
              <a:defRPr sz="1800"/>
            </a:pPr>
            <a:endParaRPr lang="en-US" sz="1200" dirty="0" smtClean="0"/>
          </a:p>
          <a:p>
            <a:pPr lvl="0">
              <a:defRPr sz="1800"/>
            </a:pPr>
            <a:r>
              <a:rPr lang="en-US" sz="1200" u="sng" dirty="0" smtClean="0">
                <a:hlinkClick r:id="rId3"/>
              </a:rPr>
              <a:t>http://www.genengnews.com/Media/images/Article/LifeTech_CellCultureMedia7222217522.jpg</a:t>
            </a:r>
          </a:p>
          <a:p>
            <a:endParaRPr lang="en-US" dirty="0"/>
          </a:p>
        </p:txBody>
      </p:sp>
      <p:sp>
        <p:nvSpPr>
          <p:cNvPr id="4" name="Slide Number Placeholder 3"/>
          <p:cNvSpPr>
            <a:spLocks noGrp="1"/>
          </p:cNvSpPr>
          <p:nvPr>
            <p:ph type="sldNum" sz="quarter" idx="10"/>
          </p:nvPr>
        </p:nvSpPr>
        <p:spPr/>
        <p:txBody>
          <a:bodyPr/>
          <a:lstStyle/>
          <a:p>
            <a:fld id="{3F8EE5AB-3DF8-4EDA-9238-2B2F5A60CB94}" type="slidenum">
              <a:rPr lang="en-US" smtClean="0"/>
              <a:t>4</a:t>
            </a:fld>
            <a:endParaRPr lang="en-US"/>
          </a:p>
        </p:txBody>
      </p:sp>
    </p:spTree>
    <p:extLst>
      <p:ext uri="{BB962C8B-B14F-4D97-AF65-F5344CB8AC3E}">
        <p14:creationId xmlns:p14="http://schemas.microsoft.com/office/powerpoint/2010/main" val="1796904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defRPr sz="1800"/>
            </a:pPr>
            <a:r>
              <a:rPr lang="en-US" sz="1200" dirty="0" smtClean="0"/>
              <a:t>This step is the most technical. The ways of isolating the antigen from other proteins and cells that have grown alongside it are through extremely fine filtration or by using tiny magnetic particles, or a number of other techniques used to sift out extras. This is usually specific to each antigen, as antigens frequently possess different properties specific to the disease they are associated with.</a:t>
            </a:r>
          </a:p>
          <a:p>
            <a:pPr lvl="0">
              <a:defRPr sz="1800"/>
            </a:pPr>
            <a:r>
              <a:rPr lang="en-US" sz="1200" dirty="0" smtClean="0"/>
              <a:t/>
            </a:r>
            <a:br>
              <a:rPr lang="en-US" sz="1200" dirty="0" smtClean="0"/>
            </a:br>
            <a:r>
              <a:rPr lang="en-US" sz="1200" u="sng" dirty="0" smtClean="0">
                <a:hlinkClick r:id="rId3"/>
              </a:rPr>
              <a:t>http://www.sophos.com/en-us/medialibrary/Images/Products/Features/secure-web-gateway-customizable-web-filtering.png</a:t>
            </a:r>
          </a:p>
          <a:p>
            <a:endParaRPr lang="en-US" dirty="0"/>
          </a:p>
        </p:txBody>
      </p:sp>
      <p:sp>
        <p:nvSpPr>
          <p:cNvPr id="4" name="Slide Number Placeholder 3"/>
          <p:cNvSpPr>
            <a:spLocks noGrp="1"/>
          </p:cNvSpPr>
          <p:nvPr>
            <p:ph type="sldNum" sz="quarter" idx="10"/>
          </p:nvPr>
        </p:nvSpPr>
        <p:spPr/>
        <p:txBody>
          <a:bodyPr/>
          <a:lstStyle/>
          <a:p>
            <a:fld id="{3F8EE5AB-3DF8-4EDA-9238-2B2F5A60CB94}" type="slidenum">
              <a:rPr lang="en-US" smtClean="0"/>
              <a:t>5</a:t>
            </a:fld>
            <a:endParaRPr lang="en-US"/>
          </a:p>
        </p:txBody>
      </p:sp>
    </p:spTree>
    <p:extLst>
      <p:ext uri="{BB962C8B-B14F-4D97-AF65-F5344CB8AC3E}">
        <p14:creationId xmlns:p14="http://schemas.microsoft.com/office/powerpoint/2010/main" val="1055411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defRPr sz="1800"/>
            </a:pPr>
            <a:r>
              <a:rPr lang="en-US" sz="1200" dirty="0" smtClean="0"/>
              <a:t>In this step other chemicals or additives are put in, to prolong the vaccine’s shelf life or to help the body absorb it better.</a:t>
            </a:r>
          </a:p>
          <a:p>
            <a:pPr lvl="0">
              <a:defRPr sz="1800"/>
            </a:pPr>
            <a:r>
              <a:rPr lang="en-US" sz="1200" dirty="0" smtClean="0"/>
              <a:t/>
            </a:r>
            <a:br>
              <a:rPr lang="en-US" sz="1200" dirty="0" smtClean="0"/>
            </a:br>
            <a:r>
              <a:rPr lang="en-US" sz="1200" u="sng" dirty="0" smtClean="0">
                <a:hlinkClick r:id="rId3"/>
              </a:rPr>
              <a:t>http://i29.tinypic.com/2hfuhiu.jpg</a:t>
            </a:r>
          </a:p>
          <a:p>
            <a:endParaRPr lang="en-US" dirty="0"/>
          </a:p>
        </p:txBody>
      </p:sp>
      <p:sp>
        <p:nvSpPr>
          <p:cNvPr id="4" name="Slide Number Placeholder 3"/>
          <p:cNvSpPr>
            <a:spLocks noGrp="1"/>
          </p:cNvSpPr>
          <p:nvPr>
            <p:ph type="sldNum" sz="quarter" idx="10"/>
          </p:nvPr>
        </p:nvSpPr>
        <p:spPr/>
        <p:txBody>
          <a:bodyPr/>
          <a:lstStyle/>
          <a:p>
            <a:fld id="{3F8EE5AB-3DF8-4EDA-9238-2B2F5A60CB94}" type="slidenum">
              <a:rPr lang="en-US" smtClean="0"/>
              <a:t>6</a:t>
            </a:fld>
            <a:endParaRPr lang="en-US"/>
          </a:p>
        </p:txBody>
      </p:sp>
    </p:spTree>
    <p:extLst>
      <p:ext uri="{BB962C8B-B14F-4D97-AF65-F5344CB8AC3E}">
        <p14:creationId xmlns:p14="http://schemas.microsoft.com/office/powerpoint/2010/main" val="34332576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The finished vaccines are put into vials, syringes, and finally boxes to be shipped out and distributed.</a:t>
            </a:r>
            <a:br>
              <a:rPr lang="en-US" sz="1200" dirty="0" smtClean="0"/>
            </a:br>
            <a:r>
              <a:rPr lang="en-US" sz="1200" dirty="0" smtClean="0"/>
              <a:t/>
            </a:r>
            <a:br>
              <a:rPr lang="en-US" sz="1200" dirty="0" smtClean="0"/>
            </a:br>
            <a:r>
              <a:rPr lang="en-US" sz="1200" u="sng" smtClean="0">
                <a:hlinkClick r:id="rId3"/>
              </a:rPr>
              <a:t>http://www.adelphi-hp.com/assets/images/vial-boxes.jpg</a:t>
            </a:r>
          </a:p>
          <a:p>
            <a:endParaRPr lang="en-US"/>
          </a:p>
        </p:txBody>
      </p:sp>
      <p:sp>
        <p:nvSpPr>
          <p:cNvPr id="4" name="Slide Number Placeholder 3"/>
          <p:cNvSpPr>
            <a:spLocks noGrp="1"/>
          </p:cNvSpPr>
          <p:nvPr>
            <p:ph type="sldNum" sz="quarter" idx="10"/>
          </p:nvPr>
        </p:nvSpPr>
        <p:spPr/>
        <p:txBody>
          <a:bodyPr/>
          <a:lstStyle/>
          <a:p>
            <a:fld id="{3F8EE5AB-3DF8-4EDA-9238-2B2F5A60CB94}" type="slidenum">
              <a:rPr lang="en-US" smtClean="0"/>
              <a:t>7</a:t>
            </a:fld>
            <a:endParaRPr lang="en-US"/>
          </a:p>
        </p:txBody>
      </p:sp>
    </p:spTree>
    <p:extLst>
      <p:ext uri="{BB962C8B-B14F-4D97-AF65-F5344CB8AC3E}">
        <p14:creationId xmlns:p14="http://schemas.microsoft.com/office/powerpoint/2010/main" val="17614195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12" name="Title 11"/>
          <p:cNvSpPr>
            <a:spLocks noGrp="1"/>
          </p:cNvSpPr>
          <p:nvPr>
            <p:ph type="title"/>
          </p:nvPr>
        </p:nvSpPr>
        <p:spPr>
          <a:xfrm>
            <a:off x="1333500" y="834146"/>
            <a:ext cx="6477000" cy="1356604"/>
          </a:xfrm>
          <a:prstGeom prst="rect">
            <a:avLst/>
          </a:prstGeom>
        </p:spPr>
        <p:txBody>
          <a:bodyPr rtlCol="0" anchor="b"/>
          <a:lstStyle>
            <a:lvl1pPr>
              <a:defRPr cap="all" baseline="0"/>
            </a:lvl1pPr>
            <a:extLst/>
          </a:lstStyle>
          <a:p>
            <a:r>
              <a:rPr lang="en-US" smtClean="0"/>
              <a:t>Click to edit Master title style</a:t>
            </a:r>
            <a:endParaRPr lang="en-US" dirty="0"/>
          </a:p>
        </p:txBody>
      </p:sp>
      <p:sp>
        <p:nvSpPr>
          <p:cNvPr id="22" name="TextBox 21"/>
          <p:cNvSpPr txBox="1"/>
          <p:nvPr/>
        </p:nvSpPr>
        <p:spPr>
          <a:xfrm>
            <a:off x="152400" y="50453"/>
            <a:ext cx="4114800" cy="553998"/>
          </a:xfrm>
          <a:prstGeom prst="rect">
            <a:avLst/>
          </a:prstGeom>
          <a:noFill/>
          <a:ln>
            <a:noFill/>
          </a:ln>
        </p:spPr>
        <p:txBody>
          <a:bodyPr wrap="square" rtlCol="0">
            <a:spAutoFit/>
          </a:bodyPr>
          <a:lstStyle/>
          <a:p>
            <a:r>
              <a:rPr lang="en-US" sz="3000" b="0" kern="1300" spc="300" dirty="0" smtClean="0">
                <a:solidFill>
                  <a:schemeClr val="bg1"/>
                </a:solidFill>
                <a:latin typeface="+mj-lt"/>
                <a:ea typeface="+mn-ea"/>
                <a:cs typeface="Arial" pitchFamily="34" charset="0"/>
              </a:rPr>
              <a:t>TE </a:t>
            </a:r>
            <a:r>
              <a:rPr lang="en-US" sz="3000" b="0" kern="1300" spc="300" baseline="0" dirty="0" smtClean="0">
                <a:solidFill>
                  <a:schemeClr val="bg1"/>
                </a:solidFill>
                <a:latin typeface="+mj-lt"/>
                <a:ea typeface="+mn-ea"/>
                <a:cs typeface="Arial" pitchFamily="34" charset="0"/>
              </a:rPr>
              <a:t>STEM ACADEMY</a:t>
            </a:r>
            <a:endParaRPr lang="en-US" sz="3000" b="0" kern="1300" spc="300" baseline="30000" dirty="0">
              <a:solidFill>
                <a:schemeClr val="bg1"/>
              </a:solidFill>
              <a:latin typeface="+mj-lt"/>
              <a:ea typeface="+mn-ea"/>
              <a:cs typeface="Arial" pitchFamily="34" charset="0"/>
            </a:endParaRPr>
          </a:p>
        </p:txBody>
      </p:sp>
      <p:sp>
        <p:nvSpPr>
          <p:cNvPr id="16" name="Parallelogram 1"/>
          <p:cNvSpPr/>
          <p:nvPr userDrawn="1"/>
        </p:nvSpPr>
        <p:spPr>
          <a:xfrm>
            <a:off x="0" y="-16711"/>
            <a:ext cx="850259" cy="502507"/>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 name="connsiteX0" fmla="*/ 584217 w 2215272"/>
              <a:gd name="connsiteY0" fmla="*/ 553998 h 558708"/>
              <a:gd name="connsiteX1" fmla="*/ 0 w 2215272"/>
              <a:gd name="connsiteY1" fmla="*/ 0 h 558708"/>
              <a:gd name="connsiteX2" fmla="*/ 615475 w 2215272"/>
              <a:gd name="connsiteY2" fmla="*/ 118024 h 558708"/>
              <a:gd name="connsiteX3" fmla="*/ 2215272 w 2215272"/>
              <a:gd name="connsiteY3" fmla="*/ 558708 h 558708"/>
              <a:gd name="connsiteX4" fmla="*/ 584217 w 2215272"/>
              <a:gd name="connsiteY4" fmla="*/ 553998 h 558708"/>
              <a:gd name="connsiteX0" fmla="*/ 469783 w 2100838"/>
              <a:gd name="connsiteY0" fmla="*/ 436001 h 440711"/>
              <a:gd name="connsiteX1" fmla="*/ 0 w 2100838"/>
              <a:gd name="connsiteY1" fmla="*/ 0 h 440711"/>
              <a:gd name="connsiteX2" fmla="*/ 501041 w 2100838"/>
              <a:gd name="connsiteY2" fmla="*/ 27 h 440711"/>
              <a:gd name="connsiteX3" fmla="*/ 2100838 w 2100838"/>
              <a:gd name="connsiteY3" fmla="*/ 440711 h 440711"/>
              <a:gd name="connsiteX4" fmla="*/ 469783 w 2100838"/>
              <a:gd name="connsiteY4" fmla="*/ 436001 h 440711"/>
              <a:gd name="connsiteX0" fmla="*/ 469783 w 972856"/>
              <a:gd name="connsiteY0" fmla="*/ 436001 h 436001"/>
              <a:gd name="connsiteX1" fmla="*/ 0 w 972856"/>
              <a:gd name="connsiteY1" fmla="*/ 0 h 436001"/>
              <a:gd name="connsiteX2" fmla="*/ 501041 w 972856"/>
              <a:gd name="connsiteY2" fmla="*/ 27 h 436001"/>
              <a:gd name="connsiteX3" fmla="*/ 972856 w 972856"/>
              <a:gd name="connsiteY3" fmla="*/ 435895 h 436001"/>
              <a:gd name="connsiteX4" fmla="*/ 469783 w 972856"/>
              <a:gd name="connsiteY4" fmla="*/ 436001 h 436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2856" h="436001">
                <a:moveTo>
                  <a:pt x="469783" y="436001"/>
                </a:moveTo>
                <a:lnTo>
                  <a:pt x="0" y="0"/>
                </a:lnTo>
                <a:lnTo>
                  <a:pt x="501041" y="27"/>
                </a:lnTo>
                <a:lnTo>
                  <a:pt x="972856" y="435895"/>
                </a:lnTo>
                <a:lnTo>
                  <a:pt x="469783" y="436001"/>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Parallelogram 1"/>
          <p:cNvSpPr/>
          <p:nvPr userDrawn="1"/>
        </p:nvSpPr>
        <p:spPr>
          <a:xfrm>
            <a:off x="430853" y="-16737"/>
            <a:ext cx="1936109" cy="64393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5272" h="558708">
                <a:moveTo>
                  <a:pt x="584217" y="553998"/>
                </a:moveTo>
                <a:lnTo>
                  <a:pt x="0" y="0"/>
                </a:lnTo>
                <a:lnTo>
                  <a:pt x="1642647" y="27"/>
                </a:lnTo>
                <a:lnTo>
                  <a:pt x="2215272" y="558708"/>
                </a:lnTo>
                <a:lnTo>
                  <a:pt x="584217" y="553998"/>
                </a:lnTo>
                <a:close/>
              </a:path>
            </a:pathLst>
          </a:custGeom>
          <a:solidFill>
            <a:schemeClr val="bg1">
              <a:lumMod val="8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Parallelogram 1"/>
          <p:cNvSpPr/>
          <p:nvPr userDrawn="1"/>
        </p:nvSpPr>
        <p:spPr>
          <a:xfrm>
            <a:off x="80646" y="4934143"/>
            <a:ext cx="205750" cy="210174"/>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88935 w 188935"/>
              <a:gd name="connsiteY0" fmla="*/ 186454 h 186454"/>
              <a:gd name="connsiteX1" fmla="*/ 126175 w 188935"/>
              <a:gd name="connsiteY1" fmla="*/ 185754 h 186454"/>
              <a:gd name="connsiteX2" fmla="*/ 22068 w 188935"/>
              <a:gd name="connsiteY2" fmla="*/ 86670 h 186454"/>
              <a:gd name="connsiteX3" fmla="*/ 0 w 188935"/>
              <a:gd name="connsiteY3" fmla="*/ 0 h 186454"/>
              <a:gd name="connsiteX4" fmla="*/ 188935 w 188935"/>
              <a:gd name="connsiteY4" fmla="*/ 186454 h 186454"/>
              <a:gd name="connsiteX0" fmla="*/ 233045 w 233045"/>
              <a:gd name="connsiteY0" fmla="*/ 186454 h 186454"/>
              <a:gd name="connsiteX1" fmla="*/ 170285 w 233045"/>
              <a:gd name="connsiteY1" fmla="*/ 185754 h 186454"/>
              <a:gd name="connsiteX2" fmla="*/ 0 w 233045"/>
              <a:gd name="connsiteY2" fmla="*/ 12345 h 186454"/>
              <a:gd name="connsiteX3" fmla="*/ 44110 w 233045"/>
              <a:gd name="connsiteY3" fmla="*/ 0 h 186454"/>
              <a:gd name="connsiteX4" fmla="*/ 233045 w 233045"/>
              <a:gd name="connsiteY4" fmla="*/ 186454 h 186454"/>
              <a:gd name="connsiteX0" fmla="*/ 249417 w 249417"/>
              <a:gd name="connsiteY0" fmla="*/ 188411 h 188411"/>
              <a:gd name="connsiteX1" fmla="*/ 186657 w 249417"/>
              <a:gd name="connsiteY1" fmla="*/ 187711 h 188411"/>
              <a:gd name="connsiteX2" fmla="*/ 0 w 249417"/>
              <a:gd name="connsiteY2" fmla="*/ 0 h 188411"/>
              <a:gd name="connsiteX3" fmla="*/ 60482 w 249417"/>
              <a:gd name="connsiteY3" fmla="*/ 1957 h 188411"/>
              <a:gd name="connsiteX4" fmla="*/ 249417 w 249417"/>
              <a:gd name="connsiteY4" fmla="*/ 188411 h 188411"/>
              <a:gd name="connsiteX0" fmla="*/ 249417 w 249417"/>
              <a:gd name="connsiteY0" fmla="*/ 188411 h 188411"/>
              <a:gd name="connsiteX1" fmla="*/ 186657 w 249417"/>
              <a:gd name="connsiteY1" fmla="*/ 187711 h 188411"/>
              <a:gd name="connsiteX2" fmla="*/ 0 w 249417"/>
              <a:gd name="connsiteY2" fmla="*/ 0 h 188411"/>
              <a:gd name="connsiteX3" fmla="*/ 71397 w 249417"/>
              <a:gd name="connsiteY3" fmla="*/ 8086 h 188411"/>
              <a:gd name="connsiteX4" fmla="*/ 249417 w 249417"/>
              <a:gd name="connsiteY4" fmla="*/ 188411 h 188411"/>
              <a:gd name="connsiteX0" fmla="*/ 235774 w 235774"/>
              <a:gd name="connsiteY0" fmla="*/ 180325 h 180325"/>
              <a:gd name="connsiteX1" fmla="*/ 173014 w 235774"/>
              <a:gd name="connsiteY1" fmla="*/ 179625 h 180325"/>
              <a:gd name="connsiteX2" fmla="*/ 0 w 235774"/>
              <a:gd name="connsiteY2" fmla="*/ 86 h 180325"/>
              <a:gd name="connsiteX3" fmla="*/ 57754 w 235774"/>
              <a:gd name="connsiteY3" fmla="*/ 0 h 180325"/>
              <a:gd name="connsiteX4" fmla="*/ 235774 w 235774"/>
              <a:gd name="connsiteY4" fmla="*/ 180325 h 180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774" h="180325">
                <a:moveTo>
                  <a:pt x="235774" y="180325"/>
                </a:moveTo>
                <a:lnTo>
                  <a:pt x="173014" y="179625"/>
                </a:lnTo>
                <a:lnTo>
                  <a:pt x="0" y="86"/>
                </a:lnTo>
                <a:lnTo>
                  <a:pt x="57754" y="0"/>
                </a:lnTo>
                <a:cubicBezTo>
                  <a:pt x="162423" y="100055"/>
                  <a:pt x="141677" y="83798"/>
                  <a:pt x="235774" y="180325"/>
                </a:cubicBezTo>
                <a:close/>
              </a:path>
            </a:pathLst>
          </a:custGeom>
          <a:solidFill>
            <a:srgbClr val="D9D9D9"/>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Parallelogram 1"/>
          <p:cNvSpPr/>
          <p:nvPr userDrawn="1"/>
        </p:nvSpPr>
        <p:spPr>
          <a:xfrm>
            <a:off x="-3240" y="4608624"/>
            <a:ext cx="410796" cy="534875"/>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379708 w 379708"/>
              <a:gd name="connsiteY0" fmla="*/ 304091 h 304091"/>
              <a:gd name="connsiteX1" fmla="*/ 316948 w 379708"/>
              <a:gd name="connsiteY1" fmla="*/ 303391 h 304091"/>
              <a:gd name="connsiteX2" fmla="*/ 0 w 379708"/>
              <a:gd name="connsiteY2" fmla="*/ 0 h 304091"/>
              <a:gd name="connsiteX3" fmla="*/ 279012 w 379708"/>
              <a:gd name="connsiteY3" fmla="*/ 204350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2048 h 302048"/>
              <a:gd name="connsiteX1" fmla="*/ 316948 w 379708"/>
              <a:gd name="connsiteY1" fmla="*/ 301348 h 302048"/>
              <a:gd name="connsiteX2" fmla="*/ 0 w 379708"/>
              <a:gd name="connsiteY2" fmla="*/ 0 h 302048"/>
              <a:gd name="connsiteX3" fmla="*/ 68900 w 379708"/>
              <a:gd name="connsiteY3" fmla="*/ 43 h 302048"/>
              <a:gd name="connsiteX4" fmla="*/ 379708 w 379708"/>
              <a:gd name="connsiteY4" fmla="*/ 302048 h 302048"/>
              <a:gd name="connsiteX0" fmla="*/ 484491 w 484491"/>
              <a:gd name="connsiteY0" fmla="*/ 405276 h 405276"/>
              <a:gd name="connsiteX1" fmla="*/ 421731 w 484491"/>
              <a:gd name="connsiteY1" fmla="*/ 404576 h 405276"/>
              <a:gd name="connsiteX2" fmla="*/ 0 w 484491"/>
              <a:gd name="connsiteY2" fmla="*/ 0 h 405276"/>
              <a:gd name="connsiteX3" fmla="*/ 173683 w 484491"/>
              <a:gd name="connsiteY3" fmla="*/ 103271 h 405276"/>
              <a:gd name="connsiteX4" fmla="*/ 484491 w 484491"/>
              <a:gd name="connsiteY4" fmla="*/ 405276 h 405276"/>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70740 w 470740"/>
              <a:gd name="connsiteY0" fmla="*/ 458913 h 458913"/>
              <a:gd name="connsiteX1" fmla="*/ 407980 w 470740"/>
              <a:gd name="connsiteY1" fmla="*/ 458213 h 458913"/>
              <a:gd name="connsiteX2" fmla="*/ 2622 w 470740"/>
              <a:gd name="connsiteY2" fmla="*/ 69981 h 458913"/>
              <a:gd name="connsiteX3" fmla="*/ 0 w 470740"/>
              <a:gd name="connsiteY3" fmla="*/ 0 h 458913"/>
              <a:gd name="connsiteX4" fmla="*/ 470740 w 470740"/>
              <a:gd name="connsiteY4" fmla="*/ 458913 h 4589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740" h="458913">
                <a:moveTo>
                  <a:pt x="470740" y="458913"/>
                </a:moveTo>
                <a:lnTo>
                  <a:pt x="407980" y="458213"/>
                </a:lnTo>
                <a:lnTo>
                  <a:pt x="2622" y="69981"/>
                </a:lnTo>
                <a:lnTo>
                  <a:pt x="0" y="0"/>
                </a:lnTo>
                <a:cubicBezTo>
                  <a:pt x="474166" y="459291"/>
                  <a:pt x="376643" y="362386"/>
                  <a:pt x="470740" y="458913"/>
                </a:cubicBezTo>
                <a:close/>
              </a:path>
            </a:pathLst>
          </a:custGeom>
          <a:solidFill>
            <a:schemeClr val="bg1">
              <a:lumMod val="85000"/>
            </a:schemeClr>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85000"/>
                </a:schemeClr>
              </a:solidFill>
            </a:endParaRPr>
          </a:p>
        </p:txBody>
      </p:sp>
      <p:sp>
        <p:nvSpPr>
          <p:cNvPr id="13" name="Parallelogram 1"/>
          <p:cNvSpPr/>
          <p:nvPr userDrawn="1"/>
        </p:nvSpPr>
        <p:spPr>
          <a:xfrm>
            <a:off x="1702139" y="-8355"/>
            <a:ext cx="7479448" cy="753809"/>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662664 w 8439233"/>
              <a:gd name="connsiteY0" fmla="*/ 625319 h 646751"/>
              <a:gd name="connsiteX1" fmla="*/ 0 w 8439233"/>
              <a:gd name="connsiteY1" fmla="*/ 0 h 646751"/>
              <a:gd name="connsiteX2" fmla="*/ 8439233 w 8439233"/>
              <a:gd name="connsiteY2" fmla="*/ 65192 h 646751"/>
              <a:gd name="connsiteX3" fmla="*/ 8425152 w 8439233"/>
              <a:gd name="connsiteY3" fmla="*/ 646751 h 646751"/>
              <a:gd name="connsiteX4" fmla="*/ 662664 w 8439233"/>
              <a:gd name="connsiteY4" fmla="*/ 625319 h 646751"/>
              <a:gd name="connsiteX0" fmla="*/ 662664 w 8433629"/>
              <a:gd name="connsiteY0" fmla="*/ 627253 h 648685"/>
              <a:gd name="connsiteX1" fmla="*/ 0 w 8433629"/>
              <a:gd name="connsiteY1" fmla="*/ 1934 h 648685"/>
              <a:gd name="connsiteX2" fmla="*/ 8433629 w 8433629"/>
              <a:gd name="connsiteY2" fmla="*/ 0 h 648685"/>
              <a:gd name="connsiteX3" fmla="*/ 8425152 w 8433629"/>
              <a:gd name="connsiteY3" fmla="*/ 648685 h 648685"/>
              <a:gd name="connsiteX4" fmla="*/ 662664 w 8433629"/>
              <a:gd name="connsiteY4" fmla="*/ 627253 h 648685"/>
              <a:gd name="connsiteX0" fmla="*/ 662664 w 8570840"/>
              <a:gd name="connsiteY0" fmla="*/ 627253 h 648685"/>
              <a:gd name="connsiteX1" fmla="*/ 0 w 8570840"/>
              <a:gd name="connsiteY1" fmla="*/ 1934 h 648685"/>
              <a:gd name="connsiteX2" fmla="*/ 8433629 w 8570840"/>
              <a:gd name="connsiteY2" fmla="*/ 0 h 648685"/>
              <a:gd name="connsiteX3" fmla="*/ 8570840 w 8570840"/>
              <a:gd name="connsiteY3" fmla="*/ 648685 h 648685"/>
              <a:gd name="connsiteX4" fmla="*/ 662664 w 8570840"/>
              <a:gd name="connsiteY4" fmla="*/ 627253 h 648685"/>
              <a:gd name="connsiteX0" fmla="*/ 662664 w 8570840"/>
              <a:gd name="connsiteY0" fmla="*/ 625319 h 646751"/>
              <a:gd name="connsiteX1" fmla="*/ 0 w 8570840"/>
              <a:gd name="connsiteY1" fmla="*/ 0 h 646751"/>
              <a:gd name="connsiteX2" fmla="*/ 8545696 w 8570840"/>
              <a:gd name="connsiteY2" fmla="*/ 2262 h 646751"/>
              <a:gd name="connsiteX3" fmla="*/ 8570840 w 8570840"/>
              <a:gd name="connsiteY3" fmla="*/ 646751 h 646751"/>
              <a:gd name="connsiteX4" fmla="*/ 662664 w 8570840"/>
              <a:gd name="connsiteY4" fmla="*/ 625319 h 646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70840" h="646751">
                <a:moveTo>
                  <a:pt x="662664" y="625319"/>
                </a:moveTo>
                <a:lnTo>
                  <a:pt x="0" y="0"/>
                </a:lnTo>
                <a:lnTo>
                  <a:pt x="8545696" y="2262"/>
                </a:lnTo>
                <a:lnTo>
                  <a:pt x="8570840" y="646751"/>
                </a:lnTo>
                <a:lnTo>
                  <a:pt x="662664" y="625319"/>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arallelogram 1"/>
          <p:cNvSpPr/>
          <p:nvPr userDrawn="1"/>
        </p:nvSpPr>
        <p:spPr>
          <a:xfrm>
            <a:off x="304800" y="4954038"/>
            <a:ext cx="8902290" cy="20784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10080371"/>
              <a:gd name="connsiteY0" fmla="*/ 107998 h 109341"/>
              <a:gd name="connsiteX1" fmla="*/ 104107 w 10080371"/>
              <a:gd name="connsiteY1" fmla="*/ 109341 h 109341"/>
              <a:gd name="connsiteX2" fmla="*/ 0 w 10080371"/>
              <a:gd name="connsiteY2" fmla="*/ 10257 h 109341"/>
              <a:gd name="connsiteX3" fmla="*/ 10080369 w 10080371"/>
              <a:gd name="connsiteY3" fmla="*/ 0 h 109341"/>
              <a:gd name="connsiteX4" fmla="*/ 9834719 w 10080371"/>
              <a:gd name="connsiteY4" fmla="*/ 107998 h 109341"/>
              <a:gd name="connsiteX0" fmla="*/ 9834719 w 10096915"/>
              <a:gd name="connsiteY0" fmla="*/ 97741 h 99084"/>
              <a:gd name="connsiteX1" fmla="*/ 104107 w 10096915"/>
              <a:gd name="connsiteY1" fmla="*/ 99084 h 99084"/>
              <a:gd name="connsiteX2" fmla="*/ 0 w 10096915"/>
              <a:gd name="connsiteY2" fmla="*/ 0 h 99084"/>
              <a:gd name="connsiteX3" fmla="*/ 10096913 w 10096915"/>
              <a:gd name="connsiteY3" fmla="*/ 22776 h 99084"/>
              <a:gd name="connsiteX4" fmla="*/ 9834719 w 10096915"/>
              <a:gd name="connsiteY4" fmla="*/ 97741 h 99084"/>
              <a:gd name="connsiteX0" fmla="*/ 9834719 w 10118975"/>
              <a:gd name="connsiteY0" fmla="*/ 97741 h 99084"/>
              <a:gd name="connsiteX1" fmla="*/ 104107 w 10118975"/>
              <a:gd name="connsiteY1" fmla="*/ 99084 h 99084"/>
              <a:gd name="connsiteX2" fmla="*/ 0 w 10118975"/>
              <a:gd name="connsiteY2" fmla="*/ 0 h 99084"/>
              <a:gd name="connsiteX3" fmla="*/ 10118973 w 10118975"/>
              <a:gd name="connsiteY3" fmla="*/ 6260 h 99084"/>
              <a:gd name="connsiteX4" fmla="*/ 9834719 w 10118975"/>
              <a:gd name="connsiteY4" fmla="*/ 97741 h 99084"/>
              <a:gd name="connsiteX0" fmla="*/ 10110464 w 10119054"/>
              <a:gd name="connsiteY0" fmla="*/ 184453 h 184453"/>
              <a:gd name="connsiteX1" fmla="*/ 104107 w 10119054"/>
              <a:gd name="connsiteY1" fmla="*/ 99084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84453 h 184453"/>
              <a:gd name="connsiteX1" fmla="*/ 181315 w 10119054"/>
              <a:gd name="connsiteY1" fmla="*/ 181666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78324 h 178324"/>
              <a:gd name="connsiteX1" fmla="*/ 181315 w 10119054"/>
              <a:gd name="connsiteY1" fmla="*/ 175537 h 178324"/>
              <a:gd name="connsiteX2" fmla="*/ 0 w 10119054"/>
              <a:gd name="connsiteY2" fmla="*/ 0 h 178324"/>
              <a:gd name="connsiteX3" fmla="*/ 10118973 w 10119054"/>
              <a:gd name="connsiteY3" fmla="*/ 131 h 178324"/>
              <a:gd name="connsiteX4" fmla="*/ 10110464 w 10119054"/>
              <a:gd name="connsiteY4" fmla="*/ 178324 h 178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19054" h="178324">
                <a:moveTo>
                  <a:pt x="10110464" y="178324"/>
                </a:moveTo>
                <a:lnTo>
                  <a:pt x="181315" y="175537"/>
                </a:lnTo>
                <a:lnTo>
                  <a:pt x="0" y="0"/>
                </a:lnTo>
                <a:lnTo>
                  <a:pt x="10118973" y="131"/>
                </a:lnTo>
                <a:cubicBezTo>
                  <a:pt x="10119951" y="55239"/>
                  <a:pt x="10111873" y="81797"/>
                  <a:pt x="10110464" y="178324"/>
                </a:cubicBezTo>
                <a:close/>
              </a:path>
            </a:pathLst>
          </a:custGeom>
          <a:solidFill>
            <a:srgbClr val="0C193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p:cNvSpPr txBox="1"/>
          <p:nvPr userDrawn="1"/>
        </p:nvSpPr>
        <p:spPr>
          <a:xfrm>
            <a:off x="455870" y="4922777"/>
            <a:ext cx="8688129" cy="24622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solidFill>
                  <a:srgbClr val="D9D9D9"/>
                </a:solidFill>
                <a:latin typeface="Arial Narrow"/>
                <a:cs typeface="Arial Narrow"/>
              </a:rPr>
              <a:t>STEM101.ORG</a:t>
            </a:r>
            <a:r>
              <a:rPr lang="en-US" sz="1000" i="0" baseline="0" dirty="0" smtClean="0">
                <a:solidFill>
                  <a:srgbClr val="D9D9D9"/>
                </a:solidFill>
                <a:latin typeface="Arial Narrow"/>
                <a:cs typeface="Arial Narrow"/>
              </a:rPr>
              <a:t>                                                                                                                                                                                                                 </a:t>
            </a:r>
            <a:r>
              <a:rPr lang="en-US" sz="1000" i="0" dirty="0" smtClean="0">
                <a:solidFill>
                  <a:srgbClr val="D9D9D9"/>
                </a:solidFill>
                <a:latin typeface="Arial Narrow"/>
                <a:cs typeface="Arial Narrow"/>
              </a:rPr>
              <a:t>A Non-Profit</a:t>
            </a:r>
            <a:r>
              <a:rPr lang="en-US" sz="1000" i="0" baseline="0" dirty="0" smtClean="0">
                <a:solidFill>
                  <a:srgbClr val="D9D9D9"/>
                </a:solidFill>
                <a:latin typeface="Arial Narrow"/>
                <a:cs typeface="Arial Narrow"/>
              </a:rPr>
              <a:t> K-16 Education Program</a:t>
            </a:r>
            <a:endParaRPr lang="en-US" sz="1000" dirty="0">
              <a:solidFill>
                <a:srgbClr val="D9D9D9"/>
              </a:solidFill>
              <a:latin typeface="Arial Narrow"/>
              <a:cs typeface="Arial Narrow"/>
            </a:endParaRPr>
          </a:p>
        </p:txBody>
      </p:sp>
      <p:pic>
        <p:nvPicPr>
          <p:cNvPr id="18" name="Picture 17" descr="stem-branding blue.jpg"/>
          <p:cNvPicPr>
            <a:picLocks noChangeAspect="1"/>
          </p:cNvPicPr>
          <p:nvPr userDrawn="1"/>
        </p:nvPicPr>
        <p:blipFill rotWithShape="1">
          <a:blip r:embed="rId2" cstate="print">
            <a:extLst>
              <a:ext uri="{28A0092B-C50C-407E-A947-70E740481C1C}">
                <a14:useLocalDpi xmlns:a14="http://schemas.microsoft.com/office/drawing/2010/main" val="0"/>
              </a:ext>
            </a:extLst>
          </a:blip>
          <a:srcRect t="22313" b="22417"/>
          <a:stretch/>
        </p:blipFill>
        <p:spPr>
          <a:xfrm>
            <a:off x="6528765" y="35778"/>
            <a:ext cx="2523683" cy="657267"/>
          </a:xfrm>
          <a:prstGeom prst="rect">
            <a:avLst/>
          </a:prstGeom>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TextBox 1"/>
          <p:cNvSpPr txBox="1"/>
          <p:nvPr/>
        </p:nvSpPr>
        <p:spPr>
          <a:xfrm>
            <a:off x="152400" y="50453"/>
            <a:ext cx="4114800" cy="553998"/>
          </a:xfrm>
          <a:prstGeom prst="rect">
            <a:avLst/>
          </a:prstGeom>
          <a:noFill/>
          <a:ln>
            <a:noFill/>
          </a:ln>
        </p:spPr>
        <p:txBody>
          <a:bodyPr wrap="square" rtlCol="0">
            <a:spAutoFit/>
          </a:bodyPr>
          <a:lstStyle/>
          <a:p>
            <a:r>
              <a:rPr lang="en-US" sz="3000" b="0" kern="1300" spc="300" dirty="0" smtClean="0">
                <a:solidFill>
                  <a:schemeClr val="bg1"/>
                </a:solidFill>
                <a:latin typeface="+mj-lt"/>
                <a:ea typeface="+mn-ea"/>
                <a:cs typeface="Arial" pitchFamily="34" charset="0"/>
              </a:rPr>
              <a:t>TE </a:t>
            </a:r>
            <a:r>
              <a:rPr lang="en-US" sz="3000" b="0" kern="1300" spc="300" baseline="0" dirty="0" smtClean="0">
                <a:solidFill>
                  <a:schemeClr val="bg1"/>
                </a:solidFill>
                <a:latin typeface="+mj-lt"/>
                <a:ea typeface="+mn-ea"/>
                <a:cs typeface="Arial" pitchFamily="34" charset="0"/>
              </a:rPr>
              <a:t>STEM ACADEMY</a:t>
            </a:r>
            <a:endParaRPr lang="en-US" sz="3000" b="0" kern="1300" spc="300" baseline="30000" dirty="0">
              <a:solidFill>
                <a:schemeClr val="bg1"/>
              </a:solidFill>
              <a:latin typeface="+mj-lt"/>
              <a:ea typeface="+mn-ea"/>
              <a:cs typeface="Arial" pitchFamily="34" charset="0"/>
            </a:endParaRPr>
          </a:p>
        </p:txBody>
      </p:sp>
      <p:sp>
        <p:nvSpPr>
          <p:cNvPr id="12" name="Parallelogram 1"/>
          <p:cNvSpPr/>
          <p:nvPr userDrawn="1"/>
        </p:nvSpPr>
        <p:spPr>
          <a:xfrm>
            <a:off x="0" y="-16711"/>
            <a:ext cx="850259" cy="502507"/>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 name="connsiteX0" fmla="*/ 584217 w 2215272"/>
              <a:gd name="connsiteY0" fmla="*/ 553998 h 558708"/>
              <a:gd name="connsiteX1" fmla="*/ 0 w 2215272"/>
              <a:gd name="connsiteY1" fmla="*/ 0 h 558708"/>
              <a:gd name="connsiteX2" fmla="*/ 615475 w 2215272"/>
              <a:gd name="connsiteY2" fmla="*/ 118024 h 558708"/>
              <a:gd name="connsiteX3" fmla="*/ 2215272 w 2215272"/>
              <a:gd name="connsiteY3" fmla="*/ 558708 h 558708"/>
              <a:gd name="connsiteX4" fmla="*/ 584217 w 2215272"/>
              <a:gd name="connsiteY4" fmla="*/ 553998 h 558708"/>
              <a:gd name="connsiteX0" fmla="*/ 469783 w 2100838"/>
              <a:gd name="connsiteY0" fmla="*/ 436001 h 440711"/>
              <a:gd name="connsiteX1" fmla="*/ 0 w 2100838"/>
              <a:gd name="connsiteY1" fmla="*/ 0 h 440711"/>
              <a:gd name="connsiteX2" fmla="*/ 501041 w 2100838"/>
              <a:gd name="connsiteY2" fmla="*/ 27 h 440711"/>
              <a:gd name="connsiteX3" fmla="*/ 2100838 w 2100838"/>
              <a:gd name="connsiteY3" fmla="*/ 440711 h 440711"/>
              <a:gd name="connsiteX4" fmla="*/ 469783 w 2100838"/>
              <a:gd name="connsiteY4" fmla="*/ 436001 h 440711"/>
              <a:gd name="connsiteX0" fmla="*/ 469783 w 972856"/>
              <a:gd name="connsiteY0" fmla="*/ 436001 h 436001"/>
              <a:gd name="connsiteX1" fmla="*/ 0 w 972856"/>
              <a:gd name="connsiteY1" fmla="*/ 0 h 436001"/>
              <a:gd name="connsiteX2" fmla="*/ 501041 w 972856"/>
              <a:gd name="connsiteY2" fmla="*/ 27 h 436001"/>
              <a:gd name="connsiteX3" fmla="*/ 972856 w 972856"/>
              <a:gd name="connsiteY3" fmla="*/ 435895 h 436001"/>
              <a:gd name="connsiteX4" fmla="*/ 469783 w 972856"/>
              <a:gd name="connsiteY4" fmla="*/ 436001 h 436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2856" h="436001">
                <a:moveTo>
                  <a:pt x="469783" y="436001"/>
                </a:moveTo>
                <a:lnTo>
                  <a:pt x="0" y="0"/>
                </a:lnTo>
                <a:lnTo>
                  <a:pt x="501041" y="27"/>
                </a:lnTo>
                <a:lnTo>
                  <a:pt x="972856" y="435895"/>
                </a:lnTo>
                <a:lnTo>
                  <a:pt x="469783" y="436001"/>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Parallelogram 1"/>
          <p:cNvSpPr/>
          <p:nvPr userDrawn="1"/>
        </p:nvSpPr>
        <p:spPr>
          <a:xfrm>
            <a:off x="430853" y="-16737"/>
            <a:ext cx="1936109" cy="64393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5272" h="558708">
                <a:moveTo>
                  <a:pt x="584217" y="553998"/>
                </a:moveTo>
                <a:lnTo>
                  <a:pt x="0" y="0"/>
                </a:lnTo>
                <a:lnTo>
                  <a:pt x="1642647" y="27"/>
                </a:lnTo>
                <a:lnTo>
                  <a:pt x="2215272" y="558708"/>
                </a:lnTo>
                <a:lnTo>
                  <a:pt x="584217" y="553998"/>
                </a:lnTo>
                <a:close/>
              </a:path>
            </a:pathLst>
          </a:custGeom>
          <a:solidFill>
            <a:schemeClr val="bg1">
              <a:lumMod val="8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arallelogram 1"/>
          <p:cNvSpPr/>
          <p:nvPr userDrawn="1"/>
        </p:nvSpPr>
        <p:spPr>
          <a:xfrm>
            <a:off x="80646" y="4934143"/>
            <a:ext cx="205750" cy="210174"/>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88935 w 188935"/>
              <a:gd name="connsiteY0" fmla="*/ 186454 h 186454"/>
              <a:gd name="connsiteX1" fmla="*/ 126175 w 188935"/>
              <a:gd name="connsiteY1" fmla="*/ 185754 h 186454"/>
              <a:gd name="connsiteX2" fmla="*/ 22068 w 188935"/>
              <a:gd name="connsiteY2" fmla="*/ 86670 h 186454"/>
              <a:gd name="connsiteX3" fmla="*/ 0 w 188935"/>
              <a:gd name="connsiteY3" fmla="*/ 0 h 186454"/>
              <a:gd name="connsiteX4" fmla="*/ 188935 w 188935"/>
              <a:gd name="connsiteY4" fmla="*/ 186454 h 186454"/>
              <a:gd name="connsiteX0" fmla="*/ 233045 w 233045"/>
              <a:gd name="connsiteY0" fmla="*/ 186454 h 186454"/>
              <a:gd name="connsiteX1" fmla="*/ 170285 w 233045"/>
              <a:gd name="connsiteY1" fmla="*/ 185754 h 186454"/>
              <a:gd name="connsiteX2" fmla="*/ 0 w 233045"/>
              <a:gd name="connsiteY2" fmla="*/ 12345 h 186454"/>
              <a:gd name="connsiteX3" fmla="*/ 44110 w 233045"/>
              <a:gd name="connsiteY3" fmla="*/ 0 h 186454"/>
              <a:gd name="connsiteX4" fmla="*/ 233045 w 233045"/>
              <a:gd name="connsiteY4" fmla="*/ 186454 h 186454"/>
              <a:gd name="connsiteX0" fmla="*/ 249417 w 249417"/>
              <a:gd name="connsiteY0" fmla="*/ 188411 h 188411"/>
              <a:gd name="connsiteX1" fmla="*/ 186657 w 249417"/>
              <a:gd name="connsiteY1" fmla="*/ 187711 h 188411"/>
              <a:gd name="connsiteX2" fmla="*/ 0 w 249417"/>
              <a:gd name="connsiteY2" fmla="*/ 0 h 188411"/>
              <a:gd name="connsiteX3" fmla="*/ 60482 w 249417"/>
              <a:gd name="connsiteY3" fmla="*/ 1957 h 188411"/>
              <a:gd name="connsiteX4" fmla="*/ 249417 w 249417"/>
              <a:gd name="connsiteY4" fmla="*/ 188411 h 188411"/>
              <a:gd name="connsiteX0" fmla="*/ 249417 w 249417"/>
              <a:gd name="connsiteY0" fmla="*/ 188411 h 188411"/>
              <a:gd name="connsiteX1" fmla="*/ 186657 w 249417"/>
              <a:gd name="connsiteY1" fmla="*/ 187711 h 188411"/>
              <a:gd name="connsiteX2" fmla="*/ 0 w 249417"/>
              <a:gd name="connsiteY2" fmla="*/ 0 h 188411"/>
              <a:gd name="connsiteX3" fmla="*/ 71397 w 249417"/>
              <a:gd name="connsiteY3" fmla="*/ 8086 h 188411"/>
              <a:gd name="connsiteX4" fmla="*/ 249417 w 249417"/>
              <a:gd name="connsiteY4" fmla="*/ 188411 h 188411"/>
              <a:gd name="connsiteX0" fmla="*/ 235774 w 235774"/>
              <a:gd name="connsiteY0" fmla="*/ 180325 h 180325"/>
              <a:gd name="connsiteX1" fmla="*/ 173014 w 235774"/>
              <a:gd name="connsiteY1" fmla="*/ 179625 h 180325"/>
              <a:gd name="connsiteX2" fmla="*/ 0 w 235774"/>
              <a:gd name="connsiteY2" fmla="*/ 86 h 180325"/>
              <a:gd name="connsiteX3" fmla="*/ 57754 w 235774"/>
              <a:gd name="connsiteY3" fmla="*/ 0 h 180325"/>
              <a:gd name="connsiteX4" fmla="*/ 235774 w 235774"/>
              <a:gd name="connsiteY4" fmla="*/ 180325 h 180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774" h="180325">
                <a:moveTo>
                  <a:pt x="235774" y="180325"/>
                </a:moveTo>
                <a:lnTo>
                  <a:pt x="173014" y="179625"/>
                </a:lnTo>
                <a:lnTo>
                  <a:pt x="0" y="86"/>
                </a:lnTo>
                <a:lnTo>
                  <a:pt x="57754" y="0"/>
                </a:lnTo>
                <a:cubicBezTo>
                  <a:pt x="162423" y="100055"/>
                  <a:pt x="141677" y="83798"/>
                  <a:pt x="235774" y="180325"/>
                </a:cubicBezTo>
                <a:close/>
              </a:path>
            </a:pathLst>
          </a:custGeom>
          <a:solidFill>
            <a:srgbClr val="D9D9D9"/>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Parallelogram 1"/>
          <p:cNvSpPr/>
          <p:nvPr userDrawn="1"/>
        </p:nvSpPr>
        <p:spPr>
          <a:xfrm>
            <a:off x="-3240" y="4608624"/>
            <a:ext cx="410796" cy="534875"/>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379708 w 379708"/>
              <a:gd name="connsiteY0" fmla="*/ 304091 h 304091"/>
              <a:gd name="connsiteX1" fmla="*/ 316948 w 379708"/>
              <a:gd name="connsiteY1" fmla="*/ 303391 h 304091"/>
              <a:gd name="connsiteX2" fmla="*/ 0 w 379708"/>
              <a:gd name="connsiteY2" fmla="*/ 0 h 304091"/>
              <a:gd name="connsiteX3" fmla="*/ 279012 w 379708"/>
              <a:gd name="connsiteY3" fmla="*/ 204350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2048 h 302048"/>
              <a:gd name="connsiteX1" fmla="*/ 316948 w 379708"/>
              <a:gd name="connsiteY1" fmla="*/ 301348 h 302048"/>
              <a:gd name="connsiteX2" fmla="*/ 0 w 379708"/>
              <a:gd name="connsiteY2" fmla="*/ 0 h 302048"/>
              <a:gd name="connsiteX3" fmla="*/ 68900 w 379708"/>
              <a:gd name="connsiteY3" fmla="*/ 43 h 302048"/>
              <a:gd name="connsiteX4" fmla="*/ 379708 w 379708"/>
              <a:gd name="connsiteY4" fmla="*/ 302048 h 302048"/>
              <a:gd name="connsiteX0" fmla="*/ 484491 w 484491"/>
              <a:gd name="connsiteY0" fmla="*/ 405276 h 405276"/>
              <a:gd name="connsiteX1" fmla="*/ 421731 w 484491"/>
              <a:gd name="connsiteY1" fmla="*/ 404576 h 405276"/>
              <a:gd name="connsiteX2" fmla="*/ 0 w 484491"/>
              <a:gd name="connsiteY2" fmla="*/ 0 h 405276"/>
              <a:gd name="connsiteX3" fmla="*/ 173683 w 484491"/>
              <a:gd name="connsiteY3" fmla="*/ 103271 h 405276"/>
              <a:gd name="connsiteX4" fmla="*/ 484491 w 484491"/>
              <a:gd name="connsiteY4" fmla="*/ 405276 h 405276"/>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70740 w 470740"/>
              <a:gd name="connsiteY0" fmla="*/ 458913 h 458913"/>
              <a:gd name="connsiteX1" fmla="*/ 407980 w 470740"/>
              <a:gd name="connsiteY1" fmla="*/ 458213 h 458913"/>
              <a:gd name="connsiteX2" fmla="*/ 2622 w 470740"/>
              <a:gd name="connsiteY2" fmla="*/ 69981 h 458913"/>
              <a:gd name="connsiteX3" fmla="*/ 0 w 470740"/>
              <a:gd name="connsiteY3" fmla="*/ 0 h 458913"/>
              <a:gd name="connsiteX4" fmla="*/ 470740 w 470740"/>
              <a:gd name="connsiteY4" fmla="*/ 458913 h 4589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740" h="458913">
                <a:moveTo>
                  <a:pt x="470740" y="458913"/>
                </a:moveTo>
                <a:lnTo>
                  <a:pt x="407980" y="458213"/>
                </a:lnTo>
                <a:lnTo>
                  <a:pt x="2622" y="69981"/>
                </a:lnTo>
                <a:lnTo>
                  <a:pt x="0" y="0"/>
                </a:lnTo>
                <a:cubicBezTo>
                  <a:pt x="474166" y="459291"/>
                  <a:pt x="376643" y="362386"/>
                  <a:pt x="470740" y="458913"/>
                </a:cubicBezTo>
                <a:close/>
              </a:path>
            </a:pathLst>
          </a:custGeom>
          <a:solidFill>
            <a:schemeClr val="bg1">
              <a:lumMod val="85000"/>
            </a:schemeClr>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85000"/>
                </a:schemeClr>
              </a:solidFill>
            </a:endParaRPr>
          </a:p>
        </p:txBody>
      </p:sp>
      <p:sp>
        <p:nvSpPr>
          <p:cNvPr id="11" name="Parallelogram 1"/>
          <p:cNvSpPr/>
          <p:nvPr userDrawn="1"/>
        </p:nvSpPr>
        <p:spPr>
          <a:xfrm>
            <a:off x="1702139" y="-8355"/>
            <a:ext cx="7479448" cy="753809"/>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662664 w 8439233"/>
              <a:gd name="connsiteY0" fmla="*/ 625319 h 646751"/>
              <a:gd name="connsiteX1" fmla="*/ 0 w 8439233"/>
              <a:gd name="connsiteY1" fmla="*/ 0 h 646751"/>
              <a:gd name="connsiteX2" fmla="*/ 8439233 w 8439233"/>
              <a:gd name="connsiteY2" fmla="*/ 65192 h 646751"/>
              <a:gd name="connsiteX3" fmla="*/ 8425152 w 8439233"/>
              <a:gd name="connsiteY3" fmla="*/ 646751 h 646751"/>
              <a:gd name="connsiteX4" fmla="*/ 662664 w 8439233"/>
              <a:gd name="connsiteY4" fmla="*/ 625319 h 646751"/>
              <a:gd name="connsiteX0" fmla="*/ 662664 w 8433629"/>
              <a:gd name="connsiteY0" fmla="*/ 627253 h 648685"/>
              <a:gd name="connsiteX1" fmla="*/ 0 w 8433629"/>
              <a:gd name="connsiteY1" fmla="*/ 1934 h 648685"/>
              <a:gd name="connsiteX2" fmla="*/ 8433629 w 8433629"/>
              <a:gd name="connsiteY2" fmla="*/ 0 h 648685"/>
              <a:gd name="connsiteX3" fmla="*/ 8425152 w 8433629"/>
              <a:gd name="connsiteY3" fmla="*/ 648685 h 648685"/>
              <a:gd name="connsiteX4" fmla="*/ 662664 w 8433629"/>
              <a:gd name="connsiteY4" fmla="*/ 627253 h 648685"/>
              <a:gd name="connsiteX0" fmla="*/ 662664 w 8570840"/>
              <a:gd name="connsiteY0" fmla="*/ 627253 h 648685"/>
              <a:gd name="connsiteX1" fmla="*/ 0 w 8570840"/>
              <a:gd name="connsiteY1" fmla="*/ 1934 h 648685"/>
              <a:gd name="connsiteX2" fmla="*/ 8433629 w 8570840"/>
              <a:gd name="connsiteY2" fmla="*/ 0 h 648685"/>
              <a:gd name="connsiteX3" fmla="*/ 8570840 w 8570840"/>
              <a:gd name="connsiteY3" fmla="*/ 648685 h 648685"/>
              <a:gd name="connsiteX4" fmla="*/ 662664 w 8570840"/>
              <a:gd name="connsiteY4" fmla="*/ 627253 h 648685"/>
              <a:gd name="connsiteX0" fmla="*/ 662664 w 8570840"/>
              <a:gd name="connsiteY0" fmla="*/ 625319 h 646751"/>
              <a:gd name="connsiteX1" fmla="*/ 0 w 8570840"/>
              <a:gd name="connsiteY1" fmla="*/ 0 h 646751"/>
              <a:gd name="connsiteX2" fmla="*/ 8545696 w 8570840"/>
              <a:gd name="connsiteY2" fmla="*/ 2262 h 646751"/>
              <a:gd name="connsiteX3" fmla="*/ 8570840 w 8570840"/>
              <a:gd name="connsiteY3" fmla="*/ 646751 h 646751"/>
              <a:gd name="connsiteX4" fmla="*/ 662664 w 8570840"/>
              <a:gd name="connsiteY4" fmla="*/ 625319 h 646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70840" h="646751">
                <a:moveTo>
                  <a:pt x="662664" y="625319"/>
                </a:moveTo>
                <a:lnTo>
                  <a:pt x="0" y="0"/>
                </a:lnTo>
                <a:lnTo>
                  <a:pt x="8545696" y="2262"/>
                </a:lnTo>
                <a:lnTo>
                  <a:pt x="8570840" y="646751"/>
                </a:lnTo>
                <a:lnTo>
                  <a:pt x="662664" y="625319"/>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Parallelogram 1"/>
          <p:cNvSpPr/>
          <p:nvPr userDrawn="1"/>
        </p:nvSpPr>
        <p:spPr>
          <a:xfrm>
            <a:off x="304800" y="4954038"/>
            <a:ext cx="8902290" cy="20784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10080371"/>
              <a:gd name="connsiteY0" fmla="*/ 107998 h 109341"/>
              <a:gd name="connsiteX1" fmla="*/ 104107 w 10080371"/>
              <a:gd name="connsiteY1" fmla="*/ 109341 h 109341"/>
              <a:gd name="connsiteX2" fmla="*/ 0 w 10080371"/>
              <a:gd name="connsiteY2" fmla="*/ 10257 h 109341"/>
              <a:gd name="connsiteX3" fmla="*/ 10080369 w 10080371"/>
              <a:gd name="connsiteY3" fmla="*/ 0 h 109341"/>
              <a:gd name="connsiteX4" fmla="*/ 9834719 w 10080371"/>
              <a:gd name="connsiteY4" fmla="*/ 107998 h 109341"/>
              <a:gd name="connsiteX0" fmla="*/ 9834719 w 10096915"/>
              <a:gd name="connsiteY0" fmla="*/ 97741 h 99084"/>
              <a:gd name="connsiteX1" fmla="*/ 104107 w 10096915"/>
              <a:gd name="connsiteY1" fmla="*/ 99084 h 99084"/>
              <a:gd name="connsiteX2" fmla="*/ 0 w 10096915"/>
              <a:gd name="connsiteY2" fmla="*/ 0 h 99084"/>
              <a:gd name="connsiteX3" fmla="*/ 10096913 w 10096915"/>
              <a:gd name="connsiteY3" fmla="*/ 22776 h 99084"/>
              <a:gd name="connsiteX4" fmla="*/ 9834719 w 10096915"/>
              <a:gd name="connsiteY4" fmla="*/ 97741 h 99084"/>
              <a:gd name="connsiteX0" fmla="*/ 9834719 w 10118975"/>
              <a:gd name="connsiteY0" fmla="*/ 97741 h 99084"/>
              <a:gd name="connsiteX1" fmla="*/ 104107 w 10118975"/>
              <a:gd name="connsiteY1" fmla="*/ 99084 h 99084"/>
              <a:gd name="connsiteX2" fmla="*/ 0 w 10118975"/>
              <a:gd name="connsiteY2" fmla="*/ 0 h 99084"/>
              <a:gd name="connsiteX3" fmla="*/ 10118973 w 10118975"/>
              <a:gd name="connsiteY3" fmla="*/ 6260 h 99084"/>
              <a:gd name="connsiteX4" fmla="*/ 9834719 w 10118975"/>
              <a:gd name="connsiteY4" fmla="*/ 97741 h 99084"/>
              <a:gd name="connsiteX0" fmla="*/ 10110464 w 10119054"/>
              <a:gd name="connsiteY0" fmla="*/ 184453 h 184453"/>
              <a:gd name="connsiteX1" fmla="*/ 104107 w 10119054"/>
              <a:gd name="connsiteY1" fmla="*/ 99084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84453 h 184453"/>
              <a:gd name="connsiteX1" fmla="*/ 181315 w 10119054"/>
              <a:gd name="connsiteY1" fmla="*/ 181666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78324 h 178324"/>
              <a:gd name="connsiteX1" fmla="*/ 181315 w 10119054"/>
              <a:gd name="connsiteY1" fmla="*/ 175537 h 178324"/>
              <a:gd name="connsiteX2" fmla="*/ 0 w 10119054"/>
              <a:gd name="connsiteY2" fmla="*/ 0 h 178324"/>
              <a:gd name="connsiteX3" fmla="*/ 10118973 w 10119054"/>
              <a:gd name="connsiteY3" fmla="*/ 131 h 178324"/>
              <a:gd name="connsiteX4" fmla="*/ 10110464 w 10119054"/>
              <a:gd name="connsiteY4" fmla="*/ 178324 h 178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19054" h="178324">
                <a:moveTo>
                  <a:pt x="10110464" y="178324"/>
                </a:moveTo>
                <a:lnTo>
                  <a:pt x="181315" y="175537"/>
                </a:lnTo>
                <a:lnTo>
                  <a:pt x="0" y="0"/>
                </a:lnTo>
                <a:lnTo>
                  <a:pt x="10118973" y="131"/>
                </a:lnTo>
                <a:cubicBezTo>
                  <a:pt x="10119951" y="55239"/>
                  <a:pt x="10111873" y="81797"/>
                  <a:pt x="10110464" y="178324"/>
                </a:cubicBezTo>
                <a:close/>
              </a:path>
            </a:pathLst>
          </a:custGeom>
          <a:solidFill>
            <a:srgbClr val="0C193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p:cNvSpPr txBox="1"/>
          <p:nvPr userDrawn="1"/>
        </p:nvSpPr>
        <p:spPr>
          <a:xfrm>
            <a:off x="455870" y="4922777"/>
            <a:ext cx="8688129" cy="24622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solidFill>
                  <a:srgbClr val="D9D9D9"/>
                </a:solidFill>
                <a:latin typeface="Arial Narrow"/>
                <a:cs typeface="Arial Narrow"/>
              </a:rPr>
              <a:t>STEM101.ORG</a:t>
            </a:r>
            <a:r>
              <a:rPr lang="en-US" sz="1000" i="0" baseline="0" dirty="0" smtClean="0">
                <a:solidFill>
                  <a:srgbClr val="D9D9D9"/>
                </a:solidFill>
                <a:latin typeface="Arial Narrow"/>
                <a:cs typeface="Arial Narrow"/>
              </a:rPr>
              <a:t>                                                                                                                                                                                                                 </a:t>
            </a:r>
            <a:r>
              <a:rPr lang="en-US" sz="1000" i="0" dirty="0" smtClean="0">
                <a:solidFill>
                  <a:srgbClr val="D9D9D9"/>
                </a:solidFill>
                <a:latin typeface="Arial Narrow"/>
                <a:cs typeface="Arial Narrow"/>
              </a:rPr>
              <a:t>A Non-Profit</a:t>
            </a:r>
            <a:r>
              <a:rPr lang="en-US" sz="1000" i="0" baseline="0" dirty="0" smtClean="0">
                <a:solidFill>
                  <a:srgbClr val="D9D9D9"/>
                </a:solidFill>
                <a:latin typeface="Arial Narrow"/>
                <a:cs typeface="Arial Narrow"/>
              </a:rPr>
              <a:t> K-16 Education Program</a:t>
            </a:r>
            <a:endParaRPr lang="en-US" sz="1000" dirty="0">
              <a:solidFill>
                <a:srgbClr val="D9D9D9"/>
              </a:solidFill>
              <a:latin typeface="Arial Narrow"/>
              <a:cs typeface="Arial Narrow"/>
            </a:endParaRPr>
          </a:p>
        </p:txBody>
      </p:sp>
      <p:pic>
        <p:nvPicPr>
          <p:cNvPr id="15" name="Picture 14" descr="stem-branding blue.jpg"/>
          <p:cNvPicPr>
            <a:picLocks noChangeAspect="1"/>
          </p:cNvPicPr>
          <p:nvPr userDrawn="1"/>
        </p:nvPicPr>
        <p:blipFill rotWithShape="1">
          <a:blip r:embed="rId2" cstate="print">
            <a:extLst>
              <a:ext uri="{28A0092B-C50C-407E-A947-70E740481C1C}">
                <a14:useLocalDpi xmlns:a14="http://schemas.microsoft.com/office/drawing/2010/main" val="0"/>
              </a:ext>
            </a:extLst>
          </a:blip>
          <a:srcRect t="22313" b="22417"/>
          <a:stretch/>
        </p:blipFill>
        <p:spPr>
          <a:xfrm>
            <a:off x="6528765" y="35778"/>
            <a:ext cx="2523683" cy="657267"/>
          </a:xfrm>
          <a:prstGeom prst="rect">
            <a:avLst/>
          </a:prstGeom>
        </p:spPr>
      </p:pic>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Parallelogram 1"/>
          <p:cNvSpPr/>
          <p:nvPr/>
        </p:nvSpPr>
        <p:spPr>
          <a:xfrm>
            <a:off x="0" y="-16711"/>
            <a:ext cx="850259" cy="502507"/>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 name="connsiteX0" fmla="*/ 584217 w 2215272"/>
              <a:gd name="connsiteY0" fmla="*/ 553998 h 558708"/>
              <a:gd name="connsiteX1" fmla="*/ 0 w 2215272"/>
              <a:gd name="connsiteY1" fmla="*/ 0 h 558708"/>
              <a:gd name="connsiteX2" fmla="*/ 615475 w 2215272"/>
              <a:gd name="connsiteY2" fmla="*/ 118024 h 558708"/>
              <a:gd name="connsiteX3" fmla="*/ 2215272 w 2215272"/>
              <a:gd name="connsiteY3" fmla="*/ 558708 h 558708"/>
              <a:gd name="connsiteX4" fmla="*/ 584217 w 2215272"/>
              <a:gd name="connsiteY4" fmla="*/ 553998 h 558708"/>
              <a:gd name="connsiteX0" fmla="*/ 469783 w 2100838"/>
              <a:gd name="connsiteY0" fmla="*/ 436001 h 440711"/>
              <a:gd name="connsiteX1" fmla="*/ 0 w 2100838"/>
              <a:gd name="connsiteY1" fmla="*/ 0 h 440711"/>
              <a:gd name="connsiteX2" fmla="*/ 501041 w 2100838"/>
              <a:gd name="connsiteY2" fmla="*/ 27 h 440711"/>
              <a:gd name="connsiteX3" fmla="*/ 2100838 w 2100838"/>
              <a:gd name="connsiteY3" fmla="*/ 440711 h 440711"/>
              <a:gd name="connsiteX4" fmla="*/ 469783 w 2100838"/>
              <a:gd name="connsiteY4" fmla="*/ 436001 h 440711"/>
              <a:gd name="connsiteX0" fmla="*/ 469783 w 972856"/>
              <a:gd name="connsiteY0" fmla="*/ 436001 h 436001"/>
              <a:gd name="connsiteX1" fmla="*/ 0 w 972856"/>
              <a:gd name="connsiteY1" fmla="*/ 0 h 436001"/>
              <a:gd name="connsiteX2" fmla="*/ 501041 w 972856"/>
              <a:gd name="connsiteY2" fmla="*/ 27 h 436001"/>
              <a:gd name="connsiteX3" fmla="*/ 972856 w 972856"/>
              <a:gd name="connsiteY3" fmla="*/ 435895 h 436001"/>
              <a:gd name="connsiteX4" fmla="*/ 469783 w 972856"/>
              <a:gd name="connsiteY4" fmla="*/ 436001 h 436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2856" h="436001">
                <a:moveTo>
                  <a:pt x="469783" y="436001"/>
                </a:moveTo>
                <a:lnTo>
                  <a:pt x="0" y="0"/>
                </a:lnTo>
                <a:lnTo>
                  <a:pt x="501041" y="27"/>
                </a:lnTo>
                <a:lnTo>
                  <a:pt x="972856" y="435895"/>
                </a:lnTo>
                <a:lnTo>
                  <a:pt x="469783" y="436001"/>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Parallelogram 1"/>
          <p:cNvSpPr/>
          <p:nvPr/>
        </p:nvSpPr>
        <p:spPr>
          <a:xfrm>
            <a:off x="430853" y="-16737"/>
            <a:ext cx="1936109" cy="64393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5272" h="558708">
                <a:moveTo>
                  <a:pt x="584217" y="553998"/>
                </a:moveTo>
                <a:lnTo>
                  <a:pt x="0" y="0"/>
                </a:lnTo>
                <a:lnTo>
                  <a:pt x="1642647" y="27"/>
                </a:lnTo>
                <a:lnTo>
                  <a:pt x="2215272" y="558708"/>
                </a:lnTo>
                <a:lnTo>
                  <a:pt x="584217" y="553998"/>
                </a:lnTo>
                <a:close/>
              </a:path>
            </a:pathLst>
          </a:custGeom>
          <a:solidFill>
            <a:schemeClr val="bg1">
              <a:lumMod val="8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arallelogram 1"/>
          <p:cNvSpPr/>
          <p:nvPr/>
        </p:nvSpPr>
        <p:spPr>
          <a:xfrm>
            <a:off x="1702139" y="-8355"/>
            <a:ext cx="7479448" cy="753809"/>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662664 w 8439233"/>
              <a:gd name="connsiteY0" fmla="*/ 625319 h 646751"/>
              <a:gd name="connsiteX1" fmla="*/ 0 w 8439233"/>
              <a:gd name="connsiteY1" fmla="*/ 0 h 646751"/>
              <a:gd name="connsiteX2" fmla="*/ 8439233 w 8439233"/>
              <a:gd name="connsiteY2" fmla="*/ 65192 h 646751"/>
              <a:gd name="connsiteX3" fmla="*/ 8425152 w 8439233"/>
              <a:gd name="connsiteY3" fmla="*/ 646751 h 646751"/>
              <a:gd name="connsiteX4" fmla="*/ 662664 w 8439233"/>
              <a:gd name="connsiteY4" fmla="*/ 625319 h 646751"/>
              <a:gd name="connsiteX0" fmla="*/ 662664 w 8433629"/>
              <a:gd name="connsiteY0" fmla="*/ 627253 h 648685"/>
              <a:gd name="connsiteX1" fmla="*/ 0 w 8433629"/>
              <a:gd name="connsiteY1" fmla="*/ 1934 h 648685"/>
              <a:gd name="connsiteX2" fmla="*/ 8433629 w 8433629"/>
              <a:gd name="connsiteY2" fmla="*/ 0 h 648685"/>
              <a:gd name="connsiteX3" fmla="*/ 8425152 w 8433629"/>
              <a:gd name="connsiteY3" fmla="*/ 648685 h 648685"/>
              <a:gd name="connsiteX4" fmla="*/ 662664 w 8433629"/>
              <a:gd name="connsiteY4" fmla="*/ 627253 h 648685"/>
              <a:gd name="connsiteX0" fmla="*/ 662664 w 8570840"/>
              <a:gd name="connsiteY0" fmla="*/ 627253 h 648685"/>
              <a:gd name="connsiteX1" fmla="*/ 0 w 8570840"/>
              <a:gd name="connsiteY1" fmla="*/ 1934 h 648685"/>
              <a:gd name="connsiteX2" fmla="*/ 8433629 w 8570840"/>
              <a:gd name="connsiteY2" fmla="*/ 0 h 648685"/>
              <a:gd name="connsiteX3" fmla="*/ 8570840 w 8570840"/>
              <a:gd name="connsiteY3" fmla="*/ 648685 h 648685"/>
              <a:gd name="connsiteX4" fmla="*/ 662664 w 8570840"/>
              <a:gd name="connsiteY4" fmla="*/ 627253 h 648685"/>
              <a:gd name="connsiteX0" fmla="*/ 662664 w 8570840"/>
              <a:gd name="connsiteY0" fmla="*/ 625319 h 646751"/>
              <a:gd name="connsiteX1" fmla="*/ 0 w 8570840"/>
              <a:gd name="connsiteY1" fmla="*/ 0 h 646751"/>
              <a:gd name="connsiteX2" fmla="*/ 8545696 w 8570840"/>
              <a:gd name="connsiteY2" fmla="*/ 2262 h 646751"/>
              <a:gd name="connsiteX3" fmla="*/ 8570840 w 8570840"/>
              <a:gd name="connsiteY3" fmla="*/ 646751 h 646751"/>
              <a:gd name="connsiteX4" fmla="*/ 662664 w 8570840"/>
              <a:gd name="connsiteY4" fmla="*/ 625319 h 646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70840" h="646751">
                <a:moveTo>
                  <a:pt x="662664" y="625319"/>
                </a:moveTo>
                <a:lnTo>
                  <a:pt x="0" y="0"/>
                </a:lnTo>
                <a:lnTo>
                  <a:pt x="8545696" y="2262"/>
                </a:lnTo>
                <a:lnTo>
                  <a:pt x="8570840" y="646751"/>
                </a:lnTo>
                <a:lnTo>
                  <a:pt x="662664" y="625319"/>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arallelogram 1"/>
          <p:cNvSpPr/>
          <p:nvPr/>
        </p:nvSpPr>
        <p:spPr>
          <a:xfrm>
            <a:off x="80646" y="4934143"/>
            <a:ext cx="205750" cy="210174"/>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88935 w 188935"/>
              <a:gd name="connsiteY0" fmla="*/ 186454 h 186454"/>
              <a:gd name="connsiteX1" fmla="*/ 126175 w 188935"/>
              <a:gd name="connsiteY1" fmla="*/ 185754 h 186454"/>
              <a:gd name="connsiteX2" fmla="*/ 22068 w 188935"/>
              <a:gd name="connsiteY2" fmla="*/ 86670 h 186454"/>
              <a:gd name="connsiteX3" fmla="*/ 0 w 188935"/>
              <a:gd name="connsiteY3" fmla="*/ 0 h 186454"/>
              <a:gd name="connsiteX4" fmla="*/ 188935 w 188935"/>
              <a:gd name="connsiteY4" fmla="*/ 186454 h 186454"/>
              <a:gd name="connsiteX0" fmla="*/ 233045 w 233045"/>
              <a:gd name="connsiteY0" fmla="*/ 186454 h 186454"/>
              <a:gd name="connsiteX1" fmla="*/ 170285 w 233045"/>
              <a:gd name="connsiteY1" fmla="*/ 185754 h 186454"/>
              <a:gd name="connsiteX2" fmla="*/ 0 w 233045"/>
              <a:gd name="connsiteY2" fmla="*/ 12345 h 186454"/>
              <a:gd name="connsiteX3" fmla="*/ 44110 w 233045"/>
              <a:gd name="connsiteY3" fmla="*/ 0 h 186454"/>
              <a:gd name="connsiteX4" fmla="*/ 233045 w 233045"/>
              <a:gd name="connsiteY4" fmla="*/ 186454 h 186454"/>
              <a:gd name="connsiteX0" fmla="*/ 249417 w 249417"/>
              <a:gd name="connsiteY0" fmla="*/ 188411 h 188411"/>
              <a:gd name="connsiteX1" fmla="*/ 186657 w 249417"/>
              <a:gd name="connsiteY1" fmla="*/ 187711 h 188411"/>
              <a:gd name="connsiteX2" fmla="*/ 0 w 249417"/>
              <a:gd name="connsiteY2" fmla="*/ 0 h 188411"/>
              <a:gd name="connsiteX3" fmla="*/ 60482 w 249417"/>
              <a:gd name="connsiteY3" fmla="*/ 1957 h 188411"/>
              <a:gd name="connsiteX4" fmla="*/ 249417 w 249417"/>
              <a:gd name="connsiteY4" fmla="*/ 188411 h 188411"/>
              <a:gd name="connsiteX0" fmla="*/ 249417 w 249417"/>
              <a:gd name="connsiteY0" fmla="*/ 188411 h 188411"/>
              <a:gd name="connsiteX1" fmla="*/ 186657 w 249417"/>
              <a:gd name="connsiteY1" fmla="*/ 187711 h 188411"/>
              <a:gd name="connsiteX2" fmla="*/ 0 w 249417"/>
              <a:gd name="connsiteY2" fmla="*/ 0 h 188411"/>
              <a:gd name="connsiteX3" fmla="*/ 71397 w 249417"/>
              <a:gd name="connsiteY3" fmla="*/ 8086 h 188411"/>
              <a:gd name="connsiteX4" fmla="*/ 249417 w 249417"/>
              <a:gd name="connsiteY4" fmla="*/ 188411 h 188411"/>
              <a:gd name="connsiteX0" fmla="*/ 235774 w 235774"/>
              <a:gd name="connsiteY0" fmla="*/ 180325 h 180325"/>
              <a:gd name="connsiteX1" fmla="*/ 173014 w 235774"/>
              <a:gd name="connsiteY1" fmla="*/ 179625 h 180325"/>
              <a:gd name="connsiteX2" fmla="*/ 0 w 235774"/>
              <a:gd name="connsiteY2" fmla="*/ 86 h 180325"/>
              <a:gd name="connsiteX3" fmla="*/ 57754 w 235774"/>
              <a:gd name="connsiteY3" fmla="*/ 0 h 180325"/>
              <a:gd name="connsiteX4" fmla="*/ 235774 w 235774"/>
              <a:gd name="connsiteY4" fmla="*/ 180325 h 180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774" h="180325">
                <a:moveTo>
                  <a:pt x="235774" y="180325"/>
                </a:moveTo>
                <a:lnTo>
                  <a:pt x="173014" y="179625"/>
                </a:lnTo>
                <a:lnTo>
                  <a:pt x="0" y="86"/>
                </a:lnTo>
                <a:lnTo>
                  <a:pt x="57754" y="0"/>
                </a:lnTo>
                <a:cubicBezTo>
                  <a:pt x="162423" y="100055"/>
                  <a:pt x="141677" y="83798"/>
                  <a:pt x="235774" y="180325"/>
                </a:cubicBezTo>
                <a:close/>
              </a:path>
            </a:pathLst>
          </a:custGeom>
          <a:solidFill>
            <a:srgbClr val="D9D9D9"/>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Parallelogram 1"/>
          <p:cNvSpPr/>
          <p:nvPr/>
        </p:nvSpPr>
        <p:spPr>
          <a:xfrm>
            <a:off x="-3240" y="4608624"/>
            <a:ext cx="410796" cy="534875"/>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379708 w 379708"/>
              <a:gd name="connsiteY0" fmla="*/ 304091 h 304091"/>
              <a:gd name="connsiteX1" fmla="*/ 316948 w 379708"/>
              <a:gd name="connsiteY1" fmla="*/ 303391 h 304091"/>
              <a:gd name="connsiteX2" fmla="*/ 0 w 379708"/>
              <a:gd name="connsiteY2" fmla="*/ 0 h 304091"/>
              <a:gd name="connsiteX3" fmla="*/ 279012 w 379708"/>
              <a:gd name="connsiteY3" fmla="*/ 204350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2048 h 302048"/>
              <a:gd name="connsiteX1" fmla="*/ 316948 w 379708"/>
              <a:gd name="connsiteY1" fmla="*/ 301348 h 302048"/>
              <a:gd name="connsiteX2" fmla="*/ 0 w 379708"/>
              <a:gd name="connsiteY2" fmla="*/ 0 h 302048"/>
              <a:gd name="connsiteX3" fmla="*/ 68900 w 379708"/>
              <a:gd name="connsiteY3" fmla="*/ 43 h 302048"/>
              <a:gd name="connsiteX4" fmla="*/ 379708 w 379708"/>
              <a:gd name="connsiteY4" fmla="*/ 302048 h 302048"/>
              <a:gd name="connsiteX0" fmla="*/ 484491 w 484491"/>
              <a:gd name="connsiteY0" fmla="*/ 405276 h 405276"/>
              <a:gd name="connsiteX1" fmla="*/ 421731 w 484491"/>
              <a:gd name="connsiteY1" fmla="*/ 404576 h 405276"/>
              <a:gd name="connsiteX2" fmla="*/ 0 w 484491"/>
              <a:gd name="connsiteY2" fmla="*/ 0 h 405276"/>
              <a:gd name="connsiteX3" fmla="*/ 173683 w 484491"/>
              <a:gd name="connsiteY3" fmla="*/ 103271 h 405276"/>
              <a:gd name="connsiteX4" fmla="*/ 484491 w 484491"/>
              <a:gd name="connsiteY4" fmla="*/ 405276 h 405276"/>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70740 w 470740"/>
              <a:gd name="connsiteY0" fmla="*/ 458913 h 458913"/>
              <a:gd name="connsiteX1" fmla="*/ 407980 w 470740"/>
              <a:gd name="connsiteY1" fmla="*/ 458213 h 458913"/>
              <a:gd name="connsiteX2" fmla="*/ 2622 w 470740"/>
              <a:gd name="connsiteY2" fmla="*/ 69981 h 458913"/>
              <a:gd name="connsiteX3" fmla="*/ 0 w 470740"/>
              <a:gd name="connsiteY3" fmla="*/ 0 h 458913"/>
              <a:gd name="connsiteX4" fmla="*/ 470740 w 470740"/>
              <a:gd name="connsiteY4" fmla="*/ 458913 h 4589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740" h="458913">
                <a:moveTo>
                  <a:pt x="470740" y="458913"/>
                </a:moveTo>
                <a:lnTo>
                  <a:pt x="407980" y="458213"/>
                </a:lnTo>
                <a:lnTo>
                  <a:pt x="2622" y="69981"/>
                </a:lnTo>
                <a:lnTo>
                  <a:pt x="0" y="0"/>
                </a:lnTo>
                <a:cubicBezTo>
                  <a:pt x="474166" y="459291"/>
                  <a:pt x="376643" y="362386"/>
                  <a:pt x="470740" y="458913"/>
                </a:cubicBezTo>
                <a:close/>
              </a:path>
            </a:pathLst>
          </a:custGeom>
          <a:solidFill>
            <a:schemeClr val="bg1">
              <a:lumMod val="85000"/>
            </a:schemeClr>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85000"/>
                </a:schemeClr>
              </a:solidFill>
            </a:endParaRPr>
          </a:p>
        </p:txBody>
      </p:sp>
      <p:pic>
        <p:nvPicPr>
          <p:cNvPr id="11" name="Picture 10" descr="stem-branding blue.jpg"/>
          <p:cNvPicPr>
            <a:picLocks noChangeAspect="1"/>
          </p:cNvPicPr>
          <p:nvPr userDrawn="1"/>
        </p:nvPicPr>
        <p:blipFill rotWithShape="1">
          <a:blip r:embed="rId4" cstate="print">
            <a:extLst>
              <a:ext uri="{28A0092B-C50C-407E-A947-70E740481C1C}">
                <a14:useLocalDpi xmlns:a14="http://schemas.microsoft.com/office/drawing/2010/main" val="0"/>
              </a:ext>
            </a:extLst>
          </a:blip>
          <a:srcRect t="22313" b="22417"/>
          <a:stretch/>
        </p:blipFill>
        <p:spPr>
          <a:xfrm>
            <a:off x="6528765" y="35778"/>
            <a:ext cx="2523683" cy="657267"/>
          </a:xfrm>
          <a:prstGeom prst="rect">
            <a:avLst/>
          </a:prstGeom>
        </p:spPr>
      </p:pic>
      <p:sp>
        <p:nvSpPr>
          <p:cNvPr id="13" name="Parallelogram 1"/>
          <p:cNvSpPr/>
          <p:nvPr userDrawn="1"/>
        </p:nvSpPr>
        <p:spPr>
          <a:xfrm>
            <a:off x="304800" y="4954038"/>
            <a:ext cx="8902290" cy="20784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10080371"/>
              <a:gd name="connsiteY0" fmla="*/ 107998 h 109341"/>
              <a:gd name="connsiteX1" fmla="*/ 104107 w 10080371"/>
              <a:gd name="connsiteY1" fmla="*/ 109341 h 109341"/>
              <a:gd name="connsiteX2" fmla="*/ 0 w 10080371"/>
              <a:gd name="connsiteY2" fmla="*/ 10257 h 109341"/>
              <a:gd name="connsiteX3" fmla="*/ 10080369 w 10080371"/>
              <a:gd name="connsiteY3" fmla="*/ 0 h 109341"/>
              <a:gd name="connsiteX4" fmla="*/ 9834719 w 10080371"/>
              <a:gd name="connsiteY4" fmla="*/ 107998 h 109341"/>
              <a:gd name="connsiteX0" fmla="*/ 9834719 w 10096915"/>
              <a:gd name="connsiteY0" fmla="*/ 97741 h 99084"/>
              <a:gd name="connsiteX1" fmla="*/ 104107 w 10096915"/>
              <a:gd name="connsiteY1" fmla="*/ 99084 h 99084"/>
              <a:gd name="connsiteX2" fmla="*/ 0 w 10096915"/>
              <a:gd name="connsiteY2" fmla="*/ 0 h 99084"/>
              <a:gd name="connsiteX3" fmla="*/ 10096913 w 10096915"/>
              <a:gd name="connsiteY3" fmla="*/ 22776 h 99084"/>
              <a:gd name="connsiteX4" fmla="*/ 9834719 w 10096915"/>
              <a:gd name="connsiteY4" fmla="*/ 97741 h 99084"/>
              <a:gd name="connsiteX0" fmla="*/ 9834719 w 10118975"/>
              <a:gd name="connsiteY0" fmla="*/ 97741 h 99084"/>
              <a:gd name="connsiteX1" fmla="*/ 104107 w 10118975"/>
              <a:gd name="connsiteY1" fmla="*/ 99084 h 99084"/>
              <a:gd name="connsiteX2" fmla="*/ 0 w 10118975"/>
              <a:gd name="connsiteY2" fmla="*/ 0 h 99084"/>
              <a:gd name="connsiteX3" fmla="*/ 10118973 w 10118975"/>
              <a:gd name="connsiteY3" fmla="*/ 6260 h 99084"/>
              <a:gd name="connsiteX4" fmla="*/ 9834719 w 10118975"/>
              <a:gd name="connsiteY4" fmla="*/ 97741 h 99084"/>
              <a:gd name="connsiteX0" fmla="*/ 10110464 w 10119054"/>
              <a:gd name="connsiteY0" fmla="*/ 184453 h 184453"/>
              <a:gd name="connsiteX1" fmla="*/ 104107 w 10119054"/>
              <a:gd name="connsiteY1" fmla="*/ 99084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84453 h 184453"/>
              <a:gd name="connsiteX1" fmla="*/ 181315 w 10119054"/>
              <a:gd name="connsiteY1" fmla="*/ 181666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78324 h 178324"/>
              <a:gd name="connsiteX1" fmla="*/ 181315 w 10119054"/>
              <a:gd name="connsiteY1" fmla="*/ 175537 h 178324"/>
              <a:gd name="connsiteX2" fmla="*/ 0 w 10119054"/>
              <a:gd name="connsiteY2" fmla="*/ 0 h 178324"/>
              <a:gd name="connsiteX3" fmla="*/ 10118973 w 10119054"/>
              <a:gd name="connsiteY3" fmla="*/ 131 h 178324"/>
              <a:gd name="connsiteX4" fmla="*/ 10110464 w 10119054"/>
              <a:gd name="connsiteY4" fmla="*/ 178324 h 178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19054" h="178324">
                <a:moveTo>
                  <a:pt x="10110464" y="178324"/>
                </a:moveTo>
                <a:lnTo>
                  <a:pt x="181315" y="175537"/>
                </a:lnTo>
                <a:lnTo>
                  <a:pt x="0" y="0"/>
                </a:lnTo>
                <a:lnTo>
                  <a:pt x="10118973" y="131"/>
                </a:lnTo>
                <a:cubicBezTo>
                  <a:pt x="10119951" y="55239"/>
                  <a:pt x="10111873" y="81797"/>
                  <a:pt x="10110464" y="178324"/>
                </a:cubicBezTo>
                <a:close/>
              </a:path>
            </a:pathLst>
          </a:custGeom>
          <a:solidFill>
            <a:srgbClr val="0C193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userDrawn="1"/>
        </p:nvSpPr>
        <p:spPr>
          <a:xfrm>
            <a:off x="455870" y="4922777"/>
            <a:ext cx="8688129" cy="24622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solidFill>
                  <a:srgbClr val="D9D9D9"/>
                </a:solidFill>
                <a:latin typeface="Arial Narrow"/>
                <a:cs typeface="Arial Narrow"/>
              </a:rPr>
              <a:t>STEM101.ORG</a:t>
            </a:r>
            <a:r>
              <a:rPr lang="en-US" sz="1000" i="0" baseline="0" dirty="0" smtClean="0">
                <a:solidFill>
                  <a:srgbClr val="D9D9D9"/>
                </a:solidFill>
                <a:latin typeface="Arial Narrow"/>
                <a:cs typeface="Arial Narrow"/>
              </a:rPr>
              <a:t>                                                                                                                                                                                                                 </a:t>
            </a:r>
            <a:r>
              <a:rPr lang="en-US" sz="1000" i="0" dirty="0" smtClean="0">
                <a:solidFill>
                  <a:srgbClr val="D9D9D9"/>
                </a:solidFill>
                <a:latin typeface="Arial Narrow"/>
                <a:cs typeface="Arial Narrow"/>
              </a:rPr>
              <a:t>A Non-Profit</a:t>
            </a:r>
            <a:r>
              <a:rPr lang="en-US" sz="1000" i="0" baseline="0" dirty="0" smtClean="0">
                <a:solidFill>
                  <a:srgbClr val="D9D9D9"/>
                </a:solidFill>
                <a:latin typeface="Arial Narrow"/>
                <a:cs typeface="Arial Narrow"/>
              </a:rPr>
              <a:t> K-16 Education Program</a:t>
            </a:r>
            <a:endParaRPr lang="en-US" sz="1000" dirty="0">
              <a:solidFill>
                <a:srgbClr val="D9D9D9"/>
              </a:solidFill>
              <a:latin typeface="Arial Narrow"/>
              <a:cs typeface="Arial Narrow"/>
            </a:endParaRPr>
          </a:p>
        </p:txBody>
      </p:sp>
    </p:spTree>
  </p:cSld>
  <p:clrMap bg1="lt1" tx1="dk1" bg2="lt2" tx2="dk2" accent1="accent1" accent2="accent2" accent3="accent3" accent4="accent4" accent5="accent5" accent6="accent6" hlink="hlink" folHlink="folHlink"/>
  <p:sldLayoutIdLst>
    <p:sldLayoutId id="2147483649" r:id="rId1"/>
    <p:sldLayoutId id="2147483655" r:id="rId2"/>
  </p:sldLayoutIdLst>
  <p:timing>
    <p:tnLst>
      <p:par>
        <p:cTn id="1" dur="indefinite" restart="never" nodeType="tmRoot"/>
      </p:par>
    </p:tnLst>
  </p:timing>
  <p:txStyles>
    <p:titleStyle>
      <a:lvl1pPr algn="l" rtl="0" eaLnBrk="1" latinLnBrk="0" hangingPunct="1">
        <a:spcBef>
          <a:spcPct val="0"/>
        </a:spcBef>
        <a:buNone/>
        <a:defRPr sz="4200" kern="1200">
          <a:solidFill>
            <a:schemeClr val="tx2"/>
          </a:solidFill>
          <a:latin typeface="+mj-lt"/>
          <a:ea typeface="+mj-ea"/>
          <a:cs typeface="+mj-cs"/>
        </a:defRPr>
      </a:lvl1pPr>
      <a:extLst/>
    </p:titleStyle>
    <p:body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a:extLst/>
    </p:otherStyle>
  </p:txStyles>
  <p:extLst mod="1">
    <p:ext uri="{27BBF7A9-308A-43DC-89C8-2F10F3537804}">
      <p15:sldGuideLst xmlns:p15="http://schemas.microsoft.com/office/powerpoint/2012/main">
        <p15:guide id="1" orient="horz" pos="3108">
          <p15:clr>
            <a:srgbClr val="F26B43"/>
          </p15:clr>
        </p15:guide>
        <p15:guide id="2" pos="288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2790" y="1319338"/>
            <a:ext cx="6477000" cy="1356604"/>
          </a:xfrm>
        </p:spPr>
        <p:txBody>
          <a:bodyPr/>
          <a:lstStyle/>
          <a:p>
            <a:r>
              <a:rPr lang="en-US" dirty="0" smtClean="0"/>
              <a:t>Vaccine technology</a:t>
            </a:r>
            <a:endParaRPr lang="en-US" dirty="0"/>
          </a:p>
        </p:txBody>
      </p:sp>
    </p:spTree>
    <p:extLst>
      <p:ext uri="{BB962C8B-B14F-4D97-AF65-F5344CB8AC3E}">
        <p14:creationId xmlns:p14="http://schemas.microsoft.com/office/powerpoint/2010/main" val="36626976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1175" y="839755"/>
            <a:ext cx="3750906" cy="1569660"/>
          </a:xfrm>
          <a:prstGeom prst="rect">
            <a:avLst/>
          </a:prstGeom>
          <a:noFill/>
        </p:spPr>
        <p:txBody>
          <a:bodyPr wrap="square" rtlCol="0">
            <a:spAutoFit/>
          </a:bodyPr>
          <a:lstStyle/>
          <a:p>
            <a:r>
              <a:rPr lang="en-US" sz="4800" dirty="0" smtClean="0"/>
              <a:t>What is a vaccine?</a:t>
            </a:r>
            <a:endParaRPr lang="en-US" sz="4800" dirty="0"/>
          </a:p>
        </p:txBody>
      </p:sp>
      <p:sp>
        <p:nvSpPr>
          <p:cNvPr id="3" name="Rectangle 2"/>
          <p:cNvSpPr/>
          <p:nvPr/>
        </p:nvSpPr>
        <p:spPr>
          <a:xfrm>
            <a:off x="4572000" y="1126880"/>
            <a:ext cx="4572000" cy="3416320"/>
          </a:xfrm>
          <a:prstGeom prst="rect">
            <a:avLst/>
          </a:prstGeom>
        </p:spPr>
        <p:txBody>
          <a:bodyPr>
            <a:spAutoFit/>
          </a:bodyPr>
          <a:lstStyle/>
          <a:p>
            <a:pPr lvl="0">
              <a:defRPr sz="1800"/>
            </a:pPr>
            <a:r>
              <a:rPr lang="en-US" sz="2400" dirty="0"/>
              <a:t>a substance used to stimulate the production of antibodies and provide immunity against one or several diseases, prepared from the causative agent of a disease, its products, or a synthetic substitute, treated to act as an antigen without inducing the disease.</a:t>
            </a:r>
            <a:endParaRPr lang="en-US" sz="2400" dirty="0"/>
          </a:p>
        </p:txBody>
      </p:sp>
      <p:pic>
        <p:nvPicPr>
          <p:cNvPr id="4" name="vaccine-bottle-syringe.jpg"/>
          <p:cNvPicPr/>
          <p:nvPr/>
        </p:nvPicPr>
        <p:blipFill>
          <a:blip r:embed="rId3">
            <a:extLst/>
          </a:blip>
          <a:stretch>
            <a:fillRect/>
          </a:stretch>
        </p:blipFill>
        <p:spPr>
          <a:xfrm>
            <a:off x="409510" y="2380615"/>
            <a:ext cx="3882571" cy="2503140"/>
          </a:xfrm>
          <a:prstGeom prst="rect">
            <a:avLst/>
          </a:prstGeom>
          <a:ln w="12700">
            <a:miter lim="400000"/>
          </a:ln>
        </p:spPr>
      </p:pic>
    </p:spTree>
    <p:extLst>
      <p:ext uri="{BB962C8B-B14F-4D97-AF65-F5344CB8AC3E}">
        <p14:creationId xmlns:p14="http://schemas.microsoft.com/office/powerpoint/2010/main" val="27690253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690465"/>
            <a:ext cx="5019870" cy="830997"/>
          </a:xfrm>
          <a:prstGeom prst="rect">
            <a:avLst/>
          </a:prstGeom>
          <a:noFill/>
        </p:spPr>
        <p:txBody>
          <a:bodyPr wrap="square" rtlCol="0">
            <a:spAutoFit/>
          </a:bodyPr>
          <a:lstStyle/>
          <a:p>
            <a:r>
              <a:rPr lang="en-US" sz="4800" dirty="0" smtClean="0"/>
              <a:t>Why Immunize?</a:t>
            </a:r>
            <a:endParaRPr lang="en-US" sz="4800" dirty="0"/>
          </a:p>
        </p:txBody>
      </p:sp>
      <p:pic>
        <p:nvPicPr>
          <p:cNvPr id="3" name="vaccine-infographic.gif"/>
          <p:cNvPicPr/>
          <p:nvPr/>
        </p:nvPicPr>
        <p:blipFill>
          <a:blip r:embed="rId3">
            <a:extLst/>
          </a:blip>
          <a:stretch>
            <a:fillRect/>
          </a:stretch>
        </p:blipFill>
        <p:spPr>
          <a:xfrm>
            <a:off x="1418252" y="1521462"/>
            <a:ext cx="6176865" cy="3349118"/>
          </a:xfrm>
          <a:prstGeom prst="rect">
            <a:avLst/>
          </a:prstGeom>
          <a:ln w="12700">
            <a:miter lim="400000"/>
          </a:ln>
        </p:spPr>
      </p:pic>
    </p:spTree>
    <p:extLst>
      <p:ext uri="{BB962C8B-B14F-4D97-AF65-F5344CB8AC3E}">
        <p14:creationId xmlns:p14="http://schemas.microsoft.com/office/powerpoint/2010/main" val="33905438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3935" y="989044"/>
            <a:ext cx="5561045" cy="3046988"/>
          </a:xfrm>
          <a:prstGeom prst="rect">
            <a:avLst/>
          </a:prstGeom>
          <a:noFill/>
        </p:spPr>
        <p:txBody>
          <a:bodyPr wrap="square" rtlCol="0">
            <a:spAutoFit/>
          </a:bodyPr>
          <a:lstStyle/>
          <a:p>
            <a:r>
              <a:rPr lang="en-US" sz="4800" dirty="0" smtClean="0"/>
              <a:t>How Vaccines are Produced </a:t>
            </a:r>
          </a:p>
          <a:p>
            <a:r>
              <a:rPr lang="en-US" sz="4800" dirty="0" smtClean="0"/>
              <a:t>Step 1: Generate the Antigen</a:t>
            </a:r>
            <a:endParaRPr lang="en-US" sz="4800" dirty="0"/>
          </a:p>
        </p:txBody>
      </p:sp>
      <p:pic>
        <p:nvPicPr>
          <p:cNvPr id="3" name="LifeTech_CellCultureMedia7222217522.jpg"/>
          <p:cNvPicPr/>
          <p:nvPr/>
        </p:nvPicPr>
        <p:blipFill>
          <a:blip r:embed="rId3">
            <a:extLst/>
          </a:blip>
          <a:stretch>
            <a:fillRect/>
          </a:stretch>
        </p:blipFill>
        <p:spPr>
          <a:xfrm>
            <a:off x="5579706" y="1796352"/>
            <a:ext cx="3564294" cy="2239680"/>
          </a:xfrm>
          <a:prstGeom prst="rect">
            <a:avLst/>
          </a:prstGeom>
          <a:ln w="12700">
            <a:miter lim="400000"/>
          </a:ln>
        </p:spPr>
      </p:pic>
    </p:spTree>
    <p:extLst>
      <p:ext uri="{BB962C8B-B14F-4D97-AF65-F5344CB8AC3E}">
        <p14:creationId xmlns:p14="http://schemas.microsoft.com/office/powerpoint/2010/main" val="4338564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7241" y="690465"/>
            <a:ext cx="5001208" cy="3046988"/>
          </a:xfrm>
          <a:prstGeom prst="rect">
            <a:avLst/>
          </a:prstGeom>
          <a:noFill/>
        </p:spPr>
        <p:txBody>
          <a:bodyPr wrap="square" rtlCol="0">
            <a:spAutoFit/>
          </a:bodyPr>
          <a:lstStyle/>
          <a:p>
            <a:r>
              <a:rPr lang="en-US" sz="4800" dirty="0"/>
              <a:t>How Vaccines are Produced</a:t>
            </a:r>
            <a:br>
              <a:rPr lang="en-US" sz="4800" dirty="0"/>
            </a:br>
            <a:r>
              <a:rPr lang="en-US" sz="4800" dirty="0"/>
              <a:t>Step 2: Purifying the Antigen</a:t>
            </a:r>
          </a:p>
        </p:txBody>
      </p:sp>
      <p:pic>
        <p:nvPicPr>
          <p:cNvPr id="3" name="secure-web-gateway-customizable-web-filtering.png"/>
          <p:cNvPicPr/>
          <p:nvPr/>
        </p:nvPicPr>
        <p:blipFill>
          <a:blip r:embed="rId3">
            <a:extLst/>
          </a:blip>
          <a:stretch>
            <a:fillRect/>
          </a:stretch>
        </p:blipFill>
        <p:spPr>
          <a:xfrm>
            <a:off x="4561105" y="1868097"/>
            <a:ext cx="4582895" cy="1869356"/>
          </a:xfrm>
          <a:prstGeom prst="rect">
            <a:avLst/>
          </a:prstGeom>
          <a:ln w="12700">
            <a:miter lim="400000"/>
          </a:ln>
        </p:spPr>
      </p:pic>
    </p:spTree>
    <p:extLst>
      <p:ext uri="{BB962C8B-B14F-4D97-AF65-F5344CB8AC3E}">
        <p14:creationId xmlns:p14="http://schemas.microsoft.com/office/powerpoint/2010/main" val="36031025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1885" y="1007706"/>
            <a:ext cx="5710335" cy="3046988"/>
          </a:xfrm>
          <a:prstGeom prst="rect">
            <a:avLst/>
          </a:prstGeom>
          <a:noFill/>
        </p:spPr>
        <p:txBody>
          <a:bodyPr wrap="square" rtlCol="0">
            <a:spAutoFit/>
          </a:bodyPr>
          <a:lstStyle/>
          <a:p>
            <a:r>
              <a:rPr lang="en-US" sz="4800" dirty="0"/>
              <a:t>How Vaccines are Produced</a:t>
            </a:r>
            <a:br>
              <a:rPr lang="en-US" sz="4800" dirty="0"/>
            </a:br>
            <a:r>
              <a:rPr lang="en-US" sz="4800" dirty="0"/>
              <a:t>Step 3: Addition of other Components</a:t>
            </a:r>
          </a:p>
        </p:txBody>
      </p:sp>
      <p:pic>
        <p:nvPicPr>
          <p:cNvPr id="3" name="2hfuhiu.jpg"/>
          <p:cNvPicPr/>
          <p:nvPr/>
        </p:nvPicPr>
        <p:blipFill>
          <a:blip r:embed="rId3">
            <a:extLst/>
          </a:blip>
          <a:stretch>
            <a:fillRect/>
          </a:stretch>
        </p:blipFill>
        <p:spPr>
          <a:xfrm>
            <a:off x="6102220" y="1287623"/>
            <a:ext cx="2559665" cy="3000699"/>
          </a:xfrm>
          <a:prstGeom prst="rect">
            <a:avLst/>
          </a:prstGeom>
          <a:ln w="12700">
            <a:miter lim="400000"/>
          </a:ln>
        </p:spPr>
      </p:pic>
    </p:spTree>
    <p:extLst>
      <p:ext uri="{BB962C8B-B14F-4D97-AF65-F5344CB8AC3E}">
        <p14:creationId xmlns:p14="http://schemas.microsoft.com/office/powerpoint/2010/main" val="37126172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10547" y="1175657"/>
            <a:ext cx="5971592" cy="3046988"/>
          </a:xfrm>
          <a:prstGeom prst="rect">
            <a:avLst/>
          </a:prstGeom>
          <a:noFill/>
        </p:spPr>
        <p:txBody>
          <a:bodyPr wrap="square" rtlCol="0">
            <a:spAutoFit/>
          </a:bodyPr>
          <a:lstStyle/>
          <a:p>
            <a:r>
              <a:rPr lang="en-US" sz="4800" dirty="0"/>
              <a:t>How Vaccines are Produced</a:t>
            </a:r>
            <a:br>
              <a:rPr lang="en-US" sz="4800" dirty="0"/>
            </a:br>
            <a:r>
              <a:rPr lang="en-US" sz="4800" dirty="0"/>
              <a:t>Step 4: Packaging and Distribution</a:t>
            </a:r>
          </a:p>
        </p:txBody>
      </p:sp>
      <p:pic>
        <p:nvPicPr>
          <p:cNvPr id="3" name="vial-boxes.jpg"/>
          <p:cNvPicPr/>
          <p:nvPr/>
        </p:nvPicPr>
        <p:blipFill>
          <a:blip r:embed="rId3">
            <a:extLst/>
          </a:blip>
          <a:stretch>
            <a:fillRect/>
          </a:stretch>
        </p:blipFill>
        <p:spPr>
          <a:xfrm>
            <a:off x="5914417" y="1351911"/>
            <a:ext cx="2671356" cy="2870734"/>
          </a:xfrm>
          <a:prstGeom prst="rect">
            <a:avLst/>
          </a:prstGeom>
          <a:ln w="12700">
            <a:miter lim="400000"/>
          </a:ln>
        </p:spPr>
      </p:pic>
    </p:spTree>
    <p:extLst>
      <p:ext uri="{BB962C8B-B14F-4D97-AF65-F5344CB8AC3E}">
        <p14:creationId xmlns:p14="http://schemas.microsoft.com/office/powerpoint/2010/main" val="52919084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503b13e5b5c7c070d9c7aeb76de8d267b23ddc5"/>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S_Yellow">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shade val="45000"/>
                <a:satMod val="150000"/>
              </a:schemeClr>
            </a:gs>
            <a:gs pos="35000">
              <a:schemeClr val="phClr">
                <a:shade val="60000"/>
                <a:satMod val="150000"/>
              </a:schemeClr>
            </a:gs>
            <a:gs pos="100000">
              <a:schemeClr val="phClr">
                <a:tint val="97000"/>
                <a:satMod val="200000"/>
              </a:schemeClr>
            </a:gs>
          </a:gsLst>
          <a:lin ang="16200000" scaled="1"/>
        </a:gra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
        </a:blipFill>
      </a:bgFillStyleLst>
    </a:fmtScheme>
  </a:themeElements>
  <a:objectDefaults/>
  <a:extraClrSchemeLst/>
  <a:extLst>
    <a:ext uri="{05A4C25C-085E-4340-85A3-A5531E510DB2}">
      <thm15:themeFamily xmlns:thm15="http://schemas.microsoft.com/office/thememl/2012/main" name="MS_Yellow" id="{D98D778E-803A-4925-962B-C919C08277D0}" vid="{D2E614B3-B53F-4F1F-84A7-4A6B5F10BE6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F527443B7F650468EB70DBA5F662911" ma:contentTypeVersion="19" ma:contentTypeDescription="Create a new document." ma:contentTypeScope="" ma:versionID="1dcc0da45af1e6733cd93be76481f6e9">
  <xsd:schema xmlns:xsd="http://www.w3.org/2001/XMLSchema" xmlns:xs="http://www.w3.org/2001/XMLSchema" xmlns:p="http://schemas.microsoft.com/office/2006/metadata/properties" xmlns:ns2="5796801b-3a89-4506-aaa3-b2b080dc6fff" xmlns:ns3="352a001b-fdfe-49a0-8a03-de813b89e960" targetNamespace="http://schemas.microsoft.com/office/2006/metadata/properties" ma:root="true" ma:fieldsID="8061108c9017e2d5c6aa652c79b4115d" ns2:_="" ns3:_="">
    <xsd:import namespace="5796801b-3a89-4506-aaa3-b2b080dc6fff"/>
    <xsd:import namespace="352a001b-fdfe-49a0-8a03-de813b89e96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Dateuploadedtocourse"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796801b-3a89-4506-aaa3-b2b080dc6ff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09b8d16d-ae89-43c7-a374-a853dcb0227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Dateuploadedtocourse" ma:index="25" nillable="true" ma:displayName="Date uploaded to course" ma:format="Dropdown" ma:internalName="Dateuploadedtocourse">
      <xsd:simpleType>
        <xsd:restriction base="dms:Text">
          <xsd:maxLength value="255"/>
        </xsd:restriction>
      </xsd:simpleType>
    </xsd:element>
    <xsd:element name="MediaServiceLocation" ma:index="26"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52a001b-fdfe-49a0-8a03-de813b89e960"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1a98a70c-eb8b-4cde-922a-1396e9e365c9}" ma:internalName="TaxCatchAll" ma:showField="CatchAllData" ma:web="352a001b-fdfe-49a0-8a03-de813b89e96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5796801b-3a89-4506-aaa3-b2b080dc6fff">
      <Terms xmlns="http://schemas.microsoft.com/office/infopath/2007/PartnerControls"/>
    </lcf76f155ced4ddcb4097134ff3c332f>
    <TaxCatchAll xmlns="352a001b-fdfe-49a0-8a03-de813b89e960" xsi:nil="true"/>
    <Dateuploadedtocourse xmlns="5796801b-3a89-4506-aaa3-b2b080dc6fff" xsi:nil="true"/>
  </documentManagement>
</p:properties>
</file>

<file path=customXml/itemProps1.xml><?xml version="1.0" encoding="utf-8"?>
<ds:datastoreItem xmlns:ds="http://schemas.openxmlformats.org/officeDocument/2006/customXml" ds:itemID="{74FAAA75-B693-4A34-B50D-40BDD7E79701}"/>
</file>

<file path=customXml/itemProps2.xml><?xml version="1.0" encoding="utf-8"?>
<ds:datastoreItem xmlns:ds="http://schemas.openxmlformats.org/officeDocument/2006/customXml" ds:itemID="{48DF153C-8258-49AD-9D73-F115B834068F}"/>
</file>

<file path=customXml/itemProps3.xml><?xml version="1.0" encoding="utf-8"?>
<ds:datastoreItem xmlns:ds="http://schemas.openxmlformats.org/officeDocument/2006/customXml" ds:itemID="{BBAC47C3-CA76-4A8C-9145-F8EBDFC3E045}"/>
</file>

<file path=docProps/app.xml><?xml version="1.0" encoding="utf-8"?>
<Properties xmlns="http://schemas.openxmlformats.org/officeDocument/2006/extended-properties" xmlns:vt="http://schemas.openxmlformats.org/officeDocument/2006/docPropsVTypes">
  <Template>MS_Yellow</Template>
  <TotalTime>0</TotalTime>
  <Words>403</Words>
  <Application>Microsoft Office PowerPoint</Application>
  <PresentationFormat>On-screen Show (16:9)</PresentationFormat>
  <Paragraphs>31</Paragraphs>
  <Slides>7</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Arial Narrow</vt:lpstr>
      <vt:lpstr>Calibri</vt:lpstr>
      <vt:lpstr>Tw Cen MT</vt:lpstr>
      <vt:lpstr>Wingdings</vt:lpstr>
      <vt:lpstr>Wingdings 2</vt:lpstr>
      <vt:lpstr>MS_Yellow</vt:lpstr>
      <vt:lpstr>Vaccine technology</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2016-01-05T02:38:42Z</dcterms:created>
  <dcterms:modified xsi:type="dcterms:W3CDTF">2016-01-26T21:04:57Z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0x0101006F527443B7F650468EB70DBA5F662911</vt:lpwstr>
  </property>
  <property fmtid="{D5CDD505-2E9C-101B-9397-08002B2CF9AE}" pid="3" name="MediaServiceImageTags">
    <vt:lpwstr/>
  </property>
</Properties>
</file>