
<file path=[Content_Types].xml><?xml version="1.0" encoding="utf-8"?>
<Types xmlns="http://schemas.openxmlformats.org/package/2006/content-types">
  <Default Extension="bin" ContentType="image/unknown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sldIdLst>
    <p:sldId id="256" r:id="rId5"/>
    <p:sldId id="261" r:id="rId6"/>
    <p:sldId id="266" r:id="rId7"/>
    <p:sldId id="263" r:id="rId8"/>
    <p:sldId id="264" r:id="rId9"/>
    <p:sldId id="265" r:id="rId10"/>
    <p:sldId id="262" r:id="rId11"/>
  </p:sldIdLst>
  <p:sldSz cx="9144000" cy="5143500" type="screen16x9"/>
  <p:notesSz cx="6858000" cy="9144000"/>
  <p:custDataLst>
    <p:tags r:id="rId12"/>
  </p:custDataLst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0079"/>
    <a:srgbClr val="673276"/>
    <a:srgbClr val="7452CA"/>
    <a:srgbClr val="0C1930"/>
    <a:srgbClr val="CA6727"/>
    <a:srgbClr val="F4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57CBE-7A77-430E-98BC-FF9C5043EE1B}" v="2" dt="2024-11-27T20:04:43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7" autoAdjust="0"/>
    <p:restoredTop sz="97293" autoAdjust="0"/>
  </p:normalViewPr>
  <p:slideViewPr>
    <p:cSldViewPr snapToGrid="0" showGuides="1">
      <p:cViewPr varScale="1">
        <p:scale>
          <a:sx n="78" d="100"/>
          <a:sy n="78" d="100"/>
        </p:scale>
        <p:origin x="884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gs" Target="tags/tag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331370" y="1764044"/>
            <a:ext cx="6477000" cy="1356604"/>
          </a:xfrm>
          <a:prstGeom prst="rect">
            <a:avLst/>
          </a:prstGeo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arallelogram 1"/>
          <p:cNvSpPr/>
          <p:nvPr userDrawn="1"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arallelogram 1"/>
          <p:cNvSpPr/>
          <p:nvPr userDrawn="1"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"/>
          <p:cNvSpPr/>
          <p:nvPr userDrawn="1"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1"/>
          <p:cNvSpPr/>
          <p:nvPr userDrawn="1"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Parallelogram 1"/>
          <p:cNvSpPr/>
          <p:nvPr userDrawn="1"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 dirty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 dirty="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3CC4929-9716-859C-1A3F-D9076F943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"/>
          <p:cNvSpPr/>
          <p:nvPr userDrawn="1"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lelogram 1"/>
          <p:cNvSpPr/>
          <p:nvPr userDrawn="1"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"/>
          <p:cNvSpPr/>
          <p:nvPr userDrawn="1"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arallelogram 1"/>
          <p:cNvSpPr/>
          <p:nvPr userDrawn="1"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Parallelogram 1"/>
          <p:cNvSpPr/>
          <p:nvPr userDrawn="1"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 dirty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 dirty="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E5588A3-BA1B-8673-E4FE-1832806FA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078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1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61F5-D8D8-40C6-8D23-53FB4F65794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D5C0-7033-4DB5-8DD1-2301A54E5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539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"/>
          <p:cNvSpPr/>
          <p:nvPr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1"/>
          <p:cNvSpPr/>
          <p:nvPr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/>
          <p:cNvSpPr/>
          <p:nvPr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"/>
          <p:cNvSpPr/>
          <p:nvPr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arallelogram 1"/>
          <p:cNvSpPr/>
          <p:nvPr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 dirty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 dirty="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903D122-F9DC-ABBC-C7D0-B5047620F1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A05FB-67D9-97DC-4AD2-9E15304B770B}"/>
              </a:ext>
            </a:extLst>
          </p:cNvPr>
          <p:cNvSpPr txBox="1"/>
          <p:nvPr/>
        </p:nvSpPr>
        <p:spPr>
          <a:xfrm>
            <a:off x="311372" y="1800960"/>
            <a:ext cx="331145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/>
              <a:t>Shapes in Structures &amp; Architecture</a:t>
            </a:r>
          </a:p>
          <a:p>
            <a:pPr algn="ctr"/>
            <a:endParaRPr 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344C0-0CE6-445F-96C9-4EA45FB9280E}"/>
              </a:ext>
            </a:extLst>
          </p:cNvPr>
          <p:cNvSpPr txBox="1"/>
          <p:nvPr/>
        </p:nvSpPr>
        <p:spPr>
          <a:xfrm>
            <a:off x="6878702" y="4522755"/>
            <a:ext cx="18995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Image: Archovavisuals.com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C818B-B70D-4037-9C47-CBFFAFF89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r="9787"/>
          <a:stretch/>
        </p:blipFill>
        <p:spPr>
          <a:xfrm>
            <a:off x="3721608" y="917080"/>
            <a:ext cx="4933188" cy="36056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B329B1-5418-C354-29A8-45C2D098B18B}"/>
              </a:ext>
            </a:extLst>
          </p:cNvPr>
          <p:cNvSpPr txBox="1">
            <a:spLocks/>
          </p:cNvSpPr>
          <p:nvPr/>
        </p:nvSpPr>
        <p:spPr>
          <a:xfrm>
            <a:off x="486439" y="995308"/>
            <a:ext cx="4011133" cy="1102519"/>
          </a:xfrm>
        </p:spPr>
        <p:txBody>
          <a:bodyPr lIns="91440" tIns="45720" rIns="91440" bIns="45720" anchor="t"/>
          <a:lstStyle>
            <a:lvl1pPr algn="l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sz="1800" b="1" dirty="0"/>
          </a:p>
          <a:p>
            <a:endParaRPr lang="en-US" sz="2000" dirty="0"/>
          </a:p>
          <a:p>
            <a:br>
              <a:rPr lang="en-US" sz="2000" dirty="0"/>
            </a:br>
            <a:endParaRPr lang="en-US" sz="1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3BE68-734B-97A0-F8D6-94F29E7B0CAE}"/>
              </a:ext>
            </a:extLst>
          </p:cNvPr>
          <p:cNvSpPr txBox="1"/>
          <p:nvPr/>
        </p:nvSpPr>
        <p:spPr>
          <a:xfrm>
            <a:off x="5391168" y="2110085"/>
            <a:ext cx="4437634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600" b="1" i="1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672CC-A25D-4CA3-8EE9-175B9A6148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760"/>
          <a:stretch/>
        </p:blipFill>
        <p:spPr>
          <a:xfrm>
            <a:off x="4646429" y="984263"/>
            <a:ext cx="3694571" cy="2049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EEE31-4B4B-4CB7-AFEF-CBC60B42263B}"/>
              </a:ext>
            </a:extLst>
          </p:cNvPr>
          <p:cNvSpPr txBox="1"/>
          <p:nvPr/>
        </p:nvSpPr>
        <p:spPr>
          <a:xfrm>
            <a:off x="5257800" y="3058352"/>
            <a:ext cx="322326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Photo: </a:t>
            </a:r>
            <a:r>
              <a:rPr lang="en-US" sz="1000" dirty="0" err="1"/>
              <a:t>Tempio</a:t>
            </a:r>
            <a:r>
              <a:rPr lang="en-US" sz="1000" dirty="0"/>
              <a:t> de Hera II - Steven Zucker smarthistory.org </a:t>
            </a:r>
          </a:p>
        </p:txBody>
      </p:sp>
      <p:pic>
        <p:nvPicPr>
          <p:cNvPr id="1026" name="Picture 2" descr="A mayan ruin also known as the Temple of Kukulcan. It is a Mesoamerican step-pyramid which dominates the land.">
            <a:extLst>
              <a:ext uri="{FF2B5EF4-FFF2-40B4-BE49-F238E27FC236}">
                <a16:creationId xmlns:a16="http://schemas.microsoft.com/office/drawing/2014/main" id="{98DC92F5-56D1-421F-A4EE-7EE434D90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4" b="8758"/>
          <a:stretch/>
        </p:blipFill>
        <p:spPr bwMode="auto">
          <a:xfrm>
            <a:off x="486640" y="2718187"/>
            <a:ext cx="3367278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A24479-0410-4837-AC3A-1CBA1ABB9CA3}"/>
              </a:ext>
            </a:extLst>
          </p:cNvPr>
          <p:cNvSpPr txBox="1"/>
          <p:nvPr/>
        </p:nvSpPr>
        <p:spPr>
          <a:xfrm>
            <a:off x="1341120" y="4473835"/>
            <a:ext cx="264109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Photo: </a:t>
            </a:r>
            <a:r>
              <a:rPr lang="en-US" sz="1000" dirty="0" err="1"/>
              <a:t>Chichen</a:t>
            </a:r>
            <a:r>
              <a:rPr lang="en-US" sz="1000" dirty="0"/>
              <a:t> Itza – </a:t>
            </a:r>
            <a:r>
              <a:rPr lang="en-US" sz="1000" dirty="0" err="1"/>
              <a:t>istockphoto</a:t>
            </a:r>
            <a:r>
              <a:rPr lang="en-US" sz="1000" dirty="0"/>
              <a:t>. </a:t>
            </a:r>
            <a:r>
              <a:rPr lang="en-US" sz="1000" dirty="0" err="1"/>
              <a:t>gettyimages</a:t>
            </a:r>
            <a:r>
              <a:rPr lang="en-US" sz="1000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7B739D-D2B8-489C-99D0-C4198C86B17A}"/>
              </a:ext>
            </a:extLst>
          </p:cNvPr>
          <p:cNvSpPr/>
          <p:nvPr/>
        </p:nvSpPr>
        <p:spPr>
          <a:xfrm>
            <a:off x="405780" y="925690"/>
            <a:ext cx="46371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b="1" dirty="0">
                <a:solidFill>
                  <a:srgbClr val="000000"/>
                </a:solidFill>
              </a:rPr>
              <a:t>Ancient Examples</a:t>
            </a:r>
            <a:endParaRPr lang="en-US" sz="1400" b="1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endParaRPr lang="en-US" sz="1400" dirty="0">
              <a:solidFill>
                <a:srgbClr val="000000"/>
              </a:solidFill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Geometric shapes have been used in building structures and </a:t>
            </a:r>
            <a:r>
              <a:rPr lang="en-US" b="1" dirty="0">
                <a:solidFill>
                  <a:srgbClr val="000000"/>
                </a:solidFill>
                <a:latin typeface="Segoe UI" panose="020B0502040204020203" pitchFamily="34" charset="0"/>
              </a:rPr>
              <a:t>architecture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</a:p>
          <a:p>
            <a:pPr fontAlgn="base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since ancient times.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85276-28AD-435C-B510-825AB5EE2D95}"/>
              </a:ext>
            </a:extLst>
          </p:cNvPr>
          <p:cNvSpPr/>
          <p:nvPr/>
        </p:nvSpPr>
        <p:spPr>
          <a:xfrm>
            <a:off x="4689596" y="3550794"/>
            <a:ext cx="3846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i="1" dirty="0">
                <a:solidFill>
                  <a:srgbClr val="000000"/>
                </a:solidFill>
                <a:latin typeface="Segoe UI" panose="020B0502040204020203" pitchFamily="34" charset="0"/>
              </a:rPr>
              <a:t>architecture </a:t>
            </a:r>
            <a:r>
              <a:rPr lang="en-US" i="1" dirty="0">
                <a:solidFill>
                  <a:srgbClr val="000000"/>
                </a:solidFill>
                <a:latin typeface="Segoe UI" panose="020B0502040204020203" pitchFamily="34" charset="0"/>
              </a:rPr>
              <a:t>– the science &amp; art of designing structures and buildings  </a:t>
            </a:r>
            <a:r>
              <a:rPr lang="en-US" b="1" i="1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481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B329B1-5418-C354-29A8-45C2D098B18B}"/>
              </a:ext>
            </a:extLst>
          </p:cNvPr>
          <p:cNvSpPr txBox="1">
            <a:spLocks/>
          </p:cNvSpPr>
          <p:nvPr/>
        </p:nvSpPr>
        <p:spPr>
          <a:xfrm>
            <a:off x="486439" y="995308"/>
            <a:ext cx="4011133" cy="1102519"/>
          </a:xfrm>
        </p:spPr>
        <p:txBody>
          <a:bodyPr lIns="91440" tIns="45720" rIns="91440" bIns="45720" anchor="t"/>
          <a:lstStyle>
            <a:lvl1pPr algn="l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sz="1800" b="1" dirty="0"/>
          </a:p>
          <a:p>
            <a:endParaRPr lang="en-US" sz="2000" dirty="0"/>
          </a:p>
          <a:p>
            <a:br>
              <a:rPr lang="en-US" sz="2000" dirty="0"/>
            </a:br>
            <a:endParaRPr lang="en-US" sz="1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24479-0410-4837-AC3A-1CBA1ABB9CA3}"/>
              </a:ext>
            </a:extLst>
          </p:cNvPr>
          <p:cNvSpPr txBox="1"/>
          <p:nvPr/>
        </p:nvSpPr>
        <p:spPr>
          <a:xfrm>
            <a:off x="685294" y="4541541"/>
            <a:ext cx="489367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Photos: Sydney Opera House, St. Louis Arch, Louvre Museum – interestingengineering.com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7B739D-D2B8-489C-99D0-C4198C86B17A}"/>
              </a:ext>
            </a:extLst>
          </p:cNvPr>
          <p:cNvSpPr/>
          <p:nvPr/>
        </p:nvSpPr>
        <p:spPr>
          <a:xfrm>
            <a:off x="727695" y="908044"/>
            <a:ext cx="23739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3600" b="1" dirty="0">
                <a:solidFill>
                  <a:srgbClr val="000000"/>
                </a:solidFill>
              </a:rPr>
              <a:t>Modern </a:t>
            </a:r>
          </a:p>
          <a:p>
            <a:pPr algn="ctr" fontAlgn="base"/>
            <a:r>
              <a:rPr lang="en-US" sz="3600" b="1" dirty="0">
                <a:solidFill>
                  <a:srgbClr val="000000"/>
                </a:solidFill>
              </a:rPr>
              <a:t>Examples</a:t>
            </a:r>
            <a:endParaRPr lang="en-US" sz="3600" b="1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85276-28AD-435C-B510-825AB5EE2D95}"/>
              </a:ext>
            </a:extLst>
          </p:cNvPr>
          <p:cNvSpPr/>
          <p:nvPr/>
        </p:nvSpPr>
        <p:spPr>
          <a:xfrm>
            <a:off x="4689596" y="3550794"/>
            <a:ext cx="3846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85BDC-D091-455F-A7D8-392CE63A5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81" y="2922563"/>
            <a:ext cx="2373996" cy="1581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D9B5E6-19DD-40D7-BCB8-E524F2CA2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81" y="902899"/>
            <a:ext cx="2373996" cy="18398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8F8799-9C1B-44A9-B34A-6E5DE10B6E3D}"/>
              </a:ext>
            </a:extLst>
          </p:cNvPr>
          <p:cNvSpPr/>
          <p:nvPr/>
        </p:nvSpPr>
        <p:spPr>
          <a:xfrm>
            <a:off x="5950187" y="583461"/>
            <a:ext cx="262867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1200" dirty="0">
              <a:solidFill>
                <a:srgbClr val="000000"/>
              </a:solidFill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</a:rPr>
              <a:t>The use and repetition</a:t>
            </a:r>
          </a:p>
          <a:p>
            <a:pPr fontAlgn="base"/>
            <a:r>
              <a:rPr lang="en-US" dirty="0">
                <a:solidFill>
                  <a:srgbClr val="000000"/>
                </a:solidFill>
              </a:rPr>
              <a:t>of shapes is extremely common in present day structures &amp; architecture.</a:t>
            </a:r>
          </a:p>
          <a:p>
            <a:pPr fontAlgn="base"/>
            <a:endParaRPr lang="en-US" dirty="0">
              <a:solidFill>
                <a:srgbClr val="000000"/>
              </a:solidFill>
            </a:endParaRPr>
          </a:p>
          <a:p>
            <a:pPr fontAlgn="base"/>
            <a:r>
              <a:rPr lang="en-US" sz="2000" b="1" dirty="0">
                <a:solidFill>
                  <a:srgbClr val="000000"/>
                </a:solidFill>
              </a:rPr>
              <a:t>Shapes provide:</a:t>
            </a:r>
          </a:p>
          <a:p>
            <a:pPr fontAlgn="base"/>
            <a:endParaRPr lang="en-US" sz="1400" b="1" dirty="0">
              <a:solidFill>
                <a:srgbClr val="000000"/>
              </a:solidFill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Strength &amp; Stability</a:t>
            </a:r>
          </a:p>
          <a:p>
            <a:pPr fontAlgn="base"/>
            <a:endParaRPr lang="en-US" dirty="0">
              <a:solidFill>
                <a:srgbClr val="000000"/>
              </a:solidFill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Visual Interest &amp; Style</a:t>
            </a:r>
          </a:p>
          <a:p>
            <a:pPr fontAlgn="base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B01ECD-28B8-464A-9333-EC800FA73D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1" r="50814"/>
          <a:stretch/>
        </p:blipFill>
        <p:spPr>
          <a:xfrm>
            <a:off x="774417" y="2380302"/>
            <a:ext cx="2280553" cy="213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6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B329B1-5418-C354-29A8-45C2D098B18B}"/>
              </a:ext>
            </a:extLst>
          </p:cNvPr>
          <p:cNvSpPr txBox="1">
            <a:spLocks/>
          </p:cNvSpPr>
          <p:nvPr/>
        </p:nvSpPr>
        <p:spPr>
          <a:xfrm>
            <a:off x="486439" y="995308"/>
            <a:ext cx="4011133" cy="1102519"/>
          </a:xfrm>
        </p:spPr>
        <p:txBody>
          <a:bodyPr lIns="91440" tIns="45720" rIns="91440" bIns="45720" anchor="t"/>
          <a:lstStyle>
            <a:lvl1pPr algn="l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sz="1800" b="1" dirty="0"/>
          </a:p>
          <a:p>
            <a:endParaRPr lang="en-US" sz="2000" dirty="0"/>
          </a:p>
          <a:p>
            <a:br>
              <a:rPr lang="en-US" sz="2000" dirty="0"/>
            </a:br>
            <a:endParaRPr lang="en-US" sz="1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3BE68-734B-97A0-F8D6-94F29E7B0CAE}"/>
              </a:ext>
            </a:extLst>
          </p:cNvPr>
          <p:cNvSpPr txBox="1"/>
          <p:nvPr/>
        </p:nvSpPr>
        <p:spPr>
          <a:xfrm>
            <a:off x="5546616" y="2097827"/>
            <a:ext cx="4437634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600" b="1" i="1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EEE31-4B4B-4CB7-AFEF-CBC60B42263B}"/>
              </a:ext>
            </a:extLst>
          </p:cNvPr>
          <p:cNvSpPr txBox="1"/>
          <p:nvPr/>
        </p:nvSpPr>
        <p:spPr>
          <a:xfrm>
            <a:off x="5774436" y="2774383"/>
            <a:ext cx="322326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Photo: Fallingwater, Frank Lloyd Wright- omrania.com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24479-0410-4837-AC3A-1CBA1ABB9CA3}"/>
              </a:ext>
            </a:extLst>
          </p:cNvPr>
          <p:cNvSpPr txBox="1"/>
          <p:nvPr/>
        </p:nvSpPr>
        <p:spPr>
          <a:xfrm>
            <a:off x="405780" y="4675003"/>
            <a:ext cx="264109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Photo: savingsustainably.com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7B739D-D2B8-489C-99D0-C4198C86B17A}"/>
              </a:ext>
            </a:extLst>
          </p:cNvPr>
          <p:cNvSpPr/>
          <p:nvPr/>
        </p:nvSpPr>
        <p:spPr>
          <a:xfrm>
            <a:off x="405780" y="848201"/>
            <a:ext cx="449083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b="1" dirty="0">
                <a:solidFill>
                  <a:srgbClr val="000000"/>
                </a:solidFill>
              </a:rPr>
              <a:t>Squares &amp; Rectangles</a:t>
            </a:r>
            <a:endParaRPr lang="en-US" sz="800" b="1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endParaRPr lang="en-US" sz="800" dirty="0">
              <a:solidFill>
                <a:srgbClr val="000000"/>
              </a:solidFill>
            </a:endParaRPr>
          </a:p>
          <a:p>
            <a:pPr fontAlgn="base"/>
            <a:r>
              <a:rPr lang="en-US" sz="1400" dirty="0">
                <a:solidFill>
                  <a:srgbClr val="000000"/>
                </a:solidFill>
              </a:rPr>
              <a:t>Most buildings and structures are built upon hundreds, if not thousands of square &amp; rectangle shapes of all sizes.  They are used anywhere a structure needs to be </a:t>
            </a:r>
            <a:r>
              <a:rPr lang="en-US" sz="1400" b="1" dirty="0">
                <a:solidFill>
                  <a:srgbClr val="000000"/>
                </a:solidFill>
              </a:rPr>
              <a:t>square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  <a:p>
            <a:pPr fontAlgn="base"/>
            <a:r>
              <a:rPr lang="en-US" sz="1400" b="1" i="1" dirty="0">
                <a:solidFill>
                  <a:srgbClr val="000000"/>
                </a:solidFill>
              </a:rPr>
              <a:t>square </a:t>
            </a:r>
            <a:r>
              <a:rPr lang="en-US" sz="1400" i="1" dirty="0">
                <a:solidFill>
                  <a:srgbClr val="000000"/>
                </a:solidFill>
              </a:rPr>
              <a:t>– including 90 degree, right angles, with lines perpendicular and parallel to one another.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85276-28AD-435C-B510-825AB5EE2D95}"/>
              </a:ext>
            </a:extLst>
          </p:cNvPr>
          <p:cNvSpPr/>
          <p:nvPr/>
        </p:nvSpPr>
        <p:spPr>
          <a:xfrm>
            <a:off x="4572000" y="3082483"/>
            <a:ext cx="418614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Most commonly used shapes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Gives structure stability &amp; a base to build upon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Framing for walls, windows &amp; doors, flooring, cabinets, walkways, brick work, etc.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Visually provide clean lines &amp; order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D34ED3-69AD-4F13-8EE0-98D378079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53" y="946375"/>
            <a:ext cx="3493008" cy="1828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BFE1D1-3F20-4092-A6E2-4D2568562A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9" b="5922"/>
          <a:stretch/>
        </p:blipFill>
        <p:spPr>
          <a:xfrm>
            <a:off x="655772" y="2718857"/>
            <a:ext cx="3522227" cy="1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77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B329B1-5418-C354-29A8-45C2D098B18B}"/>
              </a:ext>
            </a:extLst>
          </p:cNvPr>
          <p:cNvSpPr txBox="1">
            <a:spLocks/>
          </p:cNvSpPr>
          <p:nvPr/>
        </p:nvSpPr>
        <p:spPr>
          <a:xfrm>
            <a:off x="486439" y="995308"/>
            <a:ext cx="4011133" cy="1102519"/>
          </a:xfrm>
        </p:spPr>
        <p:txBody>
          <a:bodyPr lIns="91440" tIns="45720" rIns="91440" bIns="45720" anchor="t"/>
          <a:lstStyle>
            <a:lvl1pPr algn="l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sz="1800" b="1" dirty="0"/>
          </a:p>
          <a:p>
            <a:endParaRPr lang="en-US" sz="2000" dirty="0"/>
          </a:p>
          <a:p>
            <a:br>
              <a:rPr lang="en-US" sz="2000" dirty="0"/>
            </a:br>
            <a:endParaRPr lang="en-US" sz="1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3BE68-734B-97A0-F8D6-94F29E7B0CAE}"/>
              </a:ext>
            </a:extLst>
          </p:cNvPr>
          <p:cNvSpPr txBox="1"/>
          <p:nvPr/>
        </p:nvSpPr>
        <p:spPr>
          <a:xfrm>
            <a:off x="5788932" y="1310512"/>
            <a:ext cx="4437634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600" b="1" i="1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EEE31-4B4B-4CB7-AFEF-CBC60B42263B}"/>
              </a:ext>
            </a:extLst>
          </p:cNvPr>
          <p:cNvSpPr txBox="1"/>
          <p:nvPr/>
        </p:nvSpPr>
        <p:spPr>
          <a:xfrm>
            <a:off x="2878172" y="4536171"/>
            <a:ext cx="328452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Photos: Spaceship Earth, Epcot Walt Disney World, sgh.com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24479-0410-4837-AC3A-1CBA1ABB9CA3}"/>
              </a:ext>
            </a:extLst>
          </p:cNvPr>
          <p:cNvSpPr txBox="1"/>
          <p:nvPr/>
        </p:nvSpPr>
        <p:spPr>
          <a:xfrm>
            <a:off x="3587534" y="2664794"/>
            <a:ext cx="264109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Photo: Eiffel Tower, behindagreatproject.com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7B739D-D2B8-489C-99D0-C4198C86B17A}"/>
              </a:ext>
            </a:extLst>
          </p:cNvPr>
          <p:cNvSpPr/>
          <p:nvPr/>
        </p:nvSpPr>
        <p:spPr>
          <a:xfrm>
            <a:off x="227359" y="679634"/>
            <a:ext cx="230122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b="1" dirty="0">
                <a:solidFill>
                  <a:srgbClr val="000000"/>
                </a:solidFill>
              </a:rPr>
              <a:t>Triangles</a:t>
            </a:r>
            <a:endParaRPr lang="en-US" sz="800" b="1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Triangles are commonly used in structures all around you – from very small to extremely large.</a:t>
            </a:r>
          </a:p>
          <a:p>
            <a:pPr fontAlgn="base"/>
            <a:endParaRPr lang="en-US" sz="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sz="1400" b="1" i="1" dirty="0">
                <a:solidFill>
                  <a:srgbClr val="000000"/>
                </a:solidFill>
                <a:latin typeface="Segoe UI" panose="020B0502040204020203" pitchFamily="34" charset="0"/>
              </a:rPr>
              <a:t>While square and rectangle structures can bend &amp; change shape under weight or pressure, triangles support great weight and pressure without changing shape.  </a:t>
            </a:r>
          </a:p>
          <a:p>
            <a:pPr fontAlgn="base"/>
            <a:endParaRPr lang="en-US" sz="800" b="1" i="1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Picture frames are assembled with 45 degree angles instead of 90 degree angles for this reason.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85276-28AD-435C-B510-825AB5EE2D95}"/>
              </a:ext>
            </a:extLst>
          </p:cNvPr>
          <p:cNvSpPr/>
          <p:nvPr/>
        </p:nvSpPr>
        <p:spPr>
          <a:xfrm>
            <a:off x="6226810" y="895078"/>
            <a:ext cx="274163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0000"/>
                </a:solidFill>
                <a:latin typeface="Segoe UI" panose="020B0502040204020203" pitchFamily="34" charset="0"/>
              </a:rPr>
              <a:t>strongest structural shape </a:t>
            </a: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– triangles equally distribute </a:t>
            </a:r>
          </a:p>
          <a:p>
            <a:pPr fontAlgn="base"/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      (or spread out) weight &amp;</a:t>
            </a:r>
          </a:p>
          <a:p>
            <a:pPr fontAlgn="base"/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      pressure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Used in trusses &amp; rafters for roofs, beams, bridges, frames, towers, heavy equipment structures, etc.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Many buildings take on a triangular shape with a wider base for stability – towers, pyramids, teepees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Repeated triangles create other shapes and unique visual interest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7BA7AB-C22A-46FC-8475-A6B84B25D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66" y="857672"/>
            <a:ext cx="3491146" cy="1817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29520F-4230-48EF-8805-E1A650BE21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0" r="16470"/>
          <a:stretch/>
        </p:blipFill>
        <p:spPr>
          <a:xfrm>
            <a:off x="2548467" y="3045674"/>
            <a:ext cx="1666808" cy="15098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625FC9-4FBA-432B-B1D3-50479FF105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02"/>
          <a:stretch/>
        </p:blipFill>
        <p:spPr>
          <a:xfrm>
            <a:off x="4402472" y="3045675"/>
            <a:ext cx="1612463" cy="14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24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B329B1-5418-C354-29A8-45C2D098B18B}"/>
              </a:ext>
            </a:extLst>
          </p:cNvPr>
          <p:cNvSpPr txBox="1">
            <a:spLocks/>
          </p:cNvSpPr>
          <p:nvPr/>
        </p:nvSpPr>
        <p:spPr>
          <a:xfrm>
            <a:off x="486439" y="995308"/>
            <a:ext cx="4011133" cy="1102519"/>
          </a:xfrm>
        </p:spPr>
        <p:txBody>
          <a:bodyPr lIns="91440" tIns="45720" rIns="91440" bIns="45720" anchor="t"/>
          <a:lstStyle>
            <a:lvl1pPr algn="l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sz="1800" b="1" dirty="0"/>
          </a:p>
          <a:p>
            <a:endParaRPr lang="en-US" sz="2000" dirty="0"/>
          </a:p>
          <a:p>
            <a:br>
              <a:rPr lang="en-US" sz="2000" dirty="0"/>
            </a:br>
            <a:endParaRPr lang="en-US" sz="1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3BE68-734B-97A0-F8D6-94F29E7B0CAE}"/>
              </a:ext>
            </a:extLst>
          </p:cNvPr>
          <p:cNvSpPr txBox="1"/>
          <p:nvPr/>
        </p:nvSpPr>
        <p:spPr>
          <a:xfrm>
            <a:off x="6044964" y="1818935"/>
            <a:ext cx="4437634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600" b="1" i="1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EEE31-4B4B-4CB7-AFEF-CBC60B42263B}"/>
              </a:ext>
            </a:extLst>
          </p:cNvPr>
          <p:cNvSpPr txBox="1"/>
          <p:nvPr/>
        </p:nvSpPr>
        <p:spPr>
          <a:xfrm>
            <a:off x="536945" y="4612689"/>
            <a:ext cx="264109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Photo: Colosseum - Rome, Italy, wikepedia.com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24479-0410-4837-AC3A-1CBA1ABB9CA3}"/>
              </a:ext>
            </a:extLst>
          </p:cNvPr>
          <p:cNvSpPr txBox="1"/>
          <p:nvPr/>
        </p:nvSpPr>
        <p:spPr>
          <a:xfrm>
            <a:off x="3680906" y="4612689"/>
            <a:ext cx="163333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Photo: meltonclassics.com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7B739D-D2B8-489C-99D0-C4198C86B17A}"/>
              </a:ext>
            </a:extLst>
          </p:cNvPr>
          <p:cNvSpPr/>
          <p:nvPr/>
        </p:nvSpPr>
        <p:spPr>
          <a:xfrm>
            <a:off x="340231" y="632729"/>
            <a:ext cx="47164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b="1" dirty="0">
                <a:solidFill>
                  <a:srgbClr val="000000"/>
                </a:solidFill>
              </a:rPr>
              <a:t>Circular Shapes</a:t>
            </a:r>
            <a:endParaRPr lang="en-US" sz="800" b="1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endParaRPr lang="en-US" sz="800" dirty="0">
              <a:solidFill>
                <a:srgbClr val="000000"/>
              </a:solidFill>
            </a:endParaRPr>
          </a:p>
          <a:p>
            <a:pPr fontAlgn="base"/>
            <a:r>
              <a:rPr lang="en-US" sz="1400" dirty="0">
                <a:solidFill>
                  <a:srgbClr val="000000"/>
                </a:solidFill>
              </a:rPr>
              <a:t>Circles and ovals may seem to be rare in structures and architecture, but they are used quite often as support.  Like a triangle, circles distribute (spread out) weight and pressure along the </a:t>
            </a:r>
            <a:r>
              <a:rPr lang="en-US" sz="1400" b="1" dirty="0">
                <a:solidFill>
                  <a:srgbClr val="000000"/>
                </a:solidFill>
              </a:rPr>
              <a:t>circumference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fontAlgn="base"/>
            <a:endParaRPr lang="en-US" sz="800" b="1" i="1" dirty="0">
              <a:solidFill>
                <a:srgbClr val="000000"/>
              </a:solidFill>
            </a:endParaRPr>
          </a:p>
          <a:p>
            <a:pPr fontAlgn="base"/>
            <a:r>
              <a:rPr lang="en-US" sz="1400" b="1" i="1" dirty="0">
                <a:solidFill>
                  <a:srgbClr val="000000"/>
                </a:solidFill>
              </a:rPr>
              <a:t>circumference – </a:t>
            </a:r>
            <a:r>
              <a:rPr lang="en-US" sz="1400" i="1" dirty="0">
                <a:solidFill>
                  <a:srgbClr val="000000"/>
                </a:solidFill>
              </a:rPr>
              <a:t>distance around the</a:t>
            </a:r>
          </a:p>
          <a:p>
            <a:pPr fontAlgn="base"/>
            <a:r>
              <a:rPr lang="en-US" sz="1400" i="1" dirty="0">
                <a:solidFill>
                  <a:srgbClr val="000000"/>
                </a:solidFill>
              </a:rPr>
              <a:t> edge of a circle</a:t>
            </a:r>
            <a:endParaRPr lang="en-US" sz="1400" b="1" i="1" dirty="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85276-28AD-435C-B510-825AB5EE2D95}"/>
              </a:ext>
            </a:extLst>
          </p:cNvPr>
          <p:cNvSpPr/>
          <p:nvPr/>
        </p:nvSpPr>
        <p:spPr>
          <a:xfrm>
            <a:off x="5379835" y="1084037"/>
            <a:ext cx="343624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One of the strongest shapes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Vertical pillars, columns, and posts are used to support massive structures from above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Arches use a half circle shape to distribute weight across wide openings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Furniture is often supported and stabilized by circular legs or circular structures under legs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</a:rPr>
              <a:t>Circles, ovals, spirals, columns, arches &amp; rounded edges add creative and distinctive style to a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577E8-2EB7-4D17-9264-3D3FB89CAB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r="10568"/>
          <a:stretch/>
        </p:blipFill>
        <p:spPr>
          <a:xfrm>
            <a:off x="693964" y="2853216"/>
            <a:ext cx="2520430" cy="1777762"/>
          </a:xfrm>
          <a:prstGeom prst="rect">
            <a:avLst/>
          </a:prstGeom>
        </p:spPr>
      </p:pic>
      <p:pic>
        <p:nvPicPr>
          <p:cNvPr id="1026" name="Picture 2" descr="FiberWound Architectural Columns">
            <a:extLst>
              <a:ext uri="{FF2B5EF4-FFF2-40B4-BE49-F238E27FC236}">
                <a16:creationId xmlns:a16="http://schemas.microsoft.com/office/drawing/2014/main" id="{FCC2FB32-90E8-4F5B-90C1-A30808BA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04" y="2098184"/>
            <a:ext cx="1601631" cy="245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1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B329B1-5418-C354-29A8-45C2D098B18B}"/>
              </a:ext>
            </a:extLst>
          </p:cNvPr>
          <p:cNvSpPr txBox="1">
            <a:spLocks/>
          </p:cNvSpPr>
          <p:nvPr/>
        </p:nvSpPr>
        <p:spPr>
          <a:xfrm>
            <a:off x="486439" y="995308"/>
            <a:ext cx="4011133" cy="1102519"/>
          </a:xfrm>
        </p:spPr>
        <p:txBody>
          <a:bodyPr lIns="91440" tIns="45720" rIns="91440" bIns="45720" anchor="t"/>
          <a:lstStyle>
            <a:lvl1pPr algn="l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sz="1800" b="1" dirty="0"/>
          </a:p>
          <a:p>
            <a:endParaRPr lang="en-US" sz="2000" dirty="0"/>
          </a:p>
          <a:p>
            <a:br>
              <a:rPr lang="en-US" sz="2000" dirty="0"/>
            </a:br>
            <a:endParaRPr lang="en-US" sz="1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24479-0410-4837-AC3A-1CBA1ABB9CA3}"/>
              </a:ext>
            </a:extLst>
          </p:cNvPr>
          <p:cNvSpPr txBox="1"/>
          <p:nvPr/>
        </p:nvSpPr>
        <p:spPr>
          <a:xfrm>
            <a:off x="3349097" y="4622444"/>
            <a:ext cx="310489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000" dirty="0"/>
              <a:t>Photo: Aviva Stadium, Dublin, Ireland ©avivastadium.ie</a:t>
            </a:r>
            <a:endParaRPr lang="en-US" sz="1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85276-28AD-435C-B510-825AB5EE2D95}"/>
              </a:ext>
            </a:extLst>
          </p:cNvPr>
          <p:cNvSpPr/>
          <p:nvPr/>
        </p:nvSpPr>
        <p:spPr>
          <a:xfrm>
            <a:off x="4689596" y="3550794"/>
            <a:ext cx="3846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8F8799-9C1B-44A9-B34A-6E5DE10B6E3D}"/>
              </a:ext>
            </a:extLst>
          </p:cNvPr>
          <p:cNvSpPr/>
          <p:nvPr/>
        </p:nvSpPr>
        <p:spPr>
          <a:xfrm>
            <a:off x="6453177" y="896183"/>
            <a:ext cx="25448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</a:rPr>
              <a:t>Most often </a:t>
            </a:r>
          </a:p>
          <a:p>
            <a:pPr fontAlgn="base"/>
            <a:r>
              <a:rPr lang="en-US" dirty="0">
                <a:solidFill>
                  <a:srgbClr val="000000"/>
                </a:solidFill>
              </a:rPr>
              <a:t>architects &amp; </a:t>
            </a:r>
          </a:p>
          <a:p>
            <a:pPr fontAlgn="base"/>
            <a:r>
              <a:rPr lang="en-US" dirty="0">
                <a:solidFill>
                  <a:srgbClr val="000000"/>
                </a:solidFill>
              </a:rPr>
              <a:t>engineers use combinations of repeated or different shapes to achieve the goals of the structure.  Basic shape structures can be designed to create unexpected and eye-catching features and styles.</a:t>
            </a:r>
          </a:p>
          <a:p>
            <a:pPr fontAlgn="base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439413-BF21-4B57-B186-A41F400BF6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3" r="7082" b="11451"/>
          <a:stretch/>
        </p:blipFill>
        <p:spPr>
          <a:xfrm>
            <a:off x="3099053" y="3184071"/>
            <a:ext cx="3205382" cy="14841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B0C704-873A-4B20-B1BD-314C3CF98C1A}"/>
              </a:ext>
            </a:extLst>
          </p:cNvPr>
          <p:cNvSpPr txBox="1"/>
          <p:nvPr/>
        </p:nvSpPr>
        <p:spPr>
          <a:xfrm>
            <a:off x="291905" y="4630139"/>
            <a:ext cx="327328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Photo:  Burj </a:t>
            </a:r>
            <a:r>
              <a:rPr lang="en-US" sz="1000" dirty="0" err="1"/>
              <a:t>Kahlifa</a:t>
            </a:r>
            <a:r>
              <a:rPr lang="en-US" sz="1000" dirty="0"/>
              <a:t>, India, guinessworldrecords.com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25E1A4-71B1-49A3-932B-19A5D0340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" y="936820"/>
            <a:ext cx="2462212" cy="36933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17AB09-F928-495D-A897-D86C451731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3" b="7127"/>
          <a:stretch/>
        </p:blipFill>
        <p:spPr>
          <a:xfrm>
            <a:off x="3012208" y="933211"/>
            <a:ext cx="3273287" cy="19065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DFD427-2EE9-4977-BDA3-076CAEF9C40E}"/>
              </a:ext>
            </a:extLst>
          </p:cNvPr>
          <p:cNvSpPr txBox="1"/>
          <p:nvPr/>
        </p:nvSpPr>
        <p:spPr>
          <a:xfrm>
            <a:off x="3179890" y="2839735"/>
            <a:ext cx="319350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000" dirty="0"/>
              <a:t>Photo: Cube Houses, Rotterdam, Netherlands, novatr.com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21753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087a1c246d9f2852b676c4c6ca2076edffea7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S_Yellow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TEM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_Yellow" id="{D98D778E-803A-4925-962B-C919C08277D0}" vid="{D2E614B3-B53F-4F1F-84A7-4A6B5F10BE6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96801b-3a89-4506-aaa3-b2b080dc6fff">
      <Terms xmlns="http://schemas.microsoft.com/office/infopath/2007/PartnerControls"/>
    </lcf76f155ced4ddcb4097134ff3c332f>
    <TaxCatchAll xmlns="352a001b-fdfe-49a0-8a03-de813b89e960"/>
    <Dateuploadedtocourse xmlns="5796801b-3a89-4506-aaa3-b2b080dc6f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27443B7F650468EB70DBA5F662911" ma:contentTypeVersion="19" ma:contentTypeDescription="Create a new document." ma:contentTypeScope="" ma:versionID="1dcc0da45af1e6733cd93be76481f6e9">
  <xsd:schema xmlns:xsd="http://www.w3.org/2001/XMLSchema" xmlns:xs="http://www.w3.org/2001/XMLSchema" xmlns:p="http://schemas.microsoft.com/office/2006/metadata/properties" xmlns:ns2="5796801b-3a89-4506-aaa3-b2b080dc6fff" xmlns:ns3="352a001b-fdfe-49a0-8a03-de813b89e960" targetNamespace="http://schemas.microsoft.com/office/2006/metadata/properties" ma:root="true" ma:fieldsID="8061108c9017e2d5c6aa652c79b4115d" ns2:_="" ns3:_="">
    <xsd:import namespace="5796801b-3a89-4506-aaa3-b2b080dc6fff"/>
    <xsd:import namespace="352a001b-fdfe-49a0-8a03-de813b89e9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ateuploadedtocours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6801b-3a89-4506-aaa3-b2b080dc6f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9b8d16d-ae89-43c7-a374-a853dcb022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uploadedtocourse" ma:index="25" nillable="true" ma:displayName="Date uploaded to course" ma:format="Dropdown" ma:internalName="Dateuploadedtocourse">
      <xsd:simpleType>
        <xsd:restriction base="dms:Text">
          <xsd:maxLength value="255"/>
        </xsd:restriction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a001b-fdfe-49a0-8a03-de813b89e9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a98a70c-eb8b-4cde-922a-1396e9e365c9}" ma:internalName="TaxCatchAll" ma:showField="CatchAllData" ma:web="352a001b-fdfe-49a0-8a03-de813b89e9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0682D0-2F0D-402C-A44F-13601A6AF6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D37B0F-942B-4CBA-BBDF-991B64D97777}">
  <ds:schemaRefs>
    <ds:schemaRef ds:uri="http://purl.org/dc/dcmitype/"/>
    <ds:schemaRef ds:uri="5796801b-3a89-4506-aaa3-b2b080dc6fff"/>
    <ds:schemaRef ds:uri="http://schemas.microsoft.com/office/2006/documentManagement/types"/>
    <ds:schemaRef ds:uri="http://schemas.microsoft.com/office/2006/metadata/properties"/>
    <ds:schemaRef ds:uri="352a001b-fdfe-49a0-8a03-de813b89e960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F9EBFB2-FC71-4E32-AFD3-F018FE3618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96801b-3a89-4506-aaa3-b2b080dc6fff"/>
    <ds:schemaRef ds:uri="352a001b-fdfe-49a0-8a03-de813b89e9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563</Words>
  <Application>Microsoft Office PowerPoint</Application>
  <PresentationFormat>On-screen Show (16:9)</PresentationFormat>
  <Paragraphs>102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Narrow</vt:lpstr>
      <vt:lpstr>Montserrat</vt:lpstr>
      <vt:lpstr>Segoe UI</vt:lpstr>
      <vt:lpstr>Wingdings</vt:lpstr>
      <vt:lpstr>Wingdings 2</vt:lpstr>
      <vt:lpstr>MS_Yellow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/>
  <cp:revision>1120</cp:revision>
  <dcterms:created xsi:type="dcterms:W3CDTF">2016-01-05T02:38:42Z</dcterms:created>
  <dcterms:modified xsi:type="dcterms:W3CDTF">2024-11-27T20:07:02Z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0x0101006F527443B7F650468EB70DBA5F662911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MediaServiceImageTags">
    <vt:lpwstr/>
  </property>
</Properties>
</file>