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9144000" cy="5143500" type="screen16x9"/>
  <p:notesSz cx="6858000" cy="9144000"/>
  <p:custDataLst>
    <p:tags r:id="rId14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0079"/>
    <a:srgbClr val="0C1930"/>
    <a:srgbClr val="673276"/>
    <a:srgbClr val="7452CA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BD27B-A666-F1EB-FF54-A444BE9CCE1E}" v="334" dt="2024-11-28T09:21:56.900"/>
    <p1510:client id="{33753C85-D549-0415-E381-C2BE158B4C1F}" v="691" dt="2024-11-28T10:07:59.817"/>
    <p1510:client id="{824BBEC4-E00A-B025-D817-F3682A86E03A}" v="558" dt="2024-11-26T10:44:38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7;p13">
            <a:extLst>
              <a:ext uri="{FF2B5EF4-FFF2-40B4-BE49-F238E27FC236}">
                <a16:creationId xmlns:a16="http://schemas.microsoft.com/office/drawing/2014/main" id="{3291CD53-48DD-6962-CE9C-0789B9BEE5DF}"/>
              </a:ext>
            </a:extLst>
          </p:cNvPr>
          <p:cNvSpPr txBox="1">
            <a:spLocks noGrp="1"/>
          </p:cNvSpPr>
          <p:nvPr/>
        </p:nvSpPr>
        <p:spPr>
          <a:xfrm>
            <a:off x="524231" y="1503557"/>
            <a:ext cx="7968514" cy="213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4800" dirty="0">
                <a:solidFill>
                  <a:schemeClr val="tx1"/>
                </a:solidFill>
                <a:latin typeface="Source Sans Pro"/>
                <a:ea typeface="Source Sans Pro"/>
                <a:cs typeface="Calibri"/>
              </a:rPr>
              <a:t>Structures: </a:t>
            </a:r>
            <a:endParaRPr lang="en-US" sz="4800">
              <a:solidFill>
                <a:schemeClr val="tx1"/>
              </a:solidFill>
              <a:ea typeface="Source Sans Pro"/>
              <a:cs typeface="Calibri"/>
            </a:endParaRPr>
          </a:p>
          <a:p>
            <a:r>
              <a:rPr lang="en" sz="4800" dirty="0">
                <a:solidFill>
                  <a:schemeClr val="tx1"/>
                </a:solidFill>
                <a:latin typeface="Source Sans Pro"/>
                <a:ea typeface="Source Sans Pro"/>
                <a:cs typeface="Calibri"/>
              </a:rPr>
              <a:t>Building the </a:t>
            </a:r>
            <a:endParaRPr lang="en-US" sz="4800">
              <a:solidFill>
                <a:schemeClr val="tx1"/>
              </a:solidFill>
              <a:ea typeface="Source Sans Pro"/>
              <a:cs typeface="Calibri"/>
            </a:endParaRPr>
          </a:p>
          <a:p>
            <a:r>
              <a:rPr lang="en" sz="4800" dirty="0">
                <a:solidFill>
                  <a:schemeClr val="tx1"/>
                </a:solidFill>
                <a:latin typeface="Source Sans Pro"/>
                <a:ea typeface="Source Sans Pro"/>
                <a:cs typeface="Calibri"/>
              </a:rPr>
              <a:t>World Around Us!</a:t>
            </a:r>
            <a:endParaRPr lang="en-US" sz="4800">
              <a:solidFill>
                <a:schemeClr val="tx1"/>
              </a:solidFill>
            </a:endParaRPr>
          </a:p>
          <a:p>
            <a:r>
              <a:rPr lang="en" sz="2000" b="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Roads, Bridges, Dams, and More.</a:t>
            </a:r>
            <a:endParaRPr lang="en" sz="2000"/>
          </a:p>
        </p:txBody>
      </p:sp>
      <p:pic>
        <p:nvPicPr>
          <p:cNvPr id="6" name="Picture 5" descr="A group of tall buildings&#10;&#10;Description automatically generated">
            <a:extLst>
              <a:ext uri="{FF2B5EF4-FFF2-40B4-BE49-F238E27FC236}">
                <a16:creationId xmlns:a16="http://schemas.microsoft.com/office/drawing/2014/main" id="{26910EB5-49F6-E70B-CB72-CF254B08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" r="-342" b="15534"/>
          <a:stretch/>
        </p:blipFill>
        <p:spPr>
          <a:xfrm>
            <a:off x="6141189" y="2186376"/>
            <a:ext cx="2034242" cy="1312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 descr="Golden Gate Bridge over water with a red bridge and buildings&#10;&#10;Description automatically generated">
            <a:extLst>
              <a:ext uri="{FF2B5EF4-FFF2-40B4-BE49-F238E27FC236}">
                <a16:creationId xmlns:a16="http://schemas.microsoft.com/office/drawing/2014/main" id="{E3447326-1D13-5386-10E1-79EBD672B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51" r="9825" b="9091"/>
          <a:stretch/>
        </p:blipFill>
        <p:spPr>
          <a:xfrm>
            <a:off x="6148244" y="885339"/>
            <a:ext cx="2033806" cy="123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A road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DA42E24B-FB71-45FD-466E-8B17865B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55" y="3564136"/>
            <a:ext cx="2037291" cy="1236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594435"/>
            <a:ext cx="4086389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2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Structures</a:t>
            </a:r>
            <a:r>
              <a:rPr lang="en" sz="22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 are things built to support or hold things together.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2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2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They make our lives easier and safer.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200" dirty="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200" b="1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Examples:</a:t>
            </a:r>
            <a:r>
              <a:rPr lang="en" sz="22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 roads, bridges, buildings, and dams.</a:t>
            </a:r>
            <a:endParaRPr lang="en" sz="2200"/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What Are Structures?</a:t>
            </a:r>
            <a:endParaRPr lang="en-US" dirty="0"/>
          </a:p>
        </p:txBody>
      </p:sp>
      <p:pic>
        <p:nvPicPr>
          <p:cNvPr id="3" name="Picture 2" descr="A winding road with trees and bushes&#10;&#10;Description automatically generated">
            <a:extLst>
              <a:ext uri="{FF2B5EF4-FFF2-40B4-BE49-F238E27FC236}">
                <a16:creationId xmlns:a16="http://schemas.microsoft.com/office/drawing/2014/main" id="{21F770B4-16A2-043C-7310-9E38F429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4" r="19355"/>
          <a:stretch/>
        </p:blipFill>
        <p:spPr>
          <a:xfrm>
            <a:off x="4617720" y="2011680"/>
            <a:ext cx="2095969" cy="1188720"/>
          </a:xfrm>
          <a:prstGeom prst="rect">
            <a:avLst/>
          </a:prstGeom>
        </p:spPr>
      </p:pic>
      <p:pic>
        <p:nvPicPr>
          <p:cNvPr id="4" name="Picture 3" descr="A bridge over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97D55060-8406-4AD4-ABE6-30367B10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9" r="1019"/>
          <a:stretch/>
        </p:blipFill>
        <p:spPr>
          <a:xfrm>
            <a:off x="6774180" y="2011680"/>
            <a:ext cx="2095969" cy="1188720"/>
          </a:xfrm>
          <a:prstGeom prst="rect">
            <a:avLst/>
          </a:prstGeom>
        </p:spPr>
      </p:pic>
      <p:pic>
        <p:nvPicPr>
          <p:cNvPr id="6" name="Picture 5" descr="A city skyline at night&#10;&#10;Description automatically generated">
            <a:extLst>
              <a:ext uri="{FF2B5EF4-FFF2-40B4-BE49-F238E27FC236}">
                <a16:creationId xmlns:a16="http://schemas.microsoft.com/office/drawing/2014/main" id="{CFCBFED8-3BD1-9CA6-C4CC-0AD2521F64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0" r="410"/>
          <a:stretch/>
        </p:blipFill>
        <p:spPr>
          <a:xfrm>
            <a:off x="4617720" y="3253739"/>
            <a:ext cx="2095969" cy="1188720"/>
          </a:xfrm>
          <a:prstGeom prst="rect">
            <a:avLst/>
          </a:prstGeom>
        </p:spPr>
      </p:pic>
      <p:pic>
        <p:nvPicPr>
          <p:cNvPr id="8" name="Picture 7" descr="A water flowing over a dam&#10;&#10;Description automatically generated">
            <a:extLst>
              <a:ext uri="{FF2B5EF4-FFF2-40B4-BE49-F238E27FC236}">
                <a16:creationId xmlns:a16="http://schemas.microsoft.com/office/drawing/2014/main" id="{65BEAFF8-7627-F9C5-504A-B85B5B9333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82" r="18182"/>
          <a:stretch/>
        </p:blipFill>
        <p:spPr>
          <a:xfrm>
            <a:off x="6774180" y="3253739"/>
            <a:ext cx="2095969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775642"/>
            <a:ext cx="8086889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They help us travel (roads, bridges).</a:t>
            </a:r>
            <a:endParaRPr lang="en-US" sz="2400">
              <a:solidFill>
                <a:schemeClr val="dk1"/>
              </a:solidFill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They provide shelter (houses, skyscrapers).</a:t>
            </a:r>
            <a:endParaRPr lang="en" sz="2400">
              <a:solidFill>
                <a:srgbClr val="464646"/>
              </a:solidFill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They store or manage water (dams).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They make life more convenient and organized.</a:t>
            </a:r>
            <a:endParaRPr lang="en" sz="2400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Why Are Structures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6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85038"/>
            <a:ext cx="4462744" cy="311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Roads: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Used for transportation.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Made of asphalt or concrete.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Can have multiple lanes for  more traffic.</a:t>
            </a:r>
            <a:endParaRPr lang="en" sz="2400"/>
          </a:p>
          <a:p>
            <a:pPr marL="101600" indent="0">
              <a:lnSpc>
                <a:spcPct val="100000"/>
              </a:lnSpc>
              <a:buNone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Example: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Highways connect cities.</a:t>
            </a:r>
            <a:endParaRPr lang="en" sz="2400" dirty="0"/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Types of Structures: Roads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B8621-62F4-F559-91A9-236D342A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362" y="1770255"/>
            <a:ext cx="3960668" cy="28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85038"/>
            <a:ext cx="4755463" cy="311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0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Bridges:</a:t>
            </a:r>
            <a:endParaRPr lang="en" dirty="0">
              <a:solidFill>
                <a:schemeClr val="dk1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Help us cross rivers, valleys, or roads.</a:t>
            </a:r>
            <a:endParaRPr lang="en" dirty="0">
              <a:solidFill>
                <a:schemeClr val="dk1"/>
              </a:solidFill>
              <a:ea typeface="Source Sans Pro"/>
              <a:cs typeface="Arial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Types of bridges:</a:t>
            </a:r>
            <a:endParaRPr lang="en" dirty="0"/>
          </a:p>
          <a:p>
            <a:pPr marL="101600" indent="0">
              <a:lnSpc>
                <a:spcPct val="100000"/>
              </a:lnSpc>
              <a:buNone/>
            </a:pPr>
            <a:endParaRPr lang="en" sz="200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00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00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000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000" b="1" dirty="0">
              <a:solidFill>
                <a:srgbClr val="000000"/>
              </a:solidFill>
              <a:latin typeface="Source Sans Pro"/>
              <a:ea typeface="Source Sans Pro"/>
              <a:cs typeface="Arial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000" b="1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Example:</a:t>
            </a: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Arial"/>
              </a:rPr>
              <a:t> Brooklyn Bridge.</a:t>
            </a:r>
            <a:endParaRPr lang="en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0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Types of Structures: Bridges</a:t>
            </a:r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E24A2BAE-416E-9212-A017-D87F5F49FE38}"/>
              </a:ext>
            </a:extLst>
          </p:cNvPr>
          <p:cNvSpPr txBox="1">
            <a:spLocks noGrp="1"/>
          </p:cNvSpPr>
          <p:nvPr/>
        </p:nvSpPr>
        <p:spPr>
          <a:xfrm>
            <a:off x="807753" y="2632891"/>
            <a:ext cx="4344262" cy="137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  <a:buFont typeface="Courier New"/>
              <a:buChar char="o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Beam bridges (simple, flat).</a:t>
            </a:r>
            <a:endParaRPr lang="en" sz="2000" dirty="0">
              <a:solidFill>
                <a:srgbClr val="464646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Courier New"/>
              <a:buChar char="o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Suspension bridges (long cables, </a:t>
            </a:r>
            <a:b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</a:b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like Golden Gate).</a:t>
            </a:r>
            <a:endParaRPr lang="en" sz="2000" dirty="0">
              <a:latin typeface="Source Sans Pro"/>
            </a:endParaRPr>
          </a:p>
          <a:p>
            <a:pPr marL="444500" indent="-342900">
              <a:lnSpc>
                <a:spcPct val="100000"/>
              </a:lnSpc>
              <a:buFont typeface="Courier New"/>
              <a:buChar char="o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Arch bridges (curved supports).</a:t>
            </a:r>
            <a:endParaRPr lang="en" sz="2000" dirty="0">
              <a:latin typeface="Source Sans Pro"/>
            </a:endParaRPr>
          </a:p>
        </p:txBody>
      </p:sp>
      <p:pic>
        <p:nvPicPr>
          <p:cNvPr id="8" name="Picture 7" descr="Brooklyn Bridge over water with a city in the background&#10;&#10;Description automatically generated">
            <a:extLst>
              <a:ext uri="{FF2B5EF4-FFF2-40B4-BE49-F238E27FC236}">
                <a16:creationId xmlns:a16="http://schemas.microsoft.com/office/drawing/2014/main" id="{5185DAE9-96EE-1E2A-C0F2-59E15FFA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70" y="2051360"/>
            <a:ext cx="3791415" cy="25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7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85038"/>
            <a:ext cx="4525469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Dams:</a:t>
            </a:r>
            <a:endParaRPr lang="en-US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Block rivers to store water in reservoirs.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Provide electricity (hydropower).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Control floods.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Example: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Hoover Dam</a:t>
            </a:r>
            <a:endParaRPr lang="en" sz="2400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Types of Structures: Dams</a:t>
            </a:r>
          </a:p>
        </p:txBody>
      </p:sp>
      <p:pic>
        <p:nvPicPr>
          <p:cNvPr id="4" name="Picture 3" descr="A large dam surrounded by water&#10;&#10;Description automatically generated">
            <a:extLst>
              <a:ext uri="{FF2B5EF4-FFF2-40B4-BE49-F238E27FC236}">
                <a16:creationId xmlns:a16="http://schemas.microsoft.com/office/drawing/2014/main" id="{4EAA123F-3334-3418-C97A-0863F4F6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25" y="1596019"/>
            <a:ext cx="3283784" cy="32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85038"/>
            <a:ext cx="4525469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Skyscrapers:</a:t>
            </a:r>
            <a:endParaRPr lang="en-US" dirty="0">
              <a:solidFill>
                <a:schemeClr val="dk1"/>
              </a:solidFill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Tall buildings that save space in cities.</a:t>
            </a:r>
            <a:endParaRPr lang="en" sz="240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Made of strong materials like steel and concrete.</a:t>
            </a:r>
            <a:endParaRPr lang="en" dirty="0"/>
          </a:p>
          <a:p>
            <a:pPr marL="101600" indent="0">
              <a:lnSpc>
                <a:spcPct val="100000"/>
              </a:lnSpc>
              <a:buNone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Example: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Burj Khalifa in Dubai.</a:t>
            </a:r>
            <a:endParaRPr lang="en" sz="2400" dirty="0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Types of Structures: Skyscrapers</a:t>
            </a:r>
          </a:p>
        </p:txBody>
      </p:sp>
      <p:pic>
        <p:nvPicPr>
          <p:cNvPr id="3" name="Picture 2" descr="A tall building with a pointy top with Burj Khalifa in the background&#10;&#10;Description automatically generated">
            <a:extLst>
              <a:ext uri="{FF2B5EF4-FFF2-40B4-BE49-F238E27FC236}">
                <a16:creationId xmlns:a16="http://schemas.microsoft.com/office/drawing/2014/main" id="{B253DEAC-7F62-044E-538C-FB4479C4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764" y="1600200"/>
            <a:ext cx="1846582" cy="32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7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573526"/>
            <a:ext cx="4525469" cy="32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0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Tunnels:</a:t>
            </a:r>
            <a:endParaRPr lang="en-US" sz="2000">
              <a:solidFill>
                <a:schemeClr val="dk1"/>
              </a:solidFill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Underground passages for roads or trains.</a:t>
            </a:r>
            <a:endParaRPr lang="en" sz="20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Example:</a:t>
            </a: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Channel Tunnel (between England and France).</a:t>
            </a:r>
            <a:endParaRPr lang="en" sz="2000"/>
          </a:p>
          <a:p>
            <a:pPr marL="101600" indent="0">
              <a:lnSpc>
                <a:spcPct val="100000"/>
              </a:lnSpc>
              <a:buNone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0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Aqueducts:</a:t>
            </a:r>
            <a:endParaRPr lang="en" b="1" dirty="0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Used to move water from one place to another.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0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Example:</a:t>
            </a:r>
            <a:r>
              <a:rPr lang="en" sz="20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 Roman aqueducts.</a:t>
            </a:r>
            <a:endParaRPr lang="en" dirty="0"/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0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Other Cool Structures</a:t>
            </a:r>
            <a:endParaRPr lang="en-US" dirty="0"/>
          </a:p>
        </p:txBody>
      </p:sp>
      <p:pic>
        <p:nvPicPr>
          <p:cNvPr id="4" name="Picture 3" descr="A tunnel with a road and stacks of metal&#10;&#10;Description automatically generated">
            <a:extLst>
              <a:ext uri="{FF2B5EF4-FFF2-40B4-BE49-F238E27FC236}">
                <a16:creationId xmlns:a16="http://schemas.microsoft.com/office/drawing/2014/main" id="{208508B5-E557-000B-DAE7-712466FC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1" y="1403196"/>
            <a:ext cx="2564782" cy="1702885"/>
          </a:xfrm>
          <a:prstGeom prst="rect">
            <a:avLst/>
          </a:prstGeom>
        </p:spPr>
      </p:pic>
      <p:pic>
        <p:nvPicPr>
          <p:cNvPr id="5" name="Picture 4" descr="Pont du Gard with arches over water&#10;&#10;Description automatically generated">
            <a:extLst>
              <a:ext uri="{FF2B5EF4-FFF2-40B4-BE49-F238E27FC236}">
                <a16:creationId xmlns:a16="http://schemas.microsoft.com/office/drawing/2014/main" id="{EF2CFA56-C3F0-E764-3A96-746A2D24F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173832"/>
            <a:ext cx="2564782" cy="17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754733"/>
            <a:ext cx="8003255" cy="275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Planning: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 Engineers and architects design them.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Materials: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 Builders use strong materials like concrete, steel, or wood.</a:t>
            </a:r>
            <a:endParaRPr lang="en" sz="2400" dirty="0">
              <a:solidFill>
                <a:srgbClr val="464646"/>
              </a:solidFill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rgbClr val="000000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r>
              <a:rPr lang="en" sz="2400" b="1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Teamwork:</a:t>
            </a:r>
            <a:r>
              <a:rPr lang="en" sz="2400" dirty="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 Construction workers, machines, and </a:t>
            </a:r>
            <a:r>
              <a:rPr lang="en" sz="2400">
                <a:solidFill>
                  <a:srgbClr val="000000"/>
                </a:solidFill>
                <a:latin typeface="Source Sans Pro"/>
                <a:ea typeface="Source Sans Pro"/>
                <a:cs typeface="Segoe UI"/>
              </a:rPr>
              <a:t>technology build them.</a:t>
            </a:r>
            <a:endParaRPr lang="en" sz="2400">
              <a:latin typeface="Source Sans Pro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880515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How Are Structures Built?</a:t>
            </a:r>
            <a:endParaRPr lang="en-US" dirty="0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447700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1dcc0da45af1e6733cd93be76481f6e9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8061108c9017e2d5c6aa652c79b4115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D37B0F-942B-4CBA-BBDF-991B64D97777}">
  <ds:schemaRefs>
    <ds:schemaRef ds:uri="30ff7222-84b3-4161-a18c-503cb15f7ed6"/>
    <ds:schemaRef ds:uri="352a001b-fdfe-49a0-8a03-de813b89e960"/>
    <ds:schemaRef ds:uri="5796801b-3a89-4506-aaa3-b2b080dc6fff"/>
    <ds:schemaRef ds:uri="e48d4773-ac0e-4673-a179-ff50079e412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796F7C-70AE-4A62-AD18-92FE41BDD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6801b-3a89-4506-aaa3-b2b080dc6fff"/>
    <ds:schemaRef ds:uri="352a001b-fdfe-49a0-8a03-de813b89e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MS_Yellow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revision>2154</cp:revision>
  <dcterms:created xsi:type="dcterms:W3CDTF">2016-01-05T02:38:42Z</dcterms:created>
  <dcterms:modified xsi:type="dcterms:W3CDTF">2024-11-28T10:08:00Z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