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sldIdLst>
    <p:sldId id="256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9144000" cy="5143500" type="screen16x9"/>
  <p:notesSz cx="6858000" cy="9144000"/>
  <p:custDataLst>
    <p:tags r:id="rId22"/>
  </p:custDataLst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0079"/>
    <a:srgbClr val="0C1930"/>
    <a:srgbClr val="673276"/>
    <a:srgbClr val="7452CA"/>
    <a:srgbClr val="CA6727"/>
    <a:srgbClr val="F47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248C06-1D1E-755B-1618-8C6F93A09255}" v="2" dt="2024-12-02T13:53:26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31370" y="1764044"/>
            <a:ext cx="6477000" cy="1356604"/>
          </a:xfrm>
          <a:prstGeom prst="rect">
            <a:avLst/>
          </a:prstGeo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3CC4929-9716-859C-1A3F-D9076F943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E5588A3-BA1B-8673-E4FE-1832806FA4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078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11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61F5-D8D8-40C6-8D23-53FB4F657941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D5C0-7033-4DB5-8DD1-2301A54E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2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539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1"/>
          <p:cNvSpPr/>
          <p:nvPr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/>
          <p:cNvSpPr/>
          <p:nvPr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903D122-F9DC-ABBC-C7D0-B5047620F1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310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7;p13">
            <a:extLst>
              <a:ext uri="{FF2B5EF4-FFF2-40B4-BE49-F238E27FC236}">
                <a16:creationId xmlns:a16="http://schemas.microsoft.com/office/drawing/2014/main" id="{47593FD0-327F-C9B6-AEE0-6E0F59E5749C}"/>
              </a:ext>
            </a:extLst>
          </p:cNvPr>
          <p:cNvSpPr txBox="1">
            <a:spLocks noGrp="1"/>
          </p:cNvSpPr>
          <p:nvPr/>
        </p:nvSpPr>
        <p:spPr>
          <a:xfrm>
            <a:off x="754690" y="1634583"/>
            <a:ext cx="7195145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8000" dirty="0">
                <a:solidFill>
                  <a:srgbClr val="0C1930"/>
                </a:solidFill>
                <a:latin typeface="Source Sans Pro"/>
                <a:ea typeface="Source Sans Pro"/>
                <a:cs typeface="Segoe UI"/>
              </a:rPr>
              <a:t>Bridges</a:t>
            </a:r>
          </a:p>
          <a:p>
            <a:endParaRPr lang="en" sz="2800" b="0" dirty="0">
              <a:solidFill>
                <a:srgbClr val="0C1930"/>
              </a:solidFill>
              <a:latin typeface="Source Sans Pro"/>
              <a:ea typeface="Source Sans Pro"/>
              <a:cs typeface="Segoe UI"/>
            </a:endParaRPr>
          </a:p>
        </p:txBody>
      </p:sp>
      <p:pic>
        <p:nvPicPr>
          <p:cNvPr id="3" name="Picture 2" descr="A bridge with cables and a body of water&#10;&#10;Description automatically generated">
            <a:extLst>
              <a:ext uri="{FF2B5EF4-FFF2-40B4-BE49-F238E27FC236}">
                <a16:creationId xmlns:a16="http://schemas.microsoft.com/office/drawing/2014/main" id="{B372AF77-5DAF-969F-3785-6703337B58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156" r="226" b="17156"/>
          <a:stretch/>
        </p:blipFill>
        <p:spPr>
          <a:xfrm>
            <a:off x="4660397" y="1381436"/>
            <a:ext cx="4253885" cy="2805093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488460" y="872895"/>
            <a:ext cx="81683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4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Steel in Bridges</a:t>
            </a:r>
            <a:endParaRPr lang="en-US" dirty="0"/>
          </a:p>
        </p:txBody>
      </p:sp>
      <p:sp>
        <p:nvSpPr>
          <p:cNvPr id="4" name="Google Shape;285;p14">
            <a:extLst>
              <a:ext uri="{FF2B5EF4-FFF2-40B4-BE49-F238E27FC236}">
                <a16:creationId xmlns:a16="http://schemas.microsoft.com/office/drawing/2014/main" id="{E2A9B3AE-0478-8E80-D4E6-925DD0785740}"/>
              </a:ext>
            </a:extLst>
          </p:cNvPr>
          <p:cNvSpPr txBox="1">
            <a:spLocks noGrp="1"/>
          </p:cNvSpPr>
          <p:nvPr/>
        </p:nvSpPr>
        <p:spPr>
          <a:xfrm>
            <a:off x="487159" y="1907413"/>
            <a:ext cx="8435551" cy="305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444500" indent="-342900">
              <a:lnSpc>
                <a:spcPct val="100000"/>
              </a:lnSpc>
              <a:buFont typeface="Arial"/>
              <a:buChar char="•"/>
            </a:pPr>
            <a:r>
              <a:rPr lang="en" sz="28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Cables</a:t>
            </a:r>
            <a:endParaRPr lang="en-US" sz="2800">
              <a:solidFill>
                <a:schemeClr val="dk1"/>
              </a:solidFill>
              <a:ea typeface="Source Sans Pro"/>
              <a:cs typeface="Segoe UI"/>
            </a:endParaRPr>
          </a:p>
          <a:p>
            <a:pPr marL="444500" indent="-342900">
              <a:lnSpc>
                <a:spcPct val="100000"/>
              </a:lnSpc>
              <a:buFont typeface="Arial"/>
              <a:buChar char="•"/>
            </a:pPr>
            <a:r>
              <a:rPr lang="en" sz="28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Girders</a:t>
            </a:r>
            <a:endParaRPr lang="en-US" sz="2800">
              <a:solidFill>
                <a:schemeClr val="dk1"/>
              </a:solidFill>
              <a:ea typeface="Source Sans Pro"/>
              <a:cs typeface="Segoe UI"/>
            </a:endParaRPr>
          </a:p>
          <a:p>
            <a:pPr marL="444500" indent="-342900">
              <a:lnSpc>
                <a:spcPct val="100000"/>
              </a:lnSpc>
              <a:buFont typeface="Arial"/>
              <a:buChar char="•"/>
            </a:pPr>
            <a:r>
              <a:rPr lang="en" sz="28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Beams</a:t>
            </a:r>
            <a:endParaRPr lang="en-US" sz="2800">
              <a:solidFill>
                <a:schemeClr val="dk1"/>
              </a:solidFill>
              <a:ea typeface="Source Sans Pro"/>
              <a:cs typeface="Segoe UI"/>
            </a:endParaRPr>
          </a:p>
          <a:p>
            <a:pPr marL="444500" indent="-342900">
              <a:lnSpc>
                <a:spcPct val="100000"/>
              </a:lnSpc>
              <a:buFont typeface="Arial"/>
              <a:buChar char="•"/>
            </a:pPr>
            <a:r>
              <a:rPr lang="en" sz="28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Tubes</a:t>
            </a:r>
            <a:endParaRPr lang="en-US" sz="2800">
              <a:solidFill>
                <a:schemeClr val="dk1"/>
              </a:solidFill>
              <a:ea typeface="Source Sans Pro"/>
              <a:cs typeface="Segoe UI"/>
            </a:endParaRPr>
          </a:p>
          <a:p>
            <a:pPr marL="444500" indent="-342900">
              <a:lnSpc>
                <a:spcPct val="100000"/>
              </a:lnSpc>
              <a:buFont typeface="Arial"/>
              <a:buChar char="•"/>
            </a:pPr>
            <a:r>
              <a:rPr lang="en" sz="28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I-beams: supportive over long distances</a:t>
            </a:r>
            <a:endParaRPr lang="en-US" sz="2800">
              <a:solidFill>
                <a:schemeClr val="dk1"/>
              </a:solidFill>
              <a:ea typeface="Source Sans Pro"/>
              <a:cs typeface="Segoe UI"/>
            </a:endParaRPr>
          </a:p>
          <a:p>
            <a:pPr marL="444500" indent="-342900">
              <a:lnSpc>
                <a:spcPct val="100000"/>
              </a:lnSpc>
              <a:buFont typeface="Arial"/>
              <a:buChar char="•"/>
            </a:pPr>
            <a:r>
              <a:rPr lang="en" sz="28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Box girder: </a:t>
            </a:r>
            <a:r>
              <a:rPr lang="en" sz="2800" err="1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ridgid</a:t>
            </a:r>
            <a:r>
              <a:rPr lang="en" sz="28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, can be given curve, wind resistant.</a:t>
            </a:r>
            <a:endParaRPr lang="en-US" sz="2800">
              <a:solidFill>
                <a:schemeClr val="dk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1DA8C7-F542-9A9B-FB3A-FA69A988F8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299" r="-135" b="-243"/>
          <a:stretch/>
        </p:blipFill>
        <p:spPr>
          <a:xfrm>
            <a:off x="4811519" y="1031836"/>
            <a:ext cx="3847238" cy="266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05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488460" y="872895"/>
            <a:ext cx="81683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4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Concrete</a:t>
            </a:r>
            <a:endParaRPr lang="en-US" dirty="0"/>
          </a:p>
        </p:txBody>
      </p:sp>
      <p:sp>
        <p:nvSpPr>
          <p:cNvPr id="4" name="Google Shape;285;p14">
            <a:extLst>
              <a:ext uri="{FF2B5EF4-FFF2-40B4-BE49-F238E27FC236}">
                <a16:creationId xmlns:a16="http://schemas.microsoft.com/office/drawing/2014/main" id="{E2A9B3AE-0478-8E80-D4E6-925DD0785740}"/>
              </a:ext>
            </a:extLst>
          </p:cNvPr>
          <p:cNvSpPr txBox="1">
            <a:spLocks noGrp="1"/>
          </p:cNvSpPr>
          <p:nvPr/>
        </p:nvSpPr>
        <p:spPr>
          <a:xfrm>
            <a:off x="487159" y="1656511"/>
            <a:ext cx="8435551" cy="305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558800" indent="-457200">
              <a:lnSpc>
                <a:spcPct val="100000"/>
              </a:lnSpc>
              <a:buFont typeface="Arial"/>
              <a:buChar char="•"/>
            </a:pPr>
            <a:r>
              <a:rPr lang="en" sz="28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Mix of sand, stone, cement and water</a:t>
            </a:r>
            <a:endParaRPr lang="en-US" dirty="0">
              <a:solidFill>
                <a:schemeClr val="dk1"/>
              </a:solidFill>
              <a:ea typeface="Source Sans Pro"/>
              <a:cs typeface="Segoe UI"/>
            </a:endParaRPr>
          </a:p>
          <a:p>
            <a:pPr marL="558800" indent="-457200">
              <a:lnSpc>
                <a:spcPct val="100000"/>
              </a:lnSpc>
              <a:buFont typeface="Arial"/>
              <a:buChar char="•"/>
            </a:pPr>
            <a:r>
              <a:rPr lang="en" sz="28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Dries hard</a:t>
            </a:r>
            <a:endParaRPr lang="en-US" dirty="0">
              <a:solidFill>
                <a:schemeClr val="dk1"/>
              </a:solidFill>
              <a:ea typeface="Source Sans Pro"/>
              <a:cs typeface="Segoe UI"/>
            </a:endParaRPr>
          </a:p>
          <a:p>
            <a:pPr marL="558800" indent="-457200">
              <a:lnSpc>
                <a:spcPct val="100000"/>
              </a:lnSpc>
              <a:buFont typeface="Arial"/>
              <a:buChar char="•"/>
            </a:pPr>
            <a:r>
              <a:rPr lang="en" sz="28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Can be easily shaped</a:t>
            </a:r>
            <a:endParaRPr lang="en-US" dirty="0">
              <a:solidFill>
                <a:schemeClr val="dk1"/>
              </a:solidFill>
              <a:ea typeface="Source Sans Pro"/>
              <a:cs typeface="Segoe UI"/>
            </a:endParaRPr>
          </a:p>
          <a:p>
            <a:pPr marL="101600" indent="0">
              <a:lnSpc>
                <a:spcPct val="100000"/>
              </a:lnSpc>
              <a:buNone/>
            </a:pPr>
            <a:r>
              <a:rPr lang="en" sz="24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            Beams, footings, guards</a:t>
            </a:r>
            <a:endParaRPr lang="en-US" dirty="0">
              <a:solidFill>
                <a:schemeClr val="dk1"/>
              </a:solidFill>
              <a:ea typeface="Source Sans Pro"/>
              <a:cs typeface="Segoe UI"/>
            </a:endParaRPr>
          </a:p>
          <a:p>
            <a:pPr marL="558800" indent="-457200">
              <a:lnSpc>
                <a:spcPct val="100000"/>
              </a:lnSpc>
              <a:buFont typeface="Arial"/>
              <a:buChar char="•"/>
            </a:pPr>
            <a:r>
              <a:rPr lang="en" sz="28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Great under compressive forces</a:t>
            </a:r>
            <a:endParaRPr lang="en-US" dirty="0">
              <a:solidFill>
                <a:schemeClr val="dk1"/>
              </a:solidFill>
              <a:ea typeface="Source Sans Pro"/>
              <a:cs typeface="Segoe UI"/>
            </a:endParaRPr>
          </a:p>
          <a:p>
            <a:pPr marL="558800" indent="-457200">
              <a:lnSpc>
                <a:spcPct val="100000"/>
              </a:lnSpc>
              <a:buFont typeface="Arial"/>
              <a:buChar char="•"/>
            </a:pPr>
            <a:r>
              <a:rPr lang="en" sz="28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Not so great under tensioning forces</a:t>
            </a:r>
            <a:endParaRPr lang="en-US" dirty="0">
              <a:solidFill>
                <a:schemeClr val="dk1"/>
              </a:solidFill>
              <a:ea typeface="Source Sans Pro"/>
              <a:cs typeface="Segoe UI"/>
            </a:endParaRPr>
          </a:p>
          <a:p>
            <a:pPr marL="101600" indent="0">
              <a:lnSpc>
                <a:spcPct val="100000"/>
              </a:lnSpc>
              <a:buNone/>
            </a:pPr>
            <a:r>
              <a:rPr lang="en" sz="26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           Can be reinforces with steel (rods or cables)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3FC708C-031B-3DFC-E60E-EFF1B4ACDB6A}"/>
              </a:ext>
            </a:extLst>
          </p:cNvPr>
          <p:cNvSpPr/>
          <p:nvPr/>
        </p:nvSpPr>
        <p:spPr>
          <a:xfrm>
            <a:off x="1250609" y="3184508"/>
            <a:ext cx="85772" cy="933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C468CE3-7949-C720-26BD-DDCD1BA945A0}"/>
              </a:ext>
            </a:extLst>
          </p:cNvPr>
          <p:cNvSpPr/>
          <p:nvPr/>
        </p:nvSpPr>
        <p:spPr>
          <a:xfrm>
            <a:off x="1250608" y="4418111"/>
            <a:ext cx="85772" cy="933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81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488460" y="872895"/>
            <a:ext cx="81683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4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Types of Bridges</a:t>
            </a:r>
            <a:endParaRPr lang="en-US" dirty="0"/>
          </a:p>
        </p:txBody>
      </p:sp>
      <p:sp>
        <p:nvSpPr>
          <p:cNvPr id="4" name="Google Shape;285;p14">
            <a:extLst>
              <a:ext uri="{FF2B5EF4-FFF2-40B4-BE49-F238E27FC236}">
                <a16:creationId xmlns:a16="http://schemas.microsoft.com/office/drawing/2014/main" id="{E2A9B3AE-0478-8E80-D4E6-925DD0785740}"/>
              </a:ext>
            </a:extLst>
          </p:cNvPr>
          <p:cNvSpPr txBox="1">
            <a:spLocks noGrp="1"/>
          </p:cNvSpPr>
          <p:nvPr/>
        </p:nvSpPr>
        <p:spPr>
          <a:xfrm>
            <a:off x="487159" y="1774993"/>
            <a:ext cx="2929637" cy="2856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558800" indent="-457200">
              <a:lnSpc>
                <a:spcPct val="100000"/>
              </a:lnSpc>
              <a:buFont typeface="Arial"/>
              <a:buChar char="•"/>
            </a:pPr>
            <a:r>
              <a:rPr lang="en" sz="32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Beam</a:t>
            </a:r>
            <a:endParaRPr lang="en-US" sz="3200" dirty="0">
              <a:solidFill>
                <a:schemeClr val="dk1"/>
              </a:solidFill>
              <a:ea typeface="Source Sans Pro"/>
              <a:cs typeface="Segoe UI"/>
            </a:endParaRPr>
          </a:p>
          <a:p>
            <a:pPr marL="558800" indent="-457200">
              <a:lnSpc>
                <a:spcPct val="100000"/>
              </a:lnSpc>
              <a:buFont typeface="Arial"/>
              <a:buChar char="•"/>
            </a:pPr>
            <a:r>
              <a:rPr lang="en" sz="32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Arch</a:t>
            </a:r>
            <a:endParaRPr lang="en-US" sz="3200">
              <a:solidFill>
                <a:schemeClr val="dk1"/>
              </a:solidFill>
              <a:ea typeface="Source Sans Pro"/>
              <a:cs typeface="Segoe UI"/>
            </a:endParaRPr>
          </a:p>
          <a:p>
            <a:pPr marL="558800" indent="-457200">
              <a:lnSpc>
                <a:spcPct val="100000"/>
              </a:lnSpc>
              <a:buFont typeface="Arial"/>
              <a:buChar char="•"/>
            </a:pPr>
            <a:r>
              <a:rPr lang="en" sz="32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Suspension</a:t>
            </a:r>
            <a:endParaRPr lang="en-US" sz="3200">
              <a:solidFill>
                <a:schemeClr val="dk1"/>
              </a:solidFill>
              <a:ea typeface="Source Sans Pro"/>
              <a:cs typeface="Segoe UI"/>
            </a:endParaRPr>
          </a:p>
          <a:p>
            <a:pPr marL="558800" indent="-457200">
              <a:lnSpc>
                <a:spcPct val="100000"/>
              </a:lnSpc>
              <a:buFont typeface="Arial"/>
              <a:buChar char="•"/>
            </a:pPr>
            <a:r>
              <a:rPr lang="en" sz="32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Truss</a:t>
            </a:r>
            <a:endParaRPr lang="en-US" sz="3200">
              <a:solidFill>
                <a:schemeClr val="dk1"/>
              </a:solidFill>
            </a:endParaRPr>
          </a:p>
        </p:txBody>
      </p:sp>
      <p:pic>
        <p:nvPicPr>
          <p:cNvPr id="2" name="Picture 1" descr="Clifton Suspension Bridge over a cliff&#10;&#10;Description automatically generated">
            <a:extLst>
              <a:ext uri="{FF2B5EF4-FFF2-40B4-BE49-F238E27FC236}">
                <a16:creationId xmlns:a16="http://schemas.microsoft.com/office/drawing/2014/main" id="{1C3CDE65-5BC2-E864-8EEF-8B3253222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32" y="1778271"/>
            <a:ext cx="5197630" cy="303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01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488460" y="872895"/>
            <a:ext cx="81683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4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Beam</a:t>
            </a:r>
            <a:endParaRPr lang="en-US" dirty="0"/>
          </a:p>
        </p:txBody>
      </p:sp>
      <p:sp>
        <p:nvSpPr>
          <p:cNvPr id="4" name="Google Shape;285;p14">
            <a:extLst>
              <a:ext uri="{FF2B5EF4-FFF2-40B4-BE49-F238E27FC236}">
                <a16:creationId xmlns:a16="http://schemas.microsoft.com/office/drawing/2014/main" id="{E2A9B3AE-0478-8E80-D4E6-925DD0785740}"/>
              </a:ext>
            </a:extLst>
          </p:cNvPr>
          <p:cNvSpPr txBox="1">
            <a:spLocks noGrp="1"/>
          </p:cNvSpPr>
          <p:nvPr/>
        </p:nvSpPr>
        <p:spPr>
          <a:xfrm>
            <a:off x="487159" y="1719237"/>
            <a:ext cx="8170709" cy="2856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558800" indent="-457200">
              <a:lnSpc>
                <a:spcPct val="100000"/>
              </a:lnSpc>
              <a:buFont typeface="Arial"/>
              <a:buChar char="•"/>
            </a:pPr>
            <a:r>
              <a:rPr lang="en" sz="32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Easy to build</a:t>
            </a:r>
            <a:endParaRPr lang="en-US" dirty="0">
              <a:solidFill>
                <a:schemeClr val="dk1"/>
              </a:solidFill>
              <a:ea typeface="Source Sans Pro"/>
              <a:cs typeface="Segoe UI"/>
            </a:endParaRPr>
          </a:p>
          <a:p>
            <a:pPr marL="558800" indent="-457200">
              <a:lnSpc>
                <a:spcPct val="100000"/>
              </a:lnSpc>
              <a:buFont typeface="Arial"/>
              <a:buChar char="•"/>
            </a:pPr>
            <a:r>
              <a:rPr lang="en" sz="32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Least expensive</a:t>
            </a:r>
            <a:endParaRPr lang="en-US">
              <a:solidFill>
                <a:schemeClr val="dk1"/>
              </a:solidFill>
              <a:ea typeface="Source Sans Pro"/>
              <a:cs typeface="Segoe UI"/>
            </a:endParaRPr>
          </a:p>
          <a:p>
            <a:pPr marL="558800" indent="-457200">
              <a:lnSpc>
                <a:spcPct val="100000"/>
              </a:lnSpc>
              <a:buFont typeface="Arial"/>
              <a:buChar char="•"/>
            </a:pPr>
            <a:r>
              <a:rPr lang="en" sz="32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Weight spread between 2 piers</a:t>
            </a:r>
            <a:endParaRPr lang="en-US" dirty="0">
              <a:solidFill>
                <a:schemeClr val="dk1"/>
              </a:solidFill>
              <a:ea typeface="Source Sans Pro"/>
              <a:cs typeface="Segoe UI"/>
            </a:endParaRPr>
          </a:p>
          <a:p>
            <a:pPr marL="558800" indent="-457200">
              <a:lnSpc>
                <a:spcPct val="100000"/>
              </a:lnSpc>
              <a:buFont typeface="Arial"/>
              <a:buChar char="•"/>
            </a:pPr>
            <a:r>
              <a:rPr lang="en" sz="32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Types </a:t>
            </a:r>
            <a:endParaRPr lang="en-US">
              <a:solidFill>
                <a:schemeClr val="dk1"/>
              </a:solidFill>
              <a:ea typeface="Source Sans Pro"/>
              <a:cs typeface="Segoe UI"/>
            </a:endParaRPr>
          </a:p>
          <a:p>
            <a:pPr marL="101600" indent="0">
              <a:lnSpc>
                <a:spcPct val="100000"/>
              </a:lnSpc>
              <a:buNone/>
            </a:pPr>
            <a:r>
              <a:rPr lang="en" sz="30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          Girder</a:t>
            </a:r>
            <a:endParaRPr lang="en-US">
              <a:solidFill>
                <a:schemeClr val="dk1"/>
              </a:solidFill>
              <a:ea typeface="Source Sans Pro"/>
              <a:cs typeface="Segoe UI"/>
            </a:endParaRPr>
          </a:p>
          <a:p>
            <a:pPr marL="101600" indent="0">
              <a:lnSpc>
                <a:spcPct val="100000"/>
              </a:lnSpc>
              <a:buNone/>
            </a:pPr>
            <a:r>
              <a:rPr lang="en" sz="30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          Cantilever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BBC077-B822-00C2-D9D4-B2B372DF6A42}"/>
              </a:ext>
            </a:extLst>
          </p:cNvPr>
          <p:cNvSpPr/>
          <p:nvPr/>
        </p:nvSpPr>
        <p:spPr>
          <a:xfrm>
            <a:off x="1285457" y="3951154"/>
            <a:ext cx="85772" cy="933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60AD91D-3960-3C30-DFAC-D38B878B8F2E}"/>
              </a:ext>
            </a:extLst>
          </p:cNvPr>
          <p:cNvSpPr/>
          <p:nvPr/>
        </p:nvSpPr>
        <p:spPr>
          <a:xfrm>
            <a:off x="1285456" y="4404172"/>
            <a:ext cx="85772" cy="933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31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488460" y="872895"/>
            <a:ext cx="81683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4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Arch</a:t>
            </a:r>
            <a:endParaRPr lang="en-US" dirty="0"/>
          </a:p>
        </p:txBody>
      </p:sp>
      <p:sp>
        <p:nvSpPr>
          <p:cNvPr id="4" name="Google Shape;285;p14">
            <a:extLst>
              <a:ext uri="{FF2B5EF4-FFF2-40B4-BE49-F238E27FC236}">
                <a16:creationId xmlns:a16="http://schemas.microsoft.com/office/drawing/2014/main" id="{E2A9B3AE-0478-8E80-D4E6-925DD0785740}"/>
              </a:ext>
            </a:extLst>
          </p:cNvPr>
          <p:cNvSpPr txBox="1">
            <a:spLocks noGrp="1"/>
          </p:cNvSpPr>
          <p:nvPr/>
        </p:nvSpPr>
        <p:spPr>
          <a:xfrm>
            <a:off x="487159" y="1719237"/>
            <a:ext cx="8170709" cy="2856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558800" indent="-457200">
              <a:lnSpc>
                <a:spcPct val="100000"/>
              </a:lnSpc>
              <a:buFont typeface="Arial"/>
              <a:buChar char="•"/>
            </a:pPr>
            <a:r>
              <a:rPr lang="en" sz="32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Curved to distribute load to abutments</a:t>
            </a:r>
            <a:endParaRPr lang="en-US" dirty="0" err="1">
              <a:solidFill>
                <a:schemeClr val="dk1"/>
              </a:solidFill>
              <a:ea typeface="Source Sans Pro"/>
              <a:cs typeface="Segoe UI"/>
            </a:endParaRPr>
          </a:p>
          <a:p>
            <a:pPr marL="558800" indent="-457200">
              <a:lnSpc>
                <a:spcPct val="100000"/>
              </a:lnSpc>
              <a:buFont typeface="Arial"/>
              <a:buChar char="•"/>
            </a:pPr>
            <a:r>
              <a:rPr lang="en" sz="32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Used by the romans for </a:t>
            </a:r>
            <a:r>
              <a:rPr lang="en" sz="3200" dirty="0" err="1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aquaducts</a:t>
            </a:r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64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551185" y="872895"/>
            <a:ext cx="81683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4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Suspension Bridges</a:t>
            </a:r>
            <a:endParaRPr lang="en-US" dirty="0"/>
          </a:p>
        </p:txBody>
      </p:sp>
      <p:sp>
        <p:nvSpPr>
          <p:cNvPr id="4" name="Google Shape;285;p14">
            <a:extLst>
              <a:ext uri="{FF2B5EF4-FFF2-40B4-BE49-F238E27FC236}">
                <a16:creationId xmlns:a16="http://schemas.microsoft.com/office/drawing/2014/main" id="{E2A9B3AE-0478-8E80-D4E6-925DD0785740}"/>
              </a:ext>
            </a:extLst>
          </p:cNvPr>
          <p:cNvSpPr txBox="1">
            <a:spLocks noGrp="1"/>
          </p:cNvSpPr>
          <p:nvPr/>
        </p:nvSpPr>
        <p:spPr>
          <a:xfrm>
            <a:off x="508067" y="1768024"/>
            <a:ext cx="3772948" cy="297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444500" indent="-342900">
              <a:lnSpc>
                <a:spcPct val="100000"/>
              </a:lnSpc>
              <a:buFont typeface="Arial"/>
              <a:buChar char="•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Road surface is suspended by cables</a:t>
            </a:r>
            <a:endParaRPr lang="en-US" sz="2000">
              <a:solidFill>
                <a:schemeClr val="dk1"/>
              </a:solidFill>
              <a:ea typeface="Source Sans Pro"/>
              <a:cs typeface="Segoe UI"/>
            </a:endParaRPr>
          </a:p>
          <a:p>
            <a:pPr marL="444500" indent="-342900">
              <a:lnSpc>
                <a:spcPct val="100000"/>
              </a:lnSpc>
              <a:buFont typeface="Arial"/>
              <a:buChar char="•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Cables run from towers, anchored at the ends</a:t>
            </a:r>
          </a:p>
          <a:p>
            <a:pPr marL="444500" indent="-342900">
              <a:lnSpc>
                <a:spcPct val="100000"/>
              </a:lnSpc>
              <a:buFont typeface="Arial"/>
              <a:buChar char="•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Can cover very long distances</a:t>
            </a:r>
          </a:p>
          <a:p>
            <a:pPr marL="444500" indent="-342900">
              <a:lnSpc>
                <a:spcPct val="100000"/>
              </a:lnSpc>
              <a:buFont typeface="Arial"/>
              <a:buChar char="•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Trusses used to keep roadway rigid</a:t>
            </a:r>
            <a:endParaRPr lang="en" sz="2000" dirty="0">
              <a:solidFill>
                <a:schemeClr val="dk1"/>
              </a:solidFill>
              <a:ea typeface="Source Sans Pro"/>
              <a:cs typeface="Segoe UI"/>
            </a:endParaRPr>
          </a:p>
          <a:p>
            <a:pPr marL="444500" indent="-342900">
              <a:lnSpc>
                <a:spcPct val="100000"/>
              </a:lnSpc>
              <a:buFont typeface="Arial"/>
              <a:buChar char="•"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Cable stay bridge</a:t>
            </a:r>
            <a:endParaRPr lang="en" sz="2000" dirty="0">
              <a:solidFill>
                <a:schemeClr val="dk1"/>
              </a:solidFill>
              <a:ea typeface="Source Sans Pro"/>
              <a:cs typeface="Segoe UI"/>
            </a:endParaRPr>
          </a:p>
          <a:p>
            <a:pPr marL="101600" indent="0">
              <a:lnSpc>
                <a:spcPct val="100000"/>
              </a:lnSpc>
              <a:buNone/>
            </a:pPr>
            <a:r>
              <a:rPr lang="en" sz="20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         Shorter distance, less towers</a:t>
            </a:r>
            <a:endParaRPr lang="en" sz="2000" dirty="0">
              <a:solidFill>
                <a:schemeClr val="dk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F29C2DD-B07A-23F9-46CE-ED4C78F05A26}"/>
              </a:ext>
            </a:extLst>
          </p:cNvPr>
          <p:cNvSpPr/>
          <p:nvPr/>
        </p:nvSpPr>
        <p:spPr>
          <a:xfrm>
            <a:off x="1062432" y="4425081"/>
            <a:ext cx="50925" cy="58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2A1CC-0227-CEC1-FF46-F7A8B271E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304" y="1930438"/>
            <a:ext cx="4616372" cy="257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46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488460" y="872895"/>
            <a:ext cx="81683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4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Caissons</a:t>
            </a:r>
            <a:endParaRPr lang="en-US" dirty="0"/>
          </a:p>
        </p:txBody>
      </p:sp>
      <p:sp>
        <p:nvSpPr>
          <p:cNvPr id="4" name="Google Shape;285;p14">
            <a:extLst>
              <a:ext uri="{FF2B5EF4-FFF2-40B4-BE49-F238E27FC236}">
                <a16:creationId xmlns:a16="http://schemas.microsoft.com/office/drawing/2014/main" id="{E2A9B3AE-0478-8E80-D4E6-925DD0785740}"/>
              </a:ext>
            </a:extLst>
          </p:cNvPr>
          <p:cNvSpPr txBox="1">
            <a:spLocks noGrp="1"/>
          </p:cNvSpPr>
          <p:nvPr/>
        </p:nvSpPr>
        <p:spPr>
          <a:xfrm>
            <a:off x="487159" y="1719237"/>
            <a:ext cx="8170709" cy="2856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558800" indent="-457200">
              <a:lnSpc>
                <a:spcPct val="100000"/>
              </a:lnSpc>
              <a:buFont typeface="Arial"/>
              <a:buChar char="•"/>
            </a:pPr>
            <a:r>
              <a:rPr lang="en" sz="32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Used for building bridges over water</a:t>
            </a:r>
            <a:endParaRPr lang="en-US" dirty="0">
              <a:solidFill>
                <a:schemeClr val="dk1"/>
              </a:solidFill>
              <a:ea typeface="Source Sans Pro"/>
              <a:cs typeface="Segoe UI"/>
            </a:endParaRPr>
          </a:p>
          <a:p>
            <a:pPr marL="558800" indent="-457200">
              <a:lnSpc>
                <a:spcPct val="100000"/>
              </a:lnSpc>
              <a:buFont typeface="Arial"/>
              <a:buChar char="•"/>
            </a:pPr>
            <a:r>
              <a:rPr lang="en" sz="32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Rests on bedrock, under water and sand layer</a:t>
            </a:r>
            <a:endParaRPr lang="en-US" dirty="0">
              <a:solidFill>
                <a:schemeClr val="dk1"/>
              </a:solidFill>
              <a:ea typeface="Source Sans Pro"/>
              <a:cs typeface="Segoe UI"/>
            </a:endParaRPr>
          </a:p>
          <a:p>
            <a:pPr marL="558800" indent="-457200">
              <a:lnSpc>
                <a:spcPct val="100000"/>
              </a:lnSpc>
              <a:buFont typeface="Arial"/>
              <a:buChar char="•"/>
            </a:pPr>
            <a:r>
              <a:rPr lang="en" sz="32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Piers rest on top of caissons</a:t>
            </a:r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64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488460" y="872895"/>
            <a:ext cx="81683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4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Main considerations</a:t>
            </a:r>
            <a:endParaRPr lang="en-US" dirty="0"/>
          </a:p>
        </p:txBody>
      </p:sp>
      <p:sp>
        <p:nvSpPr>
          <p:cNvPr id="4" name="Google Shape;285;p14">
            <a:extLst>
              <a:ext uri="{FF2B5EF4-FFF2-40B4-BE49-F238E27FC236}">
                <a16:creationId xmlns:a16="http://schemas.microsoft.com/office/drawing/2014/main" id="{E2A9B3AE-0478-8E80-D4E6-925DD0785740}"/>
              </a:ext>
            </a:extLst>
          </p:cNvPr>
          <p:cNvSpPr txBox="1">
            <a:spLocks noGrp="1"/>
          </p:cNvSpPr>
          <p:nvPr/>
        </p:nvSpPr>
        <p:spPr>
          <a:xfrm>
            <a:off x="487159" y="1719237"/>
            <a:ext cx="8170709" cy="2856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558800" indent="-457200">
              <a:lnSpc>
                <a:spcPct val="100000"/>
              </a:lnSpc>
              <a:buFont typeface="Arial"/>
              <a:buChar char="•"/>
            </a:pPr>
            <a:r>
              <a:rPr lang="en" sz="32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Terrain</a:t>
            </a:r>
            <a:endParaRPr lang="en-US" dirty="0">
              <a:solidFill>
                <a:schemeClr val="dk1"/>
              </a:solidFill>
              <a:ea typeface="Source Sans Pro"/>
              <a:cs typeface="Segoe UI"/>
            </a:endParaRPr>
          </a:p>
          <a:p>
            <a:pPr marL="558800" indent="-457200">
              <a:lnSpc>
                <a:spcPct val="100000"/>
              </a:lnSpc>
              <a:buFont typeface="Arial"/>
              <a:buChar char="•"/>
            </a:pPr>
            <a:r>
              <a:rPr lang="en" sz="32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Reason</a:t>
            </a:r>
            <a:endParaRPr lang="en-US" dirty="0">
              <a:solidFill>
                <a:schemeClr val="dk1"/>
              </a:solidFill>
              <a:ea typeface="Source Sans Pro"/>
              <a:cs typeface="Segoe UI"/>
            </a:endParaRPr>
          </a:p>
          <a:p>
            <a:pPr marL="558800" indent="-457200">
              <a:lnSpc>
                <a:spcPct val="100000"/>
              </a:lnSpc>
              <a:buFont typeface="Arial"/>
              <a:buChar char="•"/>
            </a:pPr>
            <a:r>
              <a:rPr lang="en" sz="32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Length</a:t>
            </a:r>
            <a:endParaRPr lang="en-US" dirty="0">
              <a:solidFill>
                <a:schemeClr val="dk1"/>
              </a:solidFill>
              <a:ea typeface="Source Sans Pro"/>
              <a:cs typeface="Segoe UI"/>
            </a:endParaRPr>
          </a:p>
          <a:p>
            <a:pPr marL="558800" indent="-457200">
              <a:lnSpc>
                <a:spcPct val="100000"/>
              </a:lnSpc>
              <a:buFont typeface="Arial"/>
              <a:buChar char="•"/>
            </a:pPr>
            <a:r>
              <a:rPr lang="en" sz="32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Weather</a:t>
            </a:r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;p14">
            <a:extLst>
              <a:ext uri="{FF2B5EF4-FFF2-40B4-BE49-F238E27FC236}">
                <a16:creationId xmlns:a16="http://schemas.microsoft.com/office/drawing/2014/main" id="{8E5B35DC-28B0-E3E7-21E5-46A3BC0556FD}"/>
              </a:ext>
            </a:extLst>
          </p:cNvPr>
          <p:cNvSpPr txBox="1">
            <a:spLocks noGrp="1"/>
          </p:cNvSpPr>
          <p:nvPr/>
        </p:nvSpPr>
        <p:spPr>
          <a:xfrm>
            <a:off x="441439" y="1815694"/>
            <a:ext cx="8262149" cy="289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01600" indent="0">
              <a:lnSpc>
                <a:spcPct val="100000"/>
              </a:lnSpc>
              <a:buNone/>
            </a:pPr>
            <a:r>
              <a:rPr lang="en" sz="320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Bridges were being built/used before houses</a:t>
            </a:r>
            <a:endParaRPr lang="en-US">
              <a:solidFill>
                <a:schemeClr val="dk1"/>
              </a:solidFill>
            </a:endParaRPr>
          </a:p>
          <a:p>
            <a:pPr marL="444500" indent="-342900">
              <a:lnSpc>
                <a:spcPct val="100000"/>
              </a:lnSpc>
              <a:buFont typeface="Arial"/>
              <a:buChar char="•"/>
            </a:pPr>
            <a:r>
              <a:rPr lang="en" sz="320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Trees </a:t>
            </a:r>
            <a:endParaRPr lang="en-US" sz="3200">
              <a:solidFill>
                <a:schemeClr val="dk1"/>
              </a:solidFill>
              <a:ea typeface="Source Sans Pro"/>
              <a:cs typeface="Segoe UI"/>
            </a:endParaRPr>
          </a:p>
          <a:p>
            <a:pPr marL="444500" indent="-342900">
              <a:lnSpc>
                <a:spcPct val="100000"/>
              </a:lnSpc>
              <a:buFont typeface="Arial"/>
              <a:buChar char="•"/>
            </a:pPr>
            <a:r>
              <a:rPr lang="en" sz="320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Rocks</a:t>
            </a:r>
            <a:endParaRPr lang="en-US" sz="3200">
              <a:solidFill>
                <a:schemeClr val="dk1"/>
              </a:solidFill>
              <a:ea typeface="Source Sans Pro"/>
              <a:cs typeface="Segoe UI"/>
            </a:endParaRPr>
          </a:p>
          <a:p>
            <a:pPr marL="444500" indent="-342900">
              <a:lnSpc>
                <a:spcPct val="100000"/>
              </a:lnSpc>
              <a:buFont typeface="Arial"/>
              <a:buChar char="•"/>
            </a:pPr>
            <a:r>
              <a:rPr lang="en" sz="320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Vines</a:t>
            </a:r>
            <a:endParaRPr lang="en-US" sz="3200">
              <a:solidFill>
                <a:schemeClr val="dk1"/>
              </a:solidFill>
            </a:endParaRPr>
          </a:p>
        </p:txBody>
      </p:sp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488460" y="1025295"/>
            <a:ext cx="81683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40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Early Bridges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60791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;p14">
            <a:extLst>
              <a:ext uri="{FF2B5EF4-FFF2-40B4-BE49-F238E27FC236}">
                <a16:creationId xmlns:a16="http://schemas.microsoft.com/office/drawing/2014/main" id="{8E5B35DC-28B0-E3E7-21E5-46A3BC0556FD}"/>
              </a:ext>
            </a:extLst>
          </p:cNvPr>
          <p:cNvSpPr txBox="1">
            <a:spLocks noGrp="1"/>
          </p:cNvSpPr>
          <p:nvPr/>
        </p:nvSpPr>
        <p:spPr>
          <a:xfrm>
            <a:off x="395719" y="1533754"/>
            <a:ext cx="8086889" cy="289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01600" indent="0">
              <a:lnSpc>
                <a:spcPct val="100000"/>
              </a:lnSpc>
              <a:buNone/>
            </a:pPr>
            <a:r>
              <a:rPr lang="en" sz="320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Mistakes can be costly and very dangerous</a:t>
            </a:r>
            <a:endParaRPr lang="en-US"/>
          </a:p>
        </p:txBody>
      </p:sp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488460" y="872895"/>
            <a:ext cx="81683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40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Bridge Problems</a:t>
            </a:r>
            <a:endParaRPr lang="en-US" sz="4400"/>
          </a:p>
        </p:txBody>
      </p:sp>
      <p:pic>
        <p:nvPicPr>
          <p:cNvPr id="3" name="Picture 2" descr="Tacoma Narrows Bridge that has been destroyed&#10;&#10;Description automatically generated">
            <a:extLst>
              <a:ext uri="{FF2B5EF4-FFF2-40B4-BE49-F238E27FC236}">
                <a16:creationId xmlns:a16="http://schemas.microsoft.com/office/drawing/2014/main" id="{EC3A26DF-82F5-3D10-9B78-47B3345E7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2182178"/>
            <a:ext cx="3219450" cy="2607945"/>
          </a:xfrm>
          <a:prstGeom prst="rect">
            <a:avLst/>
          </a:prstGeom>
        </p:spPr>
      </p:pic>
      <p:sp>
        <p:nvSpPr>
          <p:cNvPr id="4" name="Google Shape;285;p14">
            <a:extLst>
              <a:ext uri="{FF2B5EF4-FFF2-40B4-BE49-F238E27FC236}">
                <a16:creationId xmlns:a16="http://schemas.microsoft.com/office/drawing/2014/main" id="{E2A9B3AE-0478-8E80-D4E6-925DD0785740}"/>
              </a:ext>
            </a:extLst>
          </p:cNvPr>
          <p:cNvSpPr txBox="1">
            <a:spLocks noGrp="1"/>
          </p:cNvSpPr>
          <p:nvPr/>
        </p:nvSpPr>
        <p:spPr>
          <a:xfrm>
            <a:off x="5874499" y="2905353"/>
            <a:ext cx="3050069" cy="11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01600" indent="0" algn="ctr">
              <a:lnSpc>
                <a:spcPct val="100000"/>
              </a:lnSpc>
              <a:buNone/>
            </a:pPr>
            <a:r>
              <a:rPr lang="en" sz="2800" i="1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1940: </a:t>
            </a:r>
            <a:endParaRPr lang="en-US" sz="2800" i="1">
              <a:solidFill>
                <a:schemeClr val="dk1"/>
              </a:solidFill>
              <a:ea typeface="Source Sans Pro"/>
              <a:cs typeface="Segoe UI"/>
            </a:endParaRPr>
          </a:p>
          <a:p>
            <a:pPr marL="101600" indent="0" algn="ctr">
              <a:lnSpc>
                <a:spcPct val="100000"/>
              </a:lnSpc>
              <a:buNone/>
            </a:pPr>
            <a:r>
              <a:rPr lang="en" sz="2800" i="1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“Galloping Gertie”</a:t>
            </a:r>
            <a:endParaRPr lang="en-US" sz="2800" i="1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3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488460" y="872895"/>
            <a:ext cx="81683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40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Bridge Problems</a:t>
            </a:r>
            <a:endParaRPr lang="en-US" sz="4400"/>
          </a:p>
        </p:txBody>
      </p:sp>
      <p:sp>
        <p:nvSpPr>
          <p:cNvPr id="4" name="Google Shape;285;p14">
            <a:extLst>
              <a:ext uri="{FF2B5EF4-FFF2-40B4-BE49-F238E27FC236}">
                <a16:creationId xmlns:a16="http://schemas.microsoft.com/office/drawing/2014/main" id="{E2A9B3AE-0478-8E80-D4E6-925DD0785740}"/>
              </a:ext>
            </a:extLst>
          </p:cNvPr>
          <p:cNvSpPr txBox="1">
            <a:spLocks noGrp="1"/>
          </p:cNvSpPr>
          <p:nvPr/>
        </p:nvSpPr>
        <p:spPr>
          <a:xfrm>
            <a:off x="1058659" y="1564233"/>
            <a:ext cx="7035329" cy="11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01600" indent="0" algn="ctr">
              <a:lnSpc>
                <a:spcPct val="100000"/>
              </a:lnSpc>
              <a:buNone/>
            </a:pPr>
            <a:r>
              <a:rPr lang="en" sz="2800" i="1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1981:  Kansas city indoor walk way collapse</a:t>
            </a:r>
            <a:endParaRPr lang="en-US" i="1">
              <a:solidFill>
                <a:schemeClr val="dk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D2642-3EC3-A263-1929-A5A3A2D22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55" y="2218847"/>
            <a:ext cx="3470910" cy="2621280"/>
          </a:xfrm>
          <a:prstGeom prst="rect">
            <a:avLst/>
          </a:prstGeom>
        </p:spPr>
      </p:pic>
      <p:pic>
        <p:nvPicPr>
          <p:cNvPr id="6" name="Picture 5" descr="Close-up of a metal beam&#10;&#10;Description automatically generated">
            <a:extLst>
              <a:ext uri="{FF2B5EF4-FFF2-40B4-BE49-F238E27FC236}">
                <a16:creationId xmlns:a16="http://schemas.microsoft.com/office/drawing/2014/main" id="{4BCEA4CA-430D-AAC9-0CB4-395D58A0A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318" y="2220277"/>
            <a:ext cx="4589145" cy="263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5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488460" y="872895"/>
            <a:ext cx="81683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40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Bridge Problems</a:t>
            </a:r>
            <a:endParaRPr lang="en-US" sz="4400"/>
          </a:p>
        </p:txBody>
      </p:sp>
      <p:sp>
        <p:nvSpPr>
          <p:cNvPr id="4" name="Google Shape;285;p14">
            <a:extLst>
              <a:ext uri="{FF2B5EF4-FFF2-40B4-BE49-F238E27FC236}">
                <a16:creationId xmlns:a16="http://schemas.microsoft.com/office/drawing/2014/main" id="{E2A9B3AE-0478-8E80-D4E6-925DD0785740}"/>
              </a:ext>
            </a:extLst>
          </p:cNvPr>
          <p:cNvSpPr txBox="1">
            <a:spLocks noGrp="1"/>
          </p:cNvSpPr>
          <p:nvPr/>
        </p:nvSpPr>
        <p:spPr>
          <a:xfrm>
            <a:off x="487159" y="1747113"/>
            <a:ext cx="3530129" cy="296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01600" indent="0">
              <a:lnSpc>
                <a:spcPct val="100000"/>
              </a:lnSpc>
              <a:buNone/>
            </a:pPr>
            <a:r>
              <a:rPr lang="en" sz="2800" i="1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2013: Leo Frigo Bridge </a:t>
            </a:r>
          </a:p>
          <a:p>
            <a:pPr marL="444500" indent="-342900">
              <a:lnSpc>
                <a:spcPct val="100000"/>
              </a:lnSpc>
              <a:buFont typeface="Arial"/>
              <a:buChar char="•"/>
            </a:pPr>
            <a:r>
              <a:rPr lang="en" sz="280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Pier sank about 3 feet – problem w/soil causing corrosion, effecting more than 1 pier</a:t>
            </a:r>
            <a:endParaRPr lang="en-US" sz="2800">
              <a:solidFill>
                <a:schemeClr val="dk1"/>
              </a:solidFill>
            </a:endParaRPr>
          </a:p>
        </p:txBody>
      </p:sp>
      <p:pic>
        <p:nvPicPr>
          <p:cNvPr id="2" name="Picture 1" descr="A bridge over a road&#10;&#10;Description automatically generated">
            <a:extLst>
              <a:ext uri="{FF2B5EF4-FFF2-40B4-BE49-F238E27FC236}">
                <a16:creationId xmlns:a16="http://schemas.microsoft.com/office/drawing/2014/main" id="{E2C3EEF5-0572-BB22-9D83-F73E7D434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985" y="1864995"/>
            <a:ext cx="4888230" cy="273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63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488460" y="872895"/>
            <a:ext cx="81683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40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Bridge Problems</a:t>
            </a:r>
            <a:endParaRPr lang="en-US" sz="4400"/>
          </a:p>
        </p:txBody>
      </p:sp>
      <p:sp>
        <p:nvSpPr>
          <p:cNvPr id="4" name="Google Shape;285;p14">
            <a:extLst>
              <a:ext uri="{FF2B5EF4-FFF2-40B4-BE49-F238E27FC236}">
                <a16:creationId xmlns:a16="http://schemas.microsoft.com/office/drawing/2014/main" id="{E2A9B3AE-0478-8E80-D4E6-925DD0785740}"/>
              </a:ext>
            </a:extLst>
          </p:cNvPr>
          <p:cNvSpPr txBox="1">
            <a:spLocks noGrp="1"/>
          </p:cNvSpPr>
          <p:nvPr/>
        </p:nvSpPr>
        <p:spPr>
          <a:xfrm>
            <a:off x="487159" y="1747113"/>
            <a:ext cx="8170709" cy="296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558800" indent="-457200">
              <a:lnSpc>
                <a:spcPct val="100000"/>
              </a:lnSpc>
              <a:buFont typeface="Arial"/>
              <a:buChar char="•"/>
            </a:pPr>
            <a:r>
              <a:rPr lang="en" sz="320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What caused these problems?</a:t>
            </a:r>
            <a:endParaRPr lang="en-US" sz="3200">
              <a:solidFill>
                <a:schemeClr val="dk1"/>
              </a:solidFill>
              <a:ea typeface="Source Sans Pro"/>
              <a:cs typeface="Segoe UI"/>
            </a:endParaRPr>
          </a:p>
          <a:p>
            <a:pPr marL="558800" indent="-457200">
              <a:lnSpc>
                <a:spcPct val="100000"/>
              </a:lnSpc>
              <a:buFont typeface="Arial"/>
              <a:buChar char="•"/>
            </a:pPr>
            <a:r>
              <a:rPr lang="en" sz="320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Did the designers use wrong materials?</a:t>
            </a:r>
            <a:endParaRPr lang="en-US" sz="3200">
              <a:solidFill>
                <a:schemeClr val="dk1"/>
              </a:solidFill>
              <a:ea typeface="Source Sans Pro"/>
              <a:cs typeface="Segoe UI"/>
            </a:endParaRPr>
          </a:p>
          <a:p>
            <a:pPr marL="558800" indent="-457200">
              <a:lnSpc>
                <a:spcPct val="100000"/>
              </a:lnSpc>
              <a:buFont typeface="Arial"/>
              <a:buChar char="•"/>
            </a:pPr>
            <a:r>
              <a:rPr lang="en" sz="320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Was it caused by too much stress on the bridge?</a:t>
            </a:r>
            <a:endParaRPr lang="en-US" sz="3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488460" y="872895"/>
            <a:ext cx="81683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4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Stresses of a Bridge</a:t>
            </a:r>
            <a:endParaRPr lang="en-US" sz="4400" dirty="0"/>
          </a:p>
        </p:txBody>
      </p:sp>
      <p:sp>
        <p:nvSpPr>
          <p:cNvPr id="4" name="Google Shape;285;p14">
            <a:extLst>
              <a:ext uri="{FF2B5EF4-FFF2-40B4-BE49-F238E27FC236}">
                <a16:creationId xmlns:a16="http://schemas.microsoft.com/office/drawing/2014/main" id="{E2A9B3AE-0478-8E80-D4E6-925DD0785740}"/>
              </a:ext>
            </a:extLst>
          </p:cNvPr>
          <p:cNvSpPr txBox="1">
            <a:spLocks noGrp="1"/>
          </p:cNvSpPr>
          <p:nvPr/>
        </p:nvSpPr>
        <p:spPr>
          <a:xfrm>
            <a:off x="487159" y="1788931"/>
            <a:ext cx="3759009" cy="305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01600" indent="0">
              <a:lnSpc>
                <a:spcPct val="100000"/>
              </a:lnSpc>
              <a:buNone/>
            </a:pPr>
            <a:r>
              <a:rPr lang="en" sz="2400" b="1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Tensile</a:t>
            </a:r>
            <a:endParaRPr lang="en-US" sz="2400" b="1">
              <a:solidFill>
                <a:schemeClr val="dk1"/>
              </a:solidFill>
              <a:ea typeface="Source Sans Pro"/>
              <a:cs typeface="Segoe UI"/>
            </a:endParaRPr>
          </a:p>
          <a:p>
            <a:pPr marL="387350" indent="-285750">
              <a:lnSpc>
                <a:spcPct val="100000"/>
              </a:lnSpc>
              <a:buFont typeface="Arial"/>
              <a:buChar char="•"/>
            </a:pPr>
            <a:r>
              <a:rPr lang="en" sz="24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Stretching and pulling forces</a:t>
            </a:r>
          </a:p>
          <a:p>
            <a:pPr marL="101600" indent="0">
              <a:lnSpc>
                <a:spcPct val="100000"/>
              </a:lnSpc>
              <a:buNone/>
            </a:pPr>
            <a:endParaRPr lang="en" sz="2400" dirty="0">
              <a:solidFill>
                <a:schemeClr val="dk1"/>
              </a:solidFill>
              <a:latin typeface="Source Sans Pro"/>
              <a:ea typeface="Source Sans Pro"/>
              <a:cs typeface="Segoe UI"/>
            </a:endParaRPr>
          </a:p>
          <a:p>
            <a:pPr marL="101600" indent="0">
              <a:lnSpc>
                <a:spcPct val="100000"/>
              </a:lnSpc>
              <a:buNone/>
            </a:pPr>
            <a:r>
              <a:rPr lang="en" sz="2400" b="1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Compression</a:t>
            </a:r>
          </a:p>
          <a:p>
            <a:pPr marL="387350" indent="-285750">
              <a:lnSpc>
                <a:spcPct val="100000"/>
              </a:lnSpc>
              <a:buFont typeface="Arial"/>
              <a:buChar char="•"/>
            </a:pPr>
            <a:r>
              <a:rPr lang="en" sz="24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Pushing and squeezing forces</a:t>
            </a:r>
            <a:endParaRPr lang="en" dirty="0">
              <a:solidFill>
                <a:schemeClr val="dk1"/>
              </a:solidFill>
            </a:endParaRPr>
          </a:p>
        </p:txBody>
      </p:sp>
      <p:pic>
        <p:nvPicPr>
          <p:cNvPr id="2" name="Picture 1" descr="A black background with two arrows&#10;&#10;Description automatically generated">
            <a:extLst>
              <a:ext uri="{FF2B5EF4-FFF2-40B4-BE49-F238E27FC236}">
                <a16:creationId xmlns:a16="http://schemas.microsoft.com/office/drawing/2014/main" id="{6B77AAB0-7CFB-4D6E-58D2-D69078798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385" y="1743193"/>
            <a:ext cx="916027" cy="590783"/>
          </a:xfrm>
          <a:prstGeom prst="rect">
            <a:avLst/>
          </a:prstGeom>
        </p:spPr>
      </p:pic>
      <p:pic>
        <p:nvPicPr>
          <p:cNvPr id="3" name="Picture 2" descr="A black square with a cross&#10;&#10;Description automatically generated">
            <a:extLst>
              <a:ext uri="{FF2B5EF4-FFF2-40B4-BE49-F238E27FC236}">
                <a16:creationId xmlns:a16="http://schemas.microsoft.com/office/drawing/2014/main" id="{1C6D5168-5C8A-ACC6-8BD1-F6344F9DD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640" y="3259873"/>
            <a:ext cx="1000125" cy="533400"/>
          </a:xfrm>
          <a:prstGeom prst="rect">
            <a:avLst/>
          </a:prstGeom>
        </p:spPr>
      </p:pic>
      <p:sp>
        <p:nvSpPr>
          <p:cNvPr id="8" name="Google Shape;285;p14">
            <a:extLst>
              <a:ext uri="{FF2B5EF4-FFF2-40B4-BE49-F238E27FC236}">
                <a16:creationId xmlns:a16="http://schemas.microsoft.com/office/drawing/2014/main" id="{E14D4687-1D27-6F5D-90AF-AA7C3EDFC21D}"/>
              </a:ext>
            </a:extLst>
          </p:cNvPr>
          <p:cNvSpPr txBox="1">
            <a:spLocks noGrp="1"/>
          </p:cNvSpPr>
          <p:nvPr/>
        </p:nvSpPr>
        <p:spPr>
          <a:xfrm>
            <a:off x="4557354" y="1788930"/>
            <a:ext cx="3759009" cy="305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01600" indent="0">
              <a:lnSpc>
                <a:spcPct val="100000"/>
              </a:lnSpc>
              <a:buNone/>
            </a:pPr>
            <a:r>
              <a:rPr lang="en" sz="2400" b="1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Shear</a:t>
            </a:r>
            <a:endParaRPr lang="en-US" dirty="0">
              <a:solidFill>
                <a:schemeClr val="dk1"/>
              </a:solidFill>
            </a:endParaRPr>
          </a:p>
          <a:p>
            <a:pPr marL="387350" indent="-285750">
              <a:lnSpc>
                <a:spcPct val="100000"/>
              </a:lnSpc>
              <a:buFont typeface="Arial"/>
              <a:buChar char="•"/>
            </a:pPr>
            <a:r>
              <a:rPr lang="en" sz="24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Tearing and sliding forces</a:t>
            </a:r>
          </a:p>
          <a:p>
            <a:pPr marL="101600" indent="0">
              <a:lnSpc>
                <a:spcPct val="100000"/>
              </a:lnSpc>
              <a:buNone/>
            </a:pPr>
            <a:endParaRPr lang="en" sz="2400" dirty="0">
              <a:solidFill>
                <a:schemeClr val="dk1"/>
              </a:solidFill>
              <a:latin typeface="Source Sans Pro"/>
              <a:ea typeface="Source Sans Pro"/>
              <a:cs typeface="Segoe UI"/>
            </a:endParaRPr>
          </a:p>
          <a:p>
            <a:pPr marL="101600" indent="0">
              <a:lnSpc>
                <a:spcPct val="100000"/>
              </a:lnSpc>
              <a:buNone/>
            </a:pPr>
            <a:r>
              <a:rPr lang="en" sz="2400" b="1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Torsion</a:t>
            </a:r>
            <a:endParaRPr lang="en" dirty="0">
              <a:solidFill>
                <a:schemeClr val="dk1"/>
              </a:solidFill>
            </a:endParaRPr>
          </a:p>
          <a:p>
            <a:pPr marL="387350" indent="-285750">
              <a:lnSpc>
                <a:spcPct val="100000"/>
              </a:lnSpc>
              <a:buFont typeface="Arial"/>
              <a:buChar char="•"/>
            </a:pPr>
            <a:r>
              <a:rPr lang="en" sz="24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Twisting and bending forces</a:t>
            </a:r>
            <a:endParaRPr lang="en" dirty="0">
              <a:solidFill>
                <a:schemeClr val="dk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11BA4-8066-7520-7658-714AB8207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599" y="1690108"/>
            <a:ext cx="2917438" cy="696952"/>
          </a:xfrm>
          <a:prstGeom prst="rect">
            <a:avLst/>
          </a:prstGeom>
        </p:spPr>
      </p:pic>
      <p:pic>
        <p:nvPicPr>
          <p:cNvPr id="10" name="Picture 9" descr="A black background with a black circle&#10;&#10;Description automatically generated">
            <a:extLst>
              <a:ext uri="{FF2B5EF4-FFF2-40B4-BE49-F238E27FC236}">
                <a16:creationId xmlns:a16="http://schemas.microsoft.com/office/drawing/2014/main" id="{6B7AB6C0-42DF-81E9-C08D-BE745F7C0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2352" y="3038127"/>
            <a:ext cx="13906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9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488460" y="872895"/>
            <a:ext cx="81683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4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Bridge Problems</a:t>
            </a:r>
          </a:p>
          <a:p>
            <a:endParaRPr lang="en" sz="4400" dirty="0">
              <a:solidFill>
                <a:srgbClr val="000000"/>
              </a:solidFill>
              <a:latin typeface="Source Sans Pro"/>
              <a:ea typeface="Source Sans Pro"/>
              <a:cs typeface="Arial"/>
            </a:endParaRPr>
          </a:p>
        </p:txBody>
      </p:sp>
      <p:sp>
        <p:nvSpPr>
          <p:cNvPr id="4" name="Google Shape;285;p14">
            <a:extLst>
              <a:ext uri="{FF2B5EF4-FFF2-40B4-BE49-F238E27FC236}">
                <a16:creationId xmlns:a16="http://schemas.microsoft.com/office/drawing/2014/main" id="{E2A9B3AE-0478-8E80-D4E6-925DD0785740}"/>
              </a:ext>
            </a:extLst>
          </p:cNvPr>
          <p:cNvSpPr txBox="1">
            <a:spLocks noGrp="1"/>
          </p:cNvSpPr>
          <p:nvPr/>
        </p:nvSpPr>
        <p:spPr>
          <a:xfrm>
            <a:off x="487159" y="1642571"/>
            <a:ext cx="3898400" cy="305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01600" indent="0">
              <a:lnSpc>
                <a:spcPct val="100000"/>
              </a:lnSpc>
              <a:buNone/>
            </a:pPr>
            <a:r>
              <a:rPr lang="en" sz="2400" b="1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Bending</a:t>
            </a:r>
            <a:endParaRPr lang="en-US" dirty="0"/>
          </a:p>
          <a:p>
            <a:pPr marL="387350" indent="-285750">
              <a:lnSpc>
                <a:spcPct val="100000"/>
              </a:lnSpc>
              <a:buFont typeface="Arial"/>
              <a:buChar char="•"/>
            </a:pPr>
            <a:r>
              <a:rPr lang="en" sz="24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Weight of bridge or load on the bridge causes it to sag/bend</a:t>
            </a:r>
          </a:p>
          <a:p>
            <a:pPr marL="101600" indent="0">
              <a:lnSpc>
                <a:spcPct val="100000"/>
              </a:lnSpc>
              <a:buNone/>
            </a:pPr>
            <a:r>
              <a:rPr lang="en" sz="2400" b="1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Shear</a:t>
            </a:r>
            <a:endParaRPr lang="en">
              <a:solidFill>
                <a:schemeClr val="dk1"/>
              </a:solidFill>
            </a:endParaRPr>
          </a:p>
          <a:p>
            <a:pPr marL="387350" indent="-285750">
              <a:lnSpc>
                <a:spcPct val="100000"/>
              </a:lnSpc>
              <a:buFont typeface="Arial"/>
              <a:buChar char="•"/>
            </a:pPr>
            <a:r>
              <a:rPr lang="en" sz="24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Weight of bridge or load on the bridge causes it to slide/tear apart</a:t>
            </a:r>
            <a:endParaRPr lang="en" dirty="0">
              <a:solidFill>
                <a:schemeClr val="dk1"/>
              </a:solidFill>
            </a:endParaRPr>
          </a:p>
        </p:txBody>
      </p:sp>
      <p:sp>
        <p:nvSpPr>
          <p:cNvPr id="8" name="Google Shape;285;p14">
            <a:extLst>
              <a:ext uri="{FF2B5EF4-FFF2-40B4-BE49-F238E27FC236}">
                <a16:creationId xmlns:a16="http://schemas.microsoft.com/office/drawing/2014/main" id="{E14D4687-1D27-6F5D-90AF-AA7C3EDFC21D}"/>
              </a:ext>
            </a:extLst>
          </p:cNvPr>
          <p:cNvSpPr txBox="1">
            <a:spLocks noGrp="1"/>
          </p:cNvSpPr>
          <p:nvPr/>
        </p:nvSpPr>
        <p:spPr>
          <a:xfrm>
            <a:off x="4572594" y="1467310"/>
            <a:ext cx="4376229" cy="305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01600" indent="0">
              <a:lnSpc>
                <a:spcPct val="100000"/>
              </a:lnSpc>
              <a:buNone/>
            </a:pPr>
            <a:r>
              <a:rPr lang="en" sz="2400" b="1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Compression</a:t>
            </a:r>
            <a:endParaRPr lang="en-US" dirty="0"/>
          </a:p>
          <a:p>
            <a:pPr marL="387350" indent="-285750">
              <a:lnSpc>
                <a:spcPct val="100000"/>
              </a:lnSpc>
              <a:buFont typeface="Arial"/>
              <a:buChar char="•"/>
            </a:pPr>
            <a:r>
              <a:rPr lang="en" sz="24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Bridge piers may buckle under weight</a:t>
            </a:r>
          </a:p>
          <a:p>
            <a:pPr marL="101600" indent="0">
              <a:lnSpc>
                <a:spcPct val="100000"/>
              </a:lnSpc>
              <a:buNone/>
            </a:pPr>
            <a:r>
              <a:rPr lang="en" sz="2400" b="1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Stretching </a:t>
            </a:r>
            <a:r>
              <a:rPr lang="en" sz="1600" b="1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(mostly suspension bridges)</a:t>
            </a:r>
          </a:p>
          <a:p>
            <a:pPr marL="387350" indent="-285750">
              <a:lnSpc>
                <a:spcPct val="100000"/>
              </a:lnSpc>
              <a:buFont typeface="Arial"/>
              <a:buChar char="•"/>
            </a:pPr>
            <a:r>
              <a:rPr lang="en" sz="24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Cables on the bridge stretch under weight</a:t>
            </a:r>
          </a:p>
          <a:p>
            <a:pPr marL="101600" indent="0">
              <a:lnSpc>
                <a:spcPct val="100000"/>
              </a:lnSpc>
              <a:buNone/>
            </a:pPr>
            <a:r>
              <a:rPr lang="en" sz="2400" b="1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Twisting</a:t>
            </a:r>
            <a:endParaRPr lang="en" sz="2400" b="1" dirty="0">
              <a:solidFill>
                <a:schemeClr val="dk1"/>
              </a:solidFill>
              <a:latin typeface="Source Sans Pro"/>
              <a:ea typeface="Source Sans Pro"/>
              <a:cs typeface="Segoe UI"/>
            </a:endParaRPr>
          </a:p>
          <a:p>
            <a:pPr marL="444500" indent="-342900">
              <a:lnSpc>
                <a:spcPct val="100000"/>
              </a:lnSpc>
              <a:buFont typeface="Arial"/>
              <a:buChar char="•"/>
            </a:pPr>
            <a:r>
              <a:rPr lang="en" sz="24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Unbalanced forces cause torsion stress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71A87E-9A82-AE87-6908-F1B984A21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725" y="3166249"/>
            <a:ext cx="1571625" cy="400050"/>
          </a:xfrm>
          <a:prstGeom prst="rect">
            <a:avLst/>
          </a:prstGeom>
        </p:spPr>
      </p:pic>
      <p:pic>
        <p:nvPicPr>
          <p:cNvPr id="9" name="Picture 8" descr="A black background with a white line&#10;&#10;Description automatically generated">
            <a:extLst>
              <a:ext uri="{FF2B5EF4-FFF2-40B4-BE49-F238E27FC236}">
                <a16:creationId xmlns:a16="http://schemas.microsoft.com/office/drawing/2014/main" id="{AAC885F4-0E12-E56D-878F-C4B8D0012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880" y="1470660"/>
            <a:ext cx="2286000" cy="4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4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84;p14">
            <a:extLst>
              <a:ext uri="{FF2B5EF4-FFF2-40B4-BE49-F238E27FC236}">
                <a16:creationId xmlns:a16="http://schemas.microsoft.com/office/drawing/2014/main" id="{55FFF432-1F8A-4238-AD83-05776EDB83B1}"/>
              </a:ext>
            </a:extLst>
          </p:cNvPr>
          <p:cNvSpPr txBox="1">
            <a:spLocks noGrp="1"/>
          </p:cNvSpPr>
          <p:nvPr/>
        </p:nvSpPr>
        <p:spPr>
          <a:xfrm>
            <a:off x="488460" y="872895"/>
            <a:ext cx="8168389" cy="5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400" dirty="0">
                <a:solidFill>
                  <a:srgbClr val="000000"/>
                </a:solidFill>
                <a:latin typeface="Source Sans Pro"/>
                <a:ea typeface="Source Sans Pro"/>
                <a:cs typeface="Arial"/>
              </a:rPr>
              <a:t>Materials</a:t>
            </a:r>
            <a:endParaRPr lang="en-US" dirty="0"/>
          </a:p>
        </p:txBody>
      </p:sp>
      <p:sp>
        <p:nvSpPr>
          <p:cNvPr id="4" name="Google Shape;285;p14">
            <a:extLst>
              <a:ext uri="{FF2B5EF4-FFF2-40B4-BE49-F238E27FC236}">
                <a16:creationId xmlns:a16="http://schemas.microsoft.com/office/drawing/2014/main" id="{E2A9B3AE-0478-8E80-D4E6-925DD0785740}"/>
              </a:ext>
            </a:extLst>
          </p:cNvPr>
          <p:cNvSpPr txBox="1">
            <a:spLocks noGrp="1"/>
          </p:cNvSpPr>
          <p:nvPr/>
        </p:nvSpPr>
        <p:spPr>
          <a:xfrm>
            <a:off x="487159" y="1642571"/>
            <a:ext cx="8435551" cy="305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01600" indent="0">
              <a:lnSpc>
                <a:spcPct val="100000"/>
              </a:lnSpc>
              <a:buNone/>
            </a:pPr>
            <a:r>
              <a:rPr lang="en" sz="2400" b="1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Early bridges: natural materials</a:t>
            </a:r>
            <a:endParaRPr lang="en-US" sz="2400">
              <a:solidFill>
                <a:schemeClr val="dk1"/>
              </a:solidFill>
              <a:ea typeface="Source Sans Pro"/>
              <a:cs typeface="Segoe UI"/>
            </a:endParaRPr>
          </a:p>
          <a:p>
            <a:pPr marL="444500" indent="-342900">
              <a:lnSpc>
                <a:spcPct val="100000"/>
              </a:lnSpc>
              <a:buFont typeface="Arial"/>
              <a:buChar char="•"/>
            </a:pPr>
            <a:r>
              <a:rPr lang="en" sz="24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Would rot and deteriorate or not appropriate for larger spans</a:t>
            </a:r>
          </a:p>
          <a:p>
            <a:pPr marL="101600" indent="0">
              <a:lnSpc>
                <a:spcPct val="100000"/>
              </a:lnSpc>
              <a:buNone/>
            </a:pPr>
            <a:r>
              <a:rPr lang="en" sz="2400" b="1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Modern material selection is very important</a:t>
            </a:r>
            <a:endParaRPr lang="en-US" sz="2400">
              <a:solidFill>
                <a:schemeClr val="dk1"/>
              </a:solidFill>
              <a:ea typeface="Source Sans Pro"/>
              <a:cs typeface="Segoe UI"/>
            </a:endParaRPr>
          </a:p>
          <a:p>
            <a:pPr marL="444500" indent="-342900">
              <a:lnSpc>
                <a:spcPct val="100000"/>
              </a:lnSpc>
              <a:buFont typeface="Arial"/>
              <a:buChar char="•"/>
            </a:pPr>
            <a:r>
              <a:rPr lang="en" sz="24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Is it strong enough?</a:t>
            </a:r>
            <a:endParaRPr lang="en-US" sz="2400">
              <a:solidFill>
                <a:schemeClr val="dk1"/>
              </a:solidFill>
              <a:ea typeface="Source Sans Pro"/>
              <a:cs typeface="Segoe UI"/>
            </a:endParaRPr>
          </a:p>
          <a:p>
            <a:pPr marL="444500" indent="-342900">
              <a:lnSpc>
                <a:spcPct val="100000"/>
              </a:lnSpc>
              <a:buFont typeface="Arial"/>
              <a:buChar char="•"/>
            </a:pPr>
            <a:r>
              <a:rPr lang="en" sz="24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Is it long lasting?</a:t>
            </a:r>
            <a:endParaRPr lang="en-US" sz="2400">
              <a:solidFill>
                <a:schemeClr val="dk1"/>
              </a:solidFill>
              <a:ea typeface="Source Sans Pro"/>
              <a:cs typeface="Segoe UI"/>
            </a:endParaRPr>
          </a:p>
          <a:p>
            <a:pPr marL="444500" indent="-342900">
              <a:lnSpc>
                <a:spcPct val="100000"/>
              </a:lnSpc>
              <a:buFont typeface="Arial"/>
              <a:buChar char="•"/>
            </a:pPr>
            <a:r>
              <a:rPr lang="en" sz="2400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Does it allow flex?</a:t>
            </a:r>
            <a:endParaRPr lang="en-US" sz="2400" dirty="0">
              <a:solidFill>
                <a:schemeClr val="dk1"/>
              </a:solidFill>
              <a:ea typeface="Source Sans Pro"/>
              <a:cs typeface="Segoe UI"/>
            </a:endParaRPr>
          </a:p>
          <a:p>
            <a:pPr marL="101600" indent="0">
              <a:lnSpc>
                <a:spcPct val="100000"/>
              </a:lnSpc>
              <a:buNone/>
            </a:pPr>
            <a:r>
              <a:rPr lang="en" sz="2400" b="1" dirty="0">
                <a:solidFill>
                  <a:schemeClr val="dk1"/>
                </a:solidFill>
                <a:latin typeface="Source Sans Pro"/>
                <a:ea typeface="Source Sans Pro"/>
                <a:cs typeface="Segoe UI"/>
              </a:rPr>
              <a:t>Modern Materials: steel, concrete</a:t>
            </a:r>
            <a:endParaRPr lang="en-US" sz="24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74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87a1c246d9f2852b676c4c6ca2076edffea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S_Yel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TEM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_Yellow" id="{D98D778E-803A-4925-962B-C919C08277D0}" vid="{D2E614B3-B53F-4F1F-84A7-4A6B5F10BE6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96801b-3a89-4506-aaa3-b2b080dc6fff">
      <Terms xmlns="http://schemas.microsoft.com/office/infopath/2007/PartnerControls"/>
    </lcf76f155ced4ddcb4097134ff3c332f>
    <TaxCatchAll xmlns="352a001b-fdfe-49a0-8a03-de813b89e960" xsi:nil="true"/>
    <Dateuploadedtocourse xmlns="5796801b-3a89-4506-aaa3-b2b080dc6ff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27443B7F650468EB70DBA5F662911" ma:contentTypeVersion="19" ma:contentTypeDescription="Create a new document." ma:contentTypeScope="" ma:versionID="1dcc0da45af1e6733cd93be76481f6e9">
  <xsd:schema xmlns:xsd="http://www.w3.org/2001/XMLSchema" xmlns:xs="http://www.w3.org/2001/XMLSchema" xmlns:p="http://schemas.microsoft.com/office/2006/metadata/properties" xmlns:ns2="5796801b-3a89-4506-aaa3-b2b080dc6fff" xmlns:ns3="352a001b-fdfe-49a0-8a03-de813b89e960" targetNamespace="http://schemas.microsoft.com/office/2006/metadata/properties" ma:root="true" ma:fieldsID="8061108c9017e2d5c6aa652c79b4115d" ns2:_="" ns3:_="">
    <xsd:import namespace="5796801b-3a89-4506-aaa3-b2b080dc6fff"/>
    <xsd:import namespace="352a001b-fdfe-49a0-8a03-de813b89e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ateuploadedtocours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6801b-3a89-4506-aaa3-b2b080dc6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9b8d16d-ae89-43c7-a374-a853dcb022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uploadedtocourse" ma:index="25" nillable="true" ma:displayName="Date uploaded to course" ma:format="Dropdown" ma:internalName="Dateuploadedtocourse">
      <xsd:simpleType>
        <xsd:restriction base="dms:Text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a001b-fdfe-49a0-8a03-de813b89e9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98a70c-eb8b-4cde-922a-1396e9e365c9}" ma:internalName="TaxCatchAll" ma:showField="CatchAllData" ma:web="352a001b-fdfe-49a0-8a03-de813b89e9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D37B0F-942B-4CBA-BBDF-991B64D97777}">
  <ds:schemaRefs>
    <ds:schemaRef ds:uri="30ff7222-84b3-4161-a18c-503cb15f7ed6"/>
    <ds:schemaRef ds:uri="352a001b-fdfe-49a0-8a03-de813b89e960"/>
    <ds:schemaRef ds:uri="5796801b-3a89-4506-aaa3-b2b080dc6fff"/>
    <ds:schemaRef ds:uri="e48d4773-ac0e-4673-a179-ff50079e4121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2796F7C-70AE-4A62-AD18-92FE41BDD3E0}">
  <ds:schemaRefs>
    <ds:schemaRef ds:uri="352a001b-fdfe-49a0-8a03-de813b89e960"/>
    <ds:schemaRef ds:uri="5796801b-3a89-4506-aaa3-b2b080dc6f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80682D0-2F0D-402C-A44F-13601A6AF6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MS_Yellow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revision>281</cp:revision>
  <dcterms:created xsi:type="dcterms:W3CDTF">2016-01-05T02:38:42Z</dcterms:created>
  <dcterms:modified xsi:type="dcterms:W3CDTF">2024-12-02T13:53:28Z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0x0101006F527443B7F650468EB70DBA5F662911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