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2"/>
  </p:notesMasterIdLst>
  <p:sldIdLst>
    <p:sldId id="257" r:id="rId5"/>
    <p:sldId id="258" r:id="rId6"/>
    <p:sldId id="259" r:id="rId7"/>
    <p:sldId id="260" r:id="rId8"/>
    <p:sldId id="261" r:id="rId9"/>
    <p:sldId id="262" r:id="rId10"/>
    <p:sldId id="263" r:id="rId11"/>
  </p:sldIdLst>
  <p:sldSz cx="9144000" cy="5143500" type="screen16x9"/>
  <p:notesSz cx="6858000" cy="9144000"/>
  <p:custDataLst>
    <p:tags r:id="rId13"/>
  </p:custDataLst>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000079"/>
    <a:srgbClr val="673276"/>
    <a:srgbClr val="7452CA"/>
    <a:srgbClr val="0C1930"/>
    <a:srgbClr val="CA6727"/>
    <a:srgbClr val="F47D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7" autoAdjust="0"/>
    <p:restoredTop sz="87320" autoAdjust="0"/>
  </p:normalViewPr>
  <p:slideViewPr>
    <p:cSldViewPr snapToGrid="0" showGuides="1">
      <p:cViewPr varScale="1">
        <p:scale>
          <a:sx n="119" d="100"/>
          <a:sy n="119" d="100"/>
        </p:scale>
        <p:origin x="260" y="6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208E87-3268-4187-9402-B37172C607C1}" type="datetimeFigureOut">
              <a:rPr lang="en-US" smtClean="0"/>
              <a:t>12/30/2024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9C0425-71E4-46C8-ACC2-C1AA0869C56F}" type="slidenum">
              <a:rPr lang="en-US" smtClean="0"/>
              <a:t>‹#›</a:t>
            </a:fld>
            <a:endParaRPr lang="en-US"/>
          </a:p>
        </p:txBody>
      </p:sp>
    </p:spTree>
    <p:extLst>
      <p:ext uri="{BB962C8B-B14F-4D97-AF65-F5344CB8AC3E}">
        <p14:creationId xmlns:p14="http://schemas.microsoft.com/office/powerpoint/2010/main" val="269167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4.bp.blogspot.com/-mcqCdpA6L-Q/T-RDSz0vkrI/AAAAAAAAAPk/bkBxdTnVmM0/s1600/2011_MB_CL_Class.jp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gmotors.co.uk/news/wp-content/uploads/2010/12/frame.jp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swstatic.com/gif/car-suspension-12.jp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sz="1800"/>
            </a:pPr>
            <a:r>
              <a:rPr lang="en-US" sz="1200" dirty="0"/>
              <a:t>In any vehicle, these subsystems must exist and cooperate for the vehicle to be successful. Vehicles will be designed for different functions and exist in different environments, but these core subsystems exist across the board. Think for a minute on what each might mean in the context of a car.</a:t>
            </a:r>
          </a:p>
          <a:p>
            <a:pPr lvl="0">
              <a:defRPr sz="1800"/>
            </a:pPr>
            <a:endParaRPr lang="en-US" sz="1200" dirty="0"/>
          </a:p>
          <a:p>
            <a:pPr lvl="0">
              <a:defRPr sz="1800"/>
            </a:pPr>
            <a:r>
              <a:rPr lang="en-US" sz="1200" u="sng" dirty="0">
                <a:hlinkClick r:id="rId3"/>
              </a:rPr>
              <a:t>http://4.bp.blogspot.com/-mcqCdpA6L-Q/T-RDSz0vkrI/AAAAAAAAAPk/bkBxdTnVmM0/s1600/2011_MB_CL_Class.jpg</a:t>
            </a:r>
          </a:p>
          <a:p>
            <a:endParaRPr lang="en-US" dirty="0"/>
          </a:p>
        </p:txBody>
      </p:sp>
      <p:sp>
        <p:nvSpPr>
          <p:cNvPr id="4" name="Slide Number Placeholder 3"/>
          <p:cNvSpPr>
            <a:spLocks noGrp="1"/>
          </p:cNvSpPr>
          <p:nvPr>
            <p:ph type="sldNum" sz="quarter" idx="10"/>
          </p:nvPr>
        </p:nvSpPr>
        <p:spPr/>
        <p:txBody>
          <a:bodyPr/>
          <a:lstStyle/>
          <a:p>
            <a:fld id="{7E9C0425-71E4-46C8-ACC2-C1AA0869C56F}" type="slidenum">
              <a:rPr lang="en-US" smtClean="0"/>
              <a:t>1</a:t>
            </a:fld>
            <a:endParaRPr lang="en-US"/>
          </a:p>
        </p:txBody>
      </p:sp>
    </p:spTree>
    <p:extLst>
      <p:ext uri="{BB962C8B-B14F-4D97-AF65-F5344CB8AC3E}">
        <p14:creationId xmlns:p14="http://schemas.microsoft.com/office/powerpoint/2010/main" val="1249880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sz="1800"/>
            </a:pPr>
            <a:r>
              <a:rPr lang="en-US" sz="1200" dirty="0"/>
              <a:t>The structural subsystem is the framework or body of a vehicle. In this case, the shell of a car, that keeps everything else in its place and provides the starting place for other systems.</a:t>
            </a:r>
          </a:p>
          <a:p>
            <a:pPr lvl="0">
              <a:defRPr sz="1800"/>
            </a:pPr>
            <a:endParaRPr lang="en-US" sz="1200" dirty="0"/>
          </a:p>
          <a:p>
            <a:pPr lvl="0">
              <a:defRPr sz="1800"/>
            </a:pPr>
            <a:r>
              <a:rPr lang="en-US" sz="1200" u="sng" dirty="0">
                <a:hlinkClick r:id="rId3"/>
              </a:rPr>
              <a:t>http://www.gmotors.co.uk/news/wp-content/uploads/2010/12/frame.jpg</a:t>
            </a:r>
          </a:p>
          <a:p>
            <a:endParaRPr lang="en-US" dirty="0"/>
          </a:p>
        </p:txBody>
      </p:sp>
      <p:sp>
        <p:nvSpPr>
          <p:cNvPr id="4" name="Slide Number Placeholder 3"/>
          <p:cNvSpPr>
            <a:spLocks noGrp="1"/>
          </p:cNvSpPr>
          <p:nvPr>
            <p:ph type="sldNum" sz="quarter" idx="10"/>
          </p:nvPr>
        </p:nvSpPr>
        <p:spPr/>
        <p:txBody>
          <a:bodyPr/>
          <a:lstStyle/>
          <a:p>
            <a:fld id="{7E9C0425-71E4-46C8-ACC2-C1AA0869C56F}" type="slidenum">
              <a:rPr lang="en-US" smtClean="0"/>
              <a:t>2</a:t>
            </a:fld>
            <a:endParaRPr lang="en-US"/>
          </a:p>
        </p:txBody>
      </p:sp>
    </p:spTree>
    <p:extLst>
      <p:ext uri="{BB962C8B-B14F-4D97-AF65-F5344CB8AC3E}">
        <p14:creationId xmlns:p14="http://schemas.microsoft.com/office/powerpoint/2010/main" val="3210714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system is the energy source, energy converter, and power transmitter to move a vehicle. In a car this is the engine. It accepts chemical energy in the form of fuel, and converts it into kinetic energy through burning the fuel. In electric cars the motor that accepts electrical energy and outputs kinetic energy.</a:t>
            </a:r>
          </a:p>
          <a:p>
            <a:endParaRPr lang="en-US" b="1" dirty="0"/>
          </a:p>
        </p:txBody>
      </p:sp>
      <p:sp>
        <p:nvSpPr>
          <p:cNvPr id="4" name="Slide Number Placeholder 3"/>
          <p:cNvSpPr>
            <a:spLocks noGrp="1"/>
          </p:cNvSpPr>
          <p:nvPr>
            <p:ph type="sldNum" sz="quarter" idx="10"/>
          </p:nvPr>
        </p:nvSpPr>
        <p:spPr/>
        <p:txBody>
          <a:bodyPr/>
          <a:lstStyle/>
          <a:p>
            <a:fld id="{7E9C0425-71E4-46C8-ACC2-C1AA0869C56F}" type="slidenum">
              <a:rPr lang="en-US" smtClean="0"/>
              <a:t>3</a:t>
            </a:fld>
            <a:endParaRPr lang="en-US"/>
          </a:p>
        </p:txBody>
      </p:sp>
    </p:spTree>
    <p:extLst>
      <p:ext uri="{BB962C8B-B14F-4D97-AF65-F5344CB8AC3E}">
        <p14:creationId xmlns:p14="http://schemas.microsoft.com/office/powerpoint/2010/main" val="203383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sz="1800"/>
            </a:pPr>
            <a:r>
              <a:rPr lang="en-US" sz="1200" dirty="0"/>
              <a:t>Suspension systems associate a vehicle with its environment. A car has a suspension system that involves its tires, the tools the engine uses to put its kinetic energy to moving the car forward, and springs to help cushion any bumps in the road or obstacles.</a:t>
            </a:r>
          </a:p>
          <a:p>
            <a:pPr lvl="0">
              <a:defRPr sz="1800"/>
            </a:pPr>
            <a:endParaRPr lang="en-US" sz="1200" dirty="0"/>
          </a:p>
          <a:p>
            <a:pPr lvl="0">
              <a:defRPr sz="1800"/>
            </a:pPr>
            <a:r>
              <a:rPr lang="en-US" sz="1200" u="sng" dirty="0">
                <a:hlinkClick r:id="rId3"/>
              </a:rPr>
              <a:t>http://s.hswstatic.com/gif/car-suspension-12.jpg</a:t>
            </a:r>
          </a:p>
          <a:p>
            <a:endParaRPr lang="en-US" dirty="0"/>
          </a:p>
        </p:txBody>
      </p:sp>
      <p:sp>
        <p:nvSpPr>
          <p:cNvPr id="4" name="Slide Number Placeholder 3"/>
          <p:cNvSpPr>
            <a:spLocks noGrp="1"/>
          </p:cNvSpPr>
          <p:nvPr>
            <p:ph type="sldNum" sz="quarter" idx="10"/>
          </p:nvPr>
        </p:nvSpPr>
        <p:spPr/>
        <p:txBody>
          <a:bodyPr/>
          <a:lstStyle/>
          <a:p>
            <a:fld id="{7E9C0425-71E4-46C8-ACC2-C1AA0869C56F}" type="slidenum">
              <a:rPr lang="en-US" smtClean="0"/>
              <a:t>4</a:t>
            </a:fld>
            <a:endParaRPr lang="en-US"/>
          </a:p>
        </p:txBody>
      </p:sp>
    </p:spTree>
    <p:extLst>
      <p:ext uri="{BB962C8B-B14F-4D97-AF65-F5344CB8AC3E}">
        <p14:creationId xmlns:p14="http://schemas.microsoft.com/office/powerpoint/2010/main" val="2326300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guidance system provides information to the operator of a vehicle. In a car, this is the fuel gauge, check engine and oil lights, a GPS, the speedometer, and other gauges.</a:t>
            </a:r>
          </a:p>
          <a:p>
            <a:endParaRPr lang="en-US" dirty="0"/>
          </a:p>
        </p:txBody>
      </p:sp>
      <p:sp>
        <p:nvSpPr>
          <p:cNvPr id="4" name="Slide Number Placeholder 3"/>
          <p:cNvSpPr>
            <a:spLocks noGrp="1"/>
          </p:cNvSpPr>
          <p:nvPr>
            <p:ph type="sldNum" sz="quarter" idx="10"/>
          </p:nvPr>
        </p:nvSpPr>
        <p:spPr/>
        <p:txBody>
          <a:bodyPr/>
          <a:lstStyle/>
          <a:p>
            <a:fld id="{7E9C0425-71E4-46C8-ACC2-C1AA0869C56F}" type="slidenum">
              <a:rPr lang="en-US" smtClean="0"/>
              <a:t>5</a:t>
            </a:fld>
            <a:endParaRPr lang="en-US"/>
          </a:p>
        </p:txBody>
      </p:sp>
    </p:spTree>
    <p:extLst>
      <p:ext uri="{BB962C8B-B14F-4D97-AF65-F5344CB8AC3E}">
        <p14:creationId xmlns:p14="http://schemas.microsoft.com/office/powerpoint/2010/main" val="3703834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Control systems receive information from the guidance system to determine the changes in speed, direction, or altitude of a vehicle. While there are self driving cars a thing now, the most easy way to conceptualize this is in an autopilot for an airplane, or a cruise control system in a car.</a:t>
            </a:r>
          </a:p>
          <a:p>
            <a:endParaRPr lang="en-US" dirty="0"/>
          </a:p>
        </p:txBody>
      </p:sp>
      <p:sp>
        <p:nvSpPr>
          <p:cNvPr id="4" name="Slide Number Placeholder 3"/>
          <p:cNvSpPr>
            <a:spLocks noGrp="1"/>
          </p:cNvSpPr>
          <p:nvPr>
            <p:ph type="sldNum" sz="quarter" idx="10"/>
          </p:nvPr>
        </p:nvSpPr>
        <p:spPr/>
        <p:txBody>
          <a:bodyPr/>
          <a:lstStyle/>
          <a:p>
            <a:fld id="{7E9C0425-71E4-46C8-ACC2-C1AA0869C56F}" type="slidenum">
              <a:rPr lang="en-US" smtClean="0"/>
              <a:t>6</a:t>
            </a:fld>
            <a:endParaRPr lang="en-US"/>
          </a:p>
        </p:txBody>
      </p:sp>
    </p:spTree>
    <p:extLst>
      <p:ext uri="{BB962C8B-B14F-4D97-AF65-F5344CB8AC3E}">
        <p14:creationId xmlns:p14="http://schemas.microsoft.com/office/powerpoint/2010/main" val="3579547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 name="Title 11"/>
          <p:cNvSpPr>
            <a:spLocks noGrp="1"/>
          </p:cNvSpPr>
          <p:nvPr>
            <p:ph type="title"/>
          </p:nvPr>
        </p:nvSpPr>
        <p:spPr>
          <a:xfrm>
            <a:off x="1333500" y="834146"/>
            <a:ext cx="6477000" cy="1356604"/>
          </a:xfrm>
          <a:prstGeom prst="rect">
            <a:avLst/>
          </a:prstGeom>
        </p:spPr>
        <p:txBody>
          <a:bodyPr rtlCol="0" anchor="b"/>
          <a:lstStyle>
            <a:lvl1pPr>
              <a:defRPr cap="all" baseline="0"/>
            </a:lvl1pPr>
            <a:extLst/>
          </a:lstStyle>
          <a:p>
            <a:r>
              <a:rPr lang="en-US"/>
              <a:t>Click to edit Master title style</a:t>
            </a:r>
            <a:endParaRPr lang="en-US" dirty="0"/>
          </a:p>
        </p:txBody>
      </p:sp>
      <p:sp>
        <p:nvSpPr>
          <p:cNvPr id="22" name="TextBox 21"/>
          <p:cNvSpPr txBox="1"/>
          <p:nvPr/>
        </p:nvSpPr>
        <p:spPr>
          <a:xfrm>
            <a:off x="152400" y="50453"/>
            <a:ext cx="4114800" cy="553998"/>
          </a:xfrm>
          <a:prstGeom prst="rect">
            <a:avLst/>
          </a:prstGeom>
          <a:noFill/>
          <a:ln>
            <a:noFill/>
          </a:ln>
        </p:spPr>
        <p:txBody>
          <a:bodyPr wrap="square" rtlCol="0">
            <a:spAutoFit/>
          </a:bodyPr>
          <a:lstStyle/>
          <a:p>
            <a:r>
              <a:rPr lang="en-US" sz="3000" b="0" kern="1300" spc="300" dirty="0">
                <a:solidFill>
                  <a:schemeClr val="bg1"/>
                </a:solidFill>
                <a:latin typeface="+mj-lt"/>
                <a:ea typeface="+mn-ea"/>
                <a:cs typeface="Arial" pitchFamily="34" charset="0"/>
              </a:rPr>
              <a:t>TE </a:t>
            </a:r>
            <a:r>
              <a:rPr lang="en-US" sz="3000" b="0" kern="1300" spc="300" baseline="0" dirty="0">
                <a:solidFill>
                  <a:schemeClr val="bg1"/>
                </a:solidFill>
                <a:latin typeface="+mj-lt"/>
                <a:ea typeface="+mn-ea"/>
                <a:cs typeface="Arial" pitchFamily="34" charset="0"/>
              </a:rPr>
              <a:t>STEM ACADEMY</a:t>
            </a:r>
            <a:endParaRPr lang="en-US" sz="3000" b="0" kern="1300" spc="300" baseline="30000" dirty="0">
              <a:solidFill>
                <a:schemeClr val="bg1"/>
              </a:solidFill>
              <a:latin typeface="+mj-lt"/>
              <a:ea typeface="+mn-ea"/>
              <a:cs typeface="Arial" pitchFamily="34" charset="0"/>
            </a:endParaRPr>
          </a:p>
        </p:txBody>
      </p:sp>
      <p:sp>
        <p:nvSpPr>
          <p:cNvPr id="16" name="Parallelogram 1"/>
          <p:cNvSpPr/>
          <p:nvPr userDrawn="1"/>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
          <p:cNvSpPr/>
          <p:nvPr userDrawn="1"/>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
          <p:cNvSpPr/>
          <p:nvPr userDrawn="1"/>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1"/>
          <p:cNvSpPr/>
          <p:nvPr userDrawn="1"/>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3" name="Parallelogram 1"/>
          <p:cNvSpPr/>
          <p:nvPr userDrawn="1"/>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D9D9D9"/>
                </a:solidFill>
                <a:latin typeface="Arial Narrow"/>
                <a:cs typeface="Arial Narrow"/>
              </a:rPr>
              <a:t>STEM101.ORG</a:t>
            </a:r>
            <a:r>
              <a:rPr lang="en-US" sz="1000" i="0" baseline="0" dirty="0">
                <a:solidFill>
                  <a:srgbClr val="D9D9D9"/>
                </a:solidFill>
                <a:latin typeface="Arial Narrow"/>
                <a:cs typeface="Arial Narrow"/>
              </a:rPr>
              <a:t>                                                                                                                                                                                                                 </a:t>
            </a:r>
            <a:r>
              <a:rPr lang="en-US" sz="1000" i="0" dirty="0">
                <a:solidFill>
                  <a:srgbClr val="D9D9D9"/>
                </a:solidFill>
                <a:latin typeface="Arial Narrow"/>
                <a:cs typeface="Arial Narrow"/>
              </a:rPr>
              <a:t>A Non-Profit</a:t>
            </a:r>
            <a:r>
              <a:rPr lang="en-US" sz="1000" i="0" baseline="0" dirty="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pic>
        <p:nvPicPr>
          <p:cNvPr id="18" name="Picture 17" descr="stem-branding blu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1"/>
          <p:cNvSpPr txBox="1"/>
          <p:nvPr/>
        </p:nvSpPr>
        <p:spPr>
          <a:xfrm>
            <a:off x="152400" y="50453"/>
            <a:ext cx="4114800" cy="553998"/>
          </a:xfrm>
          <a:prstGeom prst="rect">
            <a:avLst/>
          </a:prstGeom>
          <a:noFill/>
          <a:ln>
            <a:noFill/>
          </a:ln>
        </p:spPr>
        <p:txBody>
          <a:bodyPr wrap="square" rtlCol="0">
            <a:spAutoFit/>
          </a:bodyPr>
          <a:lstStyle/>
          <a:p>
            <a:r>
              <a:rPr lang="en-US" sz="3000" b="0" kern="1300" spc="300" dirty="0">
                <a:solidFill>
                  <a:schemeClr val="bg1"/>
                </a:solidFill>
                <a:latin typeface="+mj-lt"/>
                <a:ea typeface="+mn-ea"/>
                <a:cs typeface="Arial" pitchFamily="34" charset="0"/>
              </a:rPr>
              <a:t>TE </a:t>
            </a:r>
            <a:r>
              <a:rPr lang="en-US" sz="3000" b="0" kern="1300" spc="300" baseline="0" dirty="0">
                <a:solidFill>
                  <a:schemeClr val="bg1"/>
                </a:solidFill>
                <a:latin typeface="+mj-lt"/>
                <a:ea typeface="+mn-ea"/>
                <a:cs typeface="Arial" pitchFamily="34" charset="0"/>
              </a:rPr>
              <a:t>STEM ACADEMY</a:t>
            </a:r>
            <a:endParaRPr lang="en-US" sz="3000" b="0" kern="1300" spc="300" baseline="30000" dirty="0">
              <a:solidFill>
                <a:schemeClr val="bg1"/>
              </a:solidFill>
              <a:latin typeface="+mj-lt"/>
              <a:ea typeface="+mn-ea"/>
              <a:cs typeface="Arial" pitchFamily="34" charset="0"/>
            </a:endParaRPr>
          </a:p>
        </p:txBody>
      </p:sp>
      <p:sp>
        <p:nvSpPr>
          <p:cNvPr id="12" name="Parallelogram 1"/>
          <p:cNvSpPr/>
          <p:nvPr userDrawn="1"/>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
          <p:cNvSpPr/>
          <p:nvPr userDrawn="1"/>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
          <p:cNvSpPr/>
          <p:nvPr userDrawn="1"/>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
          <p:cNvSpPr/>
          <p:nvPr userDrawn="1"/>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1" name="Parallelogram 1"/>
          <p:cNvSpPr/>
          <p:nvPr userDrawn="1"/>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D9D9D9"/>
                </a:solidFill>
                <a:latin typeface="Arial Narrow"/>
                <a:cs typeface="Arial Narrow"/>
              </a:rPr>
              <a:t>STEM101.ORG</a:t>
            </a:r>
            <a:r>
              <a:rPr lang="en-US" sz="1000" i="0" baseline="0" dirty="0">
                <a:solidFill>
                  <a:srgbClr val="D9D9D9"/>
                </a:solidFill>
                <a:latin typeface="Arial Narrow"/>
                <a:cs typeface="Arial Narrow"/>
              </a:rPr>
              <a:t>                                                                                                                                                                                                                 </a:t>
            </a:r>
            <a:r>
              <a:rPr lang="en-US" sz="1000" i="0" dirty="0">
                <a:solidFill>
                  <a:srgbClr val="D9D9D9"/>
                </a:solidFill>
                <a:latin typeface="Arial Narrow"/>
                <a:cs typeface="Arial Narrow"/>
              </a:rPr>
              <a:t>A Non-Profit</a:t>
            </a:r>
            <a:r>
              <a:rPr lang="en-US" sz="1000" i="0" baseline="0" dirty="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pic>
        <p:nvPicPr>
          <p:cNvPr id="15" name="Picture 14" descr="stem-branding blu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Parallelogram 1"/>
          <p:cNvSpPr/>
          <p:nvPr/>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1"/>
          <p:cNvSpPr/>
          <p:nvPr/>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p:cNvSpPr/>
          <p:nvPr/>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
          <p:cNvSpPr/>
          <p:nvPr/>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
          <p:cNvSpPr/>
          <p:nvPr/>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pic>
        <p:nvPicPr>
          <p:cNvPr id="11" name="Picture 10" descr="stem-branding blue.jpg"/>
          <p:cNvPicPr>
            <a:picLocks noChangeAspect="1"/>
          </p:cNvPicPr>
          <p:nvPr userDrawn="1"/>
        </p:nvPicPr>
        <p:blipFill rotWithShape="1">
          <a:blip r:embed="rId4"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
        <p:nvSpPr>
          <p:cNvPr id="13"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D9D9D9"/>
                </a:solidFill>
                <a:latin typeface="Arial Narrow"/>
                <a:cs typeface="Arial Narrow"/>
              </a:rPr>
              <a:t>STEM101.ORG</a:t>
            </a:r>
            <a:r>
              <a:rPr lang="en-US" sz="1000" i="0" baseline="0" dirty="0">
                <a:solidFill>
                  <a:srgbClr val="D9D9D9"/>
                </a:solidFill>
                <a:latin typeface="Arial Narrow"/>
                <a:cs typeface="Arial Narrow"/>
              </a:rPr>
              <a:t>                                                                                                                                                                                                                 </a:t>
            </a:r>
            <a:r>
              <a:rPr lang="en-US" sz="1000" i="0" dirty="0">
                <a:solidFill>
                  <a:srgbClr val="D9D9D9"/>
                </a:solidFill>
                <a:latin typeface="Arial Narrow"/>
                <a:cs typeface="Arial Narrow"/>
              </a:rPr>
              <a:t>A Non-Profit</a:t>
            </a:r>
            <a:r>
              <a:rPr lang="en-US" sz="1000" i="0" baseline="0" dirty="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rtl="0" eaLnBrk="1" latinLnBrk="0" hangingPunct="1">
        <a:spcBef>
          <a:spcPct val="0"/>
        </a:spcBef>
        <a:buNone/>
        <a:defRPr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extLst>
    <p:ext uri="{27BBF7A9-308A-43DC-89C8-2F10F3537804}">
      <p15:sldGuideLst xmlns:p15="http://schemas.microsoft.com/office/powerpoint/2012/main">
        <p15:guide id="1" orient="horz" pos="3108">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8718" y="762993"/>
            <a:ext cx="4814596" cy="1569660"/>
          </a:xfrm>
          <a:prstGeom prst="rect">
            <a:avLst/>
          </a:prstGeom>
          <a:noFill/>
        </p:spPr>
        <p:txBody>
          <a:bodyPr wrap="square" rtlCol="0">
            <a:spAutoFit/>
          </a:bodyPr>
          <a:lstStyle/>
          <a:p>
            <a:pPr algn="ctr"/>
            <a:r>
              <a:rPr lang="en-US" sz="4800" dirty="0"/>
              <a:t>Subsystems in Transportation</a:t>
            </a:r>
            <a:endParaRPr lang="en-US" dirty="0"/>
          </a:p>
        </p:txBody>
      </p:sp>
      <p:sp>
        <p:nvSpPr>
          <p:cNvPr id="3" name="TextBox 2"/>
          <p:cNvSpPr txBox="1"/>
          <p:nvPr/>
        </p:nvSpPr>
        <p:spPr>
          <a:xfrm>
            <a:off x="279919" y="2071396"/>
            <a:ext cx="3284375"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Structural</a:t>
            </a:r>
          </a:p>
          <a:p>
            <a:pPr marL="285750" indent="-285750">
              <a:buFont typeface="Arial" panose="020B0604020202020204" pitchFamily="34" charset="0"/>
              <a:buChar char="•"/>
            </a:pPr>
            <a:r>
              <a:rPr lang="en-US" sz="2800" dirty="0"/>
              <a:t>Propulsion</a:t>
            </a:r>
          </a:p>
          <a:p>
            <a:pPr marL="285750" indent="-285750">
              <a:buFont typeface="Arial" panose="020B0604020202020204" pitchFamily="34" charset="0"/>
              <a:buChar char="•"/>
            </a:pPr>
            <a:r>
              <a:rPr lang="en-US" sz="2800" dirty="0"/>
              <a:t>Suspension</a:t>
            </a:r>
          </a:p>
          <a:p>
            <a:pPr marL="285750" indent="-285750">
              <a:buFont typeface="Arial" panose="020B0604020202020204" pitchFamily="34" charset="0"/>
              <a:buChar char="•"/>
            </a:pPr>
            <a:r>
              <a:rPr lang="en-US" sz="2800" dirty="0"/>
              <a:t>Guidance</a:t>
            </a:r>
          </a:p>
          <a:p>
            <a:pPr marL="285750" indent="-285750">
              <a:buFont typeface="Arial" panose="020B0604020202020204" pitchFamily="34" charset="0"/>
              <a:buChar char="•"/>
            </a:pPr>
            <a:r>
              <a:rPr lang="en-US" sz="2800" dirty="0"/>
              <a:t>Control</a:t>
            </a:r>
          </a:p>
          <a:p>
            <a:pPr marL="285750" indent="-285750">
              <a:buFont typeface="Arial" panose="020B0604020202020204" pitchFamily="34" charset="0"/>
              <a:buChar char="•"/>
            </a:pPr>
            <a:r>
              <a:rPr lang="en-US" sz="2800" dirty="0"/>
              <a:t>Support</a:t>
            </a:r>
          </a:p>
        </p:txBody>
      </p:sp>
      <p:pic>
        <p:nvPicPr>
          <p:cNvPr id="4" name="pasted-image.png"/>
          <p:cNvPicPr/>
          <p:nvPr/>
        </p:nvPicPr>
        <p:blipFill>
          <a:blip r:embed="rId3"/>
          <a:stretch>
            <a:fillRect/>
          </a:stretch>
        </p:blipFill>
        <p:spPr>
          <a:xfrm>
            <a:off x="5001207" y="2332652"/>
            <a:ext cx="3750905" cy="2416399"/>
          </a:xfrm>
          <a:prstGeom prst="rect">
            <a:avLst/>
          </a:prstGeom>
          <a:ln w="12700">
            <a:miter lim="400000"/>
          </a:ln>
        </p:spPr>
      </p:pic>
    </p:spTree>
    <p:extLst>
      <p:ext uri="{BB962C8B-B14F-4D97-AF65-F5344CB8AC3E}">
        <p14:creationId xmlns:p14="http://schemas.microsoft.com/office/powerpoint/2010/main" val="2769025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5192" y="821094"/>
            <a:ext cx="4814596" cy="830997"/>
          </a:xfrm>
          <a:prstGeom prst="rect">
            <a:avLst/>
          </a:prstGeom>
          <a:noFill/>
        </p:spPr>
        <p:txBody>
          <a:bodyPr wrap="square" rtlCol="0">
            <a:spAutoFit/>
          </a:bodyPr>
          <a:lstStyle/>
          <a:p>
            <a:r>
              <a:rPr lang="en-US" sz="4800" dirty="0"/>
              <a:t>Structural</a:t>
            </a:r>
            <a:endParaRPr lang="en-US" dirty="0"/>
          </a:p>
        </p:txBody>
      </p:sp>
      <p:pic>
        <p:nvPicPr>
          <p:cNvPr id="3" name="pasted-image.png"/>
          <p:cNvPicPr/>
          <p:nvPr/>
        </p:nvPicPr>
        <p:blipFill>
          <a:blip r:embed="rId3"/>
          <a:stretch>
            <a:fillRect/>
          </a:stretch>
        </p:blipFill>
        <p:spPr>
          <a:xfrm>
            <a:off x="1642188" y="1791476"/>
            <a:ext cx="5910224" cy="2866831"/>
          </a:xfrm>
          <a:prstGeom prst="rect">
            <a:avLst/>
          </a:prstGeom>
          <a:ln w="12700">
            <a:miter lim="400000"/>
          </a:ln>
        </p:spPr>
      </p:pic>
    </p:spTree>
    <p:extLst>
      <p:ext uri="{BB962C8B-B14F-4D97-AF65-F5344CB8AC3E}">
        <p14:creationId xmlns:p14="http://schemas.microsoft.com/office/powerpoint/2010/main" val="255259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240" y="746449"/>
            <a:ext cx="4814596" cy="830997"/>
          </a:xfrm>
          <a:prstGeom prst="rect">
            <a:avLst/>
          </a:prstGeom>
          <a:noFill/>
        </p:spPr>
        <p:txBody>
          <a:bodyPr wrap="square" rtlCol="0">
            <a:spAutoFit/>
          </a:bodyPr>
          <a:lstStyle/>
          <a:p>
            <a:r>
              <a:rPr lang="en-US" sz="4800" dirty="0"/>
              <a:t>Propulsion</a:t>
            </a:r>
            <a:endParaRPr lang="en-US" dirty="0"/>
          </a:p>
        </p:txBody>
      </p:sp>
      <p:pic>
        <p:nvPicPr>
          <p:cNvPr id="3" name="pasted-image.png"/>
          <p:cNvPicPr/>
          <p:nvPr/>
        </p:nvPicPr>
        <p:blipFill>
          <a:blip r:embed="rId3"/>
          <a:stretch>
            <a:fillRect/>
          </a:stretch>
        </p:blipFill>
        <p:spPr>
          <a:xfrm>
            <a:off x="3844211" y="1161947"/>
            <a:ext cx="4380003" cy="3221394"/>
          </a:xfrm>
          <a:prstGeom prst="rect">
            <a:avLst/>
          </a:prstGeom>
          <a:ln w="12700">
            <a:miter lim="400000"/>
          </a:ln>
        </p:spPr>
      </p:pic>
    </p:spTree>
    <p:extLst>
      <p:ext uri="{BB962C8B-B14F-4D97-AF65-F5344CB8AC3E}">
        <p14:creationId xmlns:p14="http://schemas.microsoft.com/office/powerpoint/2010/main" val="3621518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918" y="690466"/>
            <a:ext cx="4814596" cy="830997"/>
          </a:xfrm>
          <a:prstGeom prst="rect">
            <a:avLst/>
          </a:prstGeom>
          <a:noFill/>
        </p:spPr>
        <p:txBody>
          <a:bodyPr wrap="square" rtlCol="0">
            <a:spAutoFit/>
          </a:bodyPr>
          <a:lstStyle/>
          <a:p>
            <a:r>
              <a:rPr lang="en-US" sz="4800" dirty="0"/>
              <a:t>Suspension</a:t>
            </a:r>
            <a:endParaRPr lang="en-US" dirty="0"/>
          </a:p>
        </p:txBody>
      </p:sp>
      <p:pic>
        <p:nvPicPr>
          <p:cNvPr id="3" name="pasted-image.png"/>
          <p:cNvPicPr/>
          <p:nvPr/>
        </p:nvPicPr>
        <p:blipFill>
          <a:blip r:embed="rId3"/>
          <a:stretch>
            <a:fillRect/>
          </a:stretch>
        </p:blipFill>
        <p:spPr>
          <a:xfrm>
            <a:off x="1371600" y="1352550"/>
            <a:ext cx="7061348" cy="3362330"/>
          </a:xfrm>
          <a:prstGeom prst="rect">
            <a:avLst/>
          </a:prstGeom>
          <a:ln w="12700">
            <a:miter lim="400000"/>
          </a:ln>
        </p:spPr>
      </p:pic>
    </p:spTree>
    <p:extLst>
      <p:ext uri="{BB962C8B-B14F-4D97-AF65-F5344CB8AC3E}">
        <p14:creationId xmlns:p14="http://schemas.microsoft.com/office/powerpoint/2010/main" val="1602454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407" y="678413"/>
            <a:ext cx="4814596" cy="830997"/>
          </a:xfrm>
          <a:prstGeom prst="rect">
            <a:avLst/>
          </a:prstGeom>
          <a:noFill/>
        </p:spPr>
        <p:txBody>
          <a:bodyPr wrap="square" rtlCol="0">
            <a:spAutoFit/>
          </a:bodyPr>
          <a:lstStyle/>
          <a:p>
            <a:r>
              <a:rPr lang="en-US" sz="4800" dirty="0"/>
              <a:t>Guidance</a:t>
            </a:r>
            <a:endParaRPr lang="en-US" dirty="0"/>
          </a:p>
        </p:txBody>
      </p:sp>
      <p:pic>
        <p:nvPicPr>
          <p:cNvPr id="3" name="pasted-image.png"/>
          <p:cNvPicPr/>
          <p:nvPr/>
        </p:nvPicPr>
        <p:blipFill rotWithShape="1">
          <a:blip r:embed="rId3"/>
          <a:srcRect t="6345" b="7091"/>
          <a:stretch/>
        </p:blipFill>
        <p:spPr>
          <a:xfrm>
            <a:off x="3508310" y="1362270"/>
            <a:ext cx="4993781" cy="3321698"/>
          </a:xfrm>
          <a:prstGeom prst="rect">
            <a:avLst/>
          </a:prstGeom>
          <a:ln w="12700">
            <a:miter lim="400000"/>
          </a:ln>
        </p:spPr>
      </p:pic>
    </p:spTree>
    <p:extLst>
      <p:ext uri="{BB962C8B-B14F-4D97-AF65-F5344CB8AC3E}">
        <p14:creationId xmlns:p14="http://schemas.microsoft.com/office/powerpoint/2010/main" val="735743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98367" y="2015412"/>
            <a:ext cx="2783633" cy="830997"/>
          </a:xfrm>
          <a:prstGeom prst="rect">
            <a:avLst/>
          </a:prstGeom>
          <a:noFill/>
        </p:spPr>
        <p:txBody>
          <a:bodyPr wrap="square" rtlCol="0">
            <a:spAutoFit/>
          </a:bodyPr>
          <a:lstStyle/>
          <a:p>
            <a:r>
              <a:rPr lang="en-US" sz="4800" dirty="0"/>
              <a:t>Control</a:t>
            </a:r>
            <a:endParaRPr lang="en-US" dirty="0"/>
          </a:p>
        </p:txBody>
      </p:sp>
      <p:pic>
        <p:nvPicPr>
          <p:cNvPr id="3" name="pasted-image.png"/>
          <p:cNvPicPr/>
          <p:nvPr/>
        </p:nvPicPr>
        <p:blipFill>
          <a:blip r:embed="rId3"/>
          <a:stretch>
            <a:fillRect/>
          </a:stretch>
        </p:blipFill>
        <p:spPr>
          <a:xfrm>
            <a:off x="0" y="1521462"/>
            <a:ext cx="4701533" cy="3318281"/>
          </a:xfrm>
          <a:prstGeom prst="rect">
            <a:avLst/>
          </a:prstGeom>
          <a:ln w="12700">
            <a:miter lim="400000"/>
          </a:ln>
        </p:spPr>
      </p:pic>
    </p:spTree>
    <p:extLst>
      <p:ext uri="{BB962C8B-B14F-4D97-AF65-F5344CB8AC3E}">
        <p14:creationId xmlns:p14="http://schemas.microsoft.com/office/powerpoint/2010/main" val="4015924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290" y="690466"/>
            <a:ext cx="4814596" cy="830997"/>
          </a:xfrm>
          <a:prstGeom prst="rect">
            <a:avLst/>
          </a:prstGeom>
          <a:noFill/>
        </p:spPr>
        <p:txBody>
          <a:bodyPr wrap="square" rtlCol="0">
            <a:spAutoFit/>
          </a:bodyPr>
          <a:lstStyle/>
          <a:p>
            <a:r>
              <a:rPr lang="en-US" sz="4800" dirty="0"/>
              <a:t>Support</a:t>
            </a:r>
            <a:endParaRPr lang="en-US" dirty="0"/>
          </a:p>
        </p:txBody>
      </p:sp>
      <p:pic>
        <p:nvPicPr>
          <p:cNvPr id="3" name="pasted-image.png"/>
          <p:cNvPicPr/>
          <p:nvPr/>
        </p:nvPicPr>
        <p:blipFill>
          <a:blip r:embed="rId2"/>
          <a:stretch>
            <a:fillRect/>
          </a:stretch>
        </p:blipFill>
        <p:spPr>
          <a:xfrm>
            <a:off x="3153747" y="2214687"/>
            <a:ext cx="2249620" cy="1730419"/>
          </a:xfrm>
          <a:prstGeom prst="rect">
            <a:avLst/>
          </a:prstGeom>
          <a:ln w="12700">
            <a:miter lim="400000"/>
          </a:ln>
        </p:spPr>
      </p:pic>
      <p:pic>
        <p:nvPicPr>
          <p:cNvPr id="4" name="pasted-image.png"/>
          <p:cNvPicPr/>
          <p:nvPr/>
        </p:nvPicPr>
        <p:blipFill>
          <a:blip r:embed="rId3"/>
          <a:stretch>
            <a:fillRect/>
          </a:stretch>
        </p:blipFill>
        <p:spPr>
          <a:xfrm>
            <a:off x="865306" y="2108718"/>
            <a:ext cx="1982973" cy="1945827"/>
          </a:xfrm>
          <a:prstGeom prst="rect">
            <a:avLst/>
          </a:prstGeom>
          <a:ln w="12700">
            <a:miter lim="400000"/>
          </a:ln>
        </p:spPr>
      </p:pic>
      <p:pic>
        <p:nvPicPr>
          <p:cNvPr id="5" name="pasted-image.png"/>
          <p:cNvPicPr/>
          <p:nvPr/>
        </p:nvPicPr>
        <p:blipFill>
          <a:blip r:embed="rId4"/>
          <a:stretch>
            <a:fillRect/>
          </a:stretch>
        </p:blipFill>
        <p:spPr>
          <a:xfrm>
            <a:off x="5988754" y="2214687"/>
            <a:ext cx="2334152" cy="1730419"/>
          </a:xfrm>
          <a:prstGeom prst="rect">
            <a:avLst/>
          </a:prstGeom>
          <a:ln w="12700">
            <a:miter lim="400000"/>
          </a:ln>
        </p:spPr>
      </p:pic>
    </p:spTree>
    <p:extLst>
      <p:ext uri="{BB962C8B-B14F-4D97-AF65-F5344CB8AC3E}">
        <p14:creationId xmlns:p14="http://schemas.microsoft.com/office/powerpoint/2010/main" val="6573567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03b13e5b5c7c070d9c7aeb76de8d267b23ddc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S_Yel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extLst>
    <a:ext uri="{05A4C25C-085E-4340-85A3-A5531E510DB2}">
      <thm15:themeFamily xmlns:thm15="http://schemas.microsoft.com/office/thememl/2012/main" name="MS_Yellow" id="{D98D778E-803A-4925-962B-C919C08277D0}" vid="{D2E614B3-B53F-4F1F-84A7-4A6B5F10BE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796801b-3a89-4506-aaa3-b2b080dc6fff">
      <Terms xmlns="http://schemas.microsoft.com/office/infopath/2007/PartnerControls"/>
    </lcf76f155ced4ddcb4097134ff3c332f>
    <TaxCatchAll xmlns="352a001b-fdfe-49a0-8a03-de813b89e960" xsi:nil="true"/>
    <Dateuploadedtocourse xmlns="5796801b-3a89-4506-aaa3-b2b080dc6ff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527443B7F650468EB70DBA5F662911" ma:contentTypeVersion="19" ma:contentTypeDescription="Create a new document." ma:contentTypeScope="" ma:versionID="1dcc0da45af1e6733cd93be76481f6e9">
  <xsd:schema xmlns:xsd="http://www.w3.org/2001/XMLSchema" xmlns:xs="http://www.w3.org/2001/XMLSchema" xmlns:p="http://schemas.microsoft.com/office/2006/metadata/properties" xmlns:ns2="5796801b-3a89-4506-aaa3-b2b080dc6fff" xmlns:ns3="352a001b-fdfe-49a0-8a03-de813b89e960" targetNamespace="http://schemas.microsoft.com/office/2006/metadata/properties" ma:root="true" ma:fieldsID="8061108c9017e2d5c6aa652c79b4115d" ns2:_="" ns3:_="">
    <xsd:import namespace="5796801b-3a89-4506-aaa3-b2b080dc6fff"/>
    <xsd:import namespace="352a001b-fdfe-49a0-8a03-de813b89e9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Dateuploadedtocours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6801b-3a89-4506-aaa3-b2b080dc6f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9b8d16d-ae89-43c7-a374-a853dcb0227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Dateuploadedtocourse" ma:index="25" nillable="true" ma:displayName="Date uploaded to course" ma:format="Dropdown" ma:internalName="Dateuploadedtocourse">
      <xsd:simpleType>
        <xsd:restriction base="dms:Text">
          <xsd:maxLength value="255"/>
        </xsd:restriction>
      </xsd:simpleType>
    </xsd:element>
    <xsd:element name="MediaServiceLocation" ma:index="26"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2a001b-fdfe-49a0-8a03-de813b89e9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98a70c-eb8b-4cde-922a-1396e9e365c9}" ma:internalName="TaxCatchAll" ma:showField="CatchAllData" ma:web="352a001b-fdfe-49a0-8a03-de813b89e9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92FC76-585C-498F-98F0-0DB377C53763}">
  <ds:schemaRefs>
    <ds:schemaRef ds:uri="http://schemas.microsoft.com/office/2006/metadata/properties"/>
    <ds:schemaRef ds:uri="http://schemas.microsoft.com/office/infopath/2007/PartnerControls"/>
    <ds:schemaRef ds:uri="5796801b-3a89-4506-aaa3-b2b080dc6fff"/>
    <ds:schemaRef ds:uri="352a001b-fdfe-49a0-8a03-de813b89e960"/>
  </ds:schemaRefs>
</ds:datastoreItem>
</file>

<file path=customXml/itemProps2.xml><?xml version="1.0" encoding="utf-8"?>
<ds:datastoreItem xmlns:ds="http://schemas.openxmlformats.org/officeDocument/2006/customXml" ds:itemID="{CFCACC1D-BA40-49EF-BE1D-01CAA7A3A35C}">
  <ds:schemaRefs>
    <ds:schemaRef ds:uri="http://schemas.microsoft.com/sharepoint/v3/contenttype/forms"/>
  </ds:schemaRefs>
</ds:datastoreItem>
</file>

<file path=customXml/itemProps3.xml><?xml version="1.0" encoding="utf-8"?>
<ds:datastoreItem xmlns:ds="http://schemas.openxmlformats.org/officeDocument/2006/customXml" ds:itemID="{5E31C0F3-413D-4290-9D6C-421F1CE4B5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96801b-3a89-4506-aaa3-b2b080dc6fff"/>
    <ds:schemaRef ds:uri="352a001b-fdfe-49a0-8a03-de813b89e9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MS_Yellow</Template>
  <TotalTime>0</TotalTime>
  <Words>380</Words>
  <Application>Microsoft Office PowerPoint</Application>
  <PresentationFormat>On-screen Show (16:9)</PresentationFormat>
  <Paragraphs>31</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 Narrow</vt:lpstr>
      <vt:lpstr>Calibri</vt:lpstr>
      <vt:lpstr>Tw Cen MT</vt:lpstr>
      <vt:lpstr>Wingdings</vt:lpstr>
      <vt:lpstr>Wingdings 2</vt:lpstr>
      <vt:lpstr>MS_Yellow</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2</cp:revision>
  <dcterms:created xsi:type="dcterms:W3CDTF">2016-01-05T02:38:42Z</dcterms:created>
  <dcterms:modified xsi:type="dcterms:W3CDTF">2024-12-30T21:57:49Z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0x0101006F527443B7F650468EB70DBA5F662911</vt:lpwstr>
  </property>
  <property fmtid="{D5CDD505-2E9C-101B-9397-08002B2CF9AE}" pid="3" name="MediaServiceImageTags">
    <vt:lpwstr/>
  </property>
</Properties>
</file>