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sldIdLst>
    <p:sldId id="256" r:id="rId2"/>
    <p:sldId id="258" r:id="rId3"/>
    <p:sldId id="259" r:id="rId4"/>
    <p:sldId id="260" r:id="rId5"/>
    <p:sldId id="261" r:id="rId6"/>
    <p:sldId id="257" r:id="rId7"/>
    <p:sldId id="262" r:id="rId8"/>
  </p:sldIdLst>
  <p:sldSz cx="9144000" cy="5143500" type="screen16x9"/>
  <p:notesSz cx="6858000" cy="9144000"/>
  <p:custDataLst>
    <p:tags r:id="rId10"/>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7" autoAdjust="0"/>
    <p:restoredTop sz="78674" autoAdjust="0"/>
  </p:normalViewPr>
  <p:slideViewPr>
    <p:cSldViewPr snapToGrid="0" showGuides="1">
      <p:cViewPr varScale="1">
        <p:scale>
          <a:sx n="48" d="100"/>
          <a:sy n="48" d="100"/>
        </p:scale>
        <p:origin x="180" y="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A65BD-2446-4A6E-9D4C-7BC8B06E3C90}"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050F0-854A-4EED-B70C-957A9D5C6F8E}" type="slidenum">
              <a:rPr lang="en-US" smtClean="0"/>
              <a:t>‹#›</a:t>
            </a:fld>
            <a:endParaRPr lang="en-US"/>
          </a:p>
        </p:txBody>
      </p:sp>
    </p:spTree>
    <p:extLst>
      <p:ext uri="{BB962C8B-B14F-4D97-AF65-F5344CB8AC3E}">
        <p14:creationId xmlns:p14="http://schemas.microsoft.com/office/powerpoint/2010/main" val="26904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dthompsonsamerica.com/wp-content/uploads/2013/12/regulation.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1.prweb.com/prfiles/2012/01/20/9124808/gI_72410_bad-regulation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azardousareas.net/wp-content/uploads/2013/09/inspection.jp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roadsidehazmat.com/wp-content/uploads/2014/02/Inspector.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edia.mlive.com/grpress/news_impact/photo/speedlimitjpg-7f6247a7aecdc44d_large.jp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media.bizj.us/view/img/2579071/474185731*304xx308-462-0-0.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Government regulations and codes frequently impact engineering, but its effects are felt more heavily on the transportation side of things. Land, sea, and air travel speeds are heavily impacted by the extent of government regulations. Not that these regulations are without merit, far from it. </a:t>
            </a:r>
          </a:p>
          <a:p>
            <a:pPr lvl="0">
              <a:defRPr sz="1800"/>
            </a:pPr>
            <a:endParaRPr lang="en-US" sz="1200" dirty="0" smtClean="0"/>
          </a:p>
          <a:p>
            <a:pPr lvl="0">
              <a:defRPr sz="1800"/>
            </a:pPr>
            <a:r>
              <a:rPr lang="en-US" sz="1200" u="sng" dirty="0" smtClean="0">
                <a:hlinkClick r:id="rId3"/>
              </a:rPr>
              <a:t>http://www.fredthompsonsamerica.com/wp-content/uploads/2013/12/regulation.jpg</a:t>
            </a:r>
          </a:p>
          <a:p>
            <a:endParaRPr lang="en-US" dirty="0"/>
          </a:p>
        </p:txBody>
      </p:sp>
      <p:sp>
        <p:nvSpPr>
          <p:cNvPr id="4" name="Slide Number Placeholder 3"/>
          <p:cNvSpPr>
            <a:spLocks noGrp="1"/>
          </p:cNvSpPr>
          <p:nvPr>
            <p:ph type="sldNum" sz="quarter" idx="10"/>
          </p:nvPr>
        </p:nvSpPr>
        <p:spPr/>
        <p:txBody>
          <a:bodyPr/>
          <a:lstStyle/>
          <a:p>
            <a:fld id="{4FC050F0-854A-4EED-B70C-957A9D5C6F8E}" type="slidenum">
              <a:rPr lang="en-US" smtClean="0"/>
              <a:t>2</a:t>
            </a:fld>
            <a:endParaRPr lang="en-US"/>
          </a:p>
        </p:txBody>
      </p:sp>
    </p:spTree>
    <p:extLst>
      <p:ext uri="{BB962C8B-B14F-4D97-AF65-F5344CB8AC3E}">
        <p14:creationId xmlns:p14="http://schemas.microsoft.com/office/powerpoint/2010/main" val="240448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Regulations are generally formed to make the world a better place. Sometimes, however, these good intentions can be corrupted or lead to inefficiencies which are harmful to everyone. What are some ways the transportation industry could be burdened by regulation - even necessary regulation?</a:t>
            </a:r>
          </a:p>
          <a:p>
            <a:pPr lvl="0">
              <a:defRPr sz="1800"/>
            </a:pPr>
            <a:endParaRPr lang="en-US" sz="1200" dirty="0" smtClean="0"/>
          </a:p>
          <a:p>
            <a:pPr lvl="0">
              <a:defRPr sz="1800"/>
            </a:pPr>
            <a:r>
              <a:rPr lang="en-US" sz="1200" u="sng" dirty="0" smtClean="0">
                <a:hlinkClick r:id="rId3"/>
              </a:rPr>
              <a:t>http://ww1.prweb.com/prfiles/2012/01/20/9124808/gI_72410_bad-regulations.png</a:t>
            </a:r>
          </a:p>
          <a:p>
            <a:endParaRPr lang="en-US" dirty="0"/>
          </a:p>
        </p:txBody>
      </p:sp>
      <p:sp>
        <p:nvSpPr>
          <p:cNvPr id="4" name="Slide Number Placeholder 3"/>
          <p:cNvSpPr>
            <a:spLocks noGrp="1"/>
          </p:cNvSpPr>
          <p:nvPr>
            <p:ph type="sldNum" sz="quarter" idx="10"/>
          </p:nvPr>
        </p:nvSpPr>
        <p:spPr/>
        <p:txBody>
          <a:bodyPr/>
          <a:lstStyle/>
          <a:p>
            <a:fld id="{4FC050F0-854A-4EED-B70C-957A9D5C6F8E}" type="slidenum">
              <a:rPr lang="en-US" smtClean="0"/>
              <a:t>3</a:t>
            </a:fld>
            <a:endParaRPr lang="en-US"/>
          </a:p>
        </p:txBody>
      </p:sp>
    </p:spTree>
    <p:extLst>
      <p:ext uri="{BB962C8B-B14F-4D97-AF65-F5344CB8AC3E}">
        <p14:creationId xmlns:p14="http://schemas.microsoft.com/office/powerpoint/2010/main" val="359573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Lets look at inspection, for example. This could mean vehicle inspection, to make sure its not pumping dangerous gases into the air. It could mean inspection of the goods as they are transported to make sure there isn’t anything against the law along for the ride. Smuggling is a serious problem for a myriad of reasons, as is pollution.</a:t>
            </a:r>
          </a:p>
          <a:p>
            <a:pPr lvl="0">
              <a:defRPr sz="1800"/>
            </a:pPr>
            <a:endParaRPr lang="en-US" sz="1200" dirty="0" smtClean="0"/>
          </a:p>
          <a:p>
            <a:pPr lvl="0">
              <a:defRPr sz="1800"/>
            </a:pPr>
            <a:r>
              <a:rPr lang="en-US" sz="1200" u="sng" dirty="0" smtClean="0">
                <a:hlinkClick r:id="rId3"/>
              </a:rPr>
              <a:t>http://www.hazardousareas.net/wp-content/uploads/2013/09/inspection.jpg</a:t>
            </a:r>
            <a:endParaRPr lang="en-US" sz="1200" dirty="0" smtClean="0"/>
          </a:p>
          <a:p>
            <a:pPr lvl="0">
              <a:defRPr sz="1800"/>
            </a:pPr>
            <a:endParaRPr lang="en-US" sz="1200" dirty="0" smtClean="0"/>
          </a:p>
          <a:p>
            <a:pPr lvl="0">
              <a:defRPr sz="1800"/>
            </a:pPr>
            <a:r>
              <a:rPr lang="en-US" sz="1200" u="sng" dirty="0" smtClean="0">
                <a:hlinkClick r:id="rId4"/>
              </a:rPr>
              <a:t>http://www.roadsidehazmat.com/wp-content/uploads/2014/02/Inspector.jpg</a:t>
            </a:r>
          </a:p>
          <a:p>
            <a:endParaRPr lang="en-US" dirty="0"/>
          </a:p>
        </p:txBody>
      </p:sp>
      <p:sp>
        <p:nvSpPr>
          <p:cNvPr id="4" name="Slide Number Placeholder 3"/>
          <p:cNvSpPr>
            <a:spLocks noGrp="1"/>
          </p:cNvSpPr>
          <p:nvPr>
            <p:ph type="sldNum" sz="quarter" idx="10"/>
          </p:nvPr>
        </p:nvSpPr>
        <p:spPr/>
        <p:txBody>
          <a:bodyPr/>
          <a:lstStyle/>
          <a:p>
            <a:fld id="{4FC050F0-854A-4EED-B70C-957A9D5C6F8E}" type="slidenum">
              <a:rPr lang="en-US" smtClean="0"/>
              <a:t>4</a:t>
            </a:fld>
            <a:endParaRPr lang="en-US"/>
          </a:p>
        </p:txBody>
      </p:sp>
    </p:spTree>
    <p:extLst>
      <p:ext uri="{BB962C8B-B14F-4D97-AF65-F5344CB8AC3E}">
        <p14:creationId xmlns:p14="http://schemas.microsoft.com/office/powerpoint/2010/main" val="44672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Another way regulations can slow down transportation is speed limits. This kind of regulation is up to the discretion of a state government. It exists out of an interest to save human lives and keep people safe, yet it has a direct impact on the speed of land transportation.</a:t>
            </a:r>
          </a:p>
          <a:p>
            <a:pPr lvl="0">
              <a:defRPr sz="1800"/>
            </a:pPr>
            <a:endParaRPr lang="en-US" sz="1200" dirty="0" smtClean="0"/>
          </a:p>
          <a:p>
            <a:pPr lvl="0">
              <a:defRPr sz="1800"/>
            </a:pPr>
            <a:r>
              <a:rPr lang="en-US" sz="1200" u="sng" dirty="0" smtClean="0">
                <a:hlinkClick r:id="rId3"/>
              </a:rPr>
              <a:t>http://media.mlive.com/grpress/news_impact/photo/speedlimitjpg-7f6247a7aecdc44d_large.jpg</a:t>
            </a:r>
            <a:endParaRPr lang="en-US" sz="1200" dirty="0" smtClean="0"/>
          </a:p>
          <a:p>
            <a:pPr lvl="0">
              <a:defRPr sz="1800"/>
            </a:pPr>
            <a:endParaRPr lang="en-US" sz="1200" dirty="0" smtClean="0"/>
          </a:p>
          <a:p>
            <a:pPr lvl="0">
              <a:defRPr sz="1800"/>
            </a:pPr>
            <a:r>
              <a:rPr lang="en-US" sz="1200" u="sng" dirty="0" smtClean="0">
                <a:hlinkClick r:id="rId4"/>
              </a:rPr>
              <a:t>http://media.bizj.us/view/img/2579071/474185731*304xx308-462-0-0.jpg</a:t>
            </a:r>
          </a:p>
          <a:p>
            <a:endParaRPr lang="en-US" dirty="0"/>
          </a:p>
        </p:txBody>
      </p:sp>
      <p:sp>
        <p:nvSpPr>
          <p:cNvPr id="4" name="Slide Number Placeholder 3"/>
          <p:cNvSpPr>
            <a:spLocks noGrp="1"/>
          </p:cNvSpPr>
          <p:nvPr>
            <p:ph type="sldNum" sz="quarter" idx="10"/>
          </p:nvPr>
        </p:nvSpPr>
        <p:spPr/>
        <p:txBody>
          <a:bodyPr/>
          <a:lstStyle/>
          <a:p>
            <a:fld id="{4FC050F0-854A-4EED-B70C-957A9D5C6F8E}" type="slidenum">
              <a:rPr lang="en-US" smtClean="0"/>
              <a:t>5</a:t>
            </a:fld>
            <a:endParaRPr lang="en-US"/>
          </a:p>
        </p:txBody>
      </p:sp>
    </p:spTree>
    <p:extLst>
      <p:ext uri="{BB962C8B-B14F-4D97-AF65-F5344CB8AC3E}">
        <p14:creationId xmlns:p14="http://schemas.microsoft.com/office/powerpoint/2010/main" val="143390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sz="1800"/>
            </a:pPr>
            <a:r>
              <a:rPr lang="en-US" sz="1200" dirty="0" smtClean="0"/>
              <a:t>Speed limits and inspections are external regulations. These are things other people need to constantly perform to have an effect. The other type of regulation is an internal regulation, which impacts things as they’re made or built.</a:t>
            </a:r>
            <a:endParaRPr lang="en-US" sz="1200" dirty="0"/>
          </a:p>
        </p:txBody>
      </p:sp>
      <p:sp>
        <p:nvSpPr>
          <p:cNvPr id="4" name="Slide Number Placeholder 3"/>
          <p:cNvSpPr>
            <a:spLocks noGrp="1"/>
          </p:cNvSpPr>
          <p:nvPr>
            <p:ph type="sldNum" sz="quarter" idx="10"/>
          </p:nvPr>
        </p:nvSpPr>
        <p:spPr/>
        <p:txBody>
          <a:bodyPr/>
          <a:lstStyle/>
          <a:p>
            <a:fld id="{4FC050F0-854A-4EED-B70C-957A9D5C6F8E}" type="slidenum">
              <a:rPr lang="en-US" smtClean="0"/>
              <a:t>6</a:t>
            </a:fld>
            <a:endParaRPr lang="en-US"/>
          </a:p>
        </p:txBody>
      </p:sp>
    </p:spTree>
    <p:extLst>
      <p:ext uri="{BB962C8B-B14F-4D97-AF65-F5344CB8AC3E}">
        <p14:creationId xmlns:p14="http://schemas.microsoft.com/office/powerpoint/2010/main" val="56415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Internal regulations come in the form of codes and standards. These are usually to preserve safety. These are lists of criteria for a vehicle, building, good, or service that are necessary for them to be legally allowed. This prevents people manufacturing a car that will crumple like its made of paper when it gets in a crash.</a:t>
            </a:r>
          </a:p>
          <a:p>
            <a:endParaRPr lang="en-US" dirty="0"/>
          </a:p>
        </p:txBody>
      </p:sp>
      <p:sp>
        <p:nvSpPr>
          <p:cNvPr id="4" name="Slide Number Placeholder 3"/>
          <p:cNvSpPr>
            <a:spLocks noGrp="1"/>
          </p:cNvSpPr>
          <p:nvPr>
            <p:ph type="sldNum" sz="quarter" idx="10"/>
          </p:nvPr>
        </p:nvSpPr>
        <p:spPr/>
        <p:txBody>
          <a:bodyPr/>
          <a:lstStyle/>
          <a:p>
            <a:fld id="{4FC050F0-854A-4EED-B70C-957A9D5C6F8E}" type="slidenum">
              <a:rPr lang="en-US" smtClean="0"/>
              <a:t>7</a:t>
            </a:fld>
            <a:endParaRPr lang="en-US"/>
          </a:p>
        </p:txBody>
      </p:sp>
    </p:spTree>
    <p:extLst>
      <p:ext uri="{BB962C8B-B14F-4D97-AF65-F5344CB8AC3E}">
        <p14:creationId xmlns:p14="http://schemas.microsoft.com/office/powerpoint/2010/main" val="1033462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smtClean="0"/>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88" y="1748546"/>
            <a:ext cx="8117633" cy="1356604"/>
          </a:xfrm>
        </p:spPr>
        <p:txBody>
          <a:bodyPr/>
          <a:lstStyle/>
          <a:p>
            <a:r>
              <a:rPr lang="en-US" dirty="0" smtClean="0"/>
              <a:t>Government regulation</a:t>
            </a:r>
            <a:endParaRPr lang="en-US" dirty="0"/>
          </a:p>
        </p:txBody>
      </p:sp>
    </p:spTree>
    <p:extLst>
      <p:ext uri="{BB962C8B-B14F-4D97-AF65-F5344CB8AC3E}">
        <p14:creationId xmlns:p14="http://schemas.microsoft.com/office/powerpoint/2010/main" val="3662697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1560" y="634482"/>
            <a:ext cx="6904654" cy="1569660"/>
          </a:xfrm>
          <a:prstGeom prst="rect">
            <a:avLst/>
          </a:prstGeom>
          <a:noFill/>
        </p:spPr>
        <p:txBody>
          <a:bodyPr wrap="square" rtlCol="0">
            <a:spAutoFit/>
          </a:bodyPr>
          <a:lstStyle/>
          <a:p>
            <a:pPr algn="ctr"/>
            <a:r>
              <a:rPr lang="en-US" sz="4800" dirty="0"/>
              <a:t>Government Regulatory Agencies</a:t>
            </a:r>
            <a:endParaRPr lang="en-US" dirty="0"/>
          </a:p>
        </p:txBody>
      </p:sp>
      <p:pic>
        <p:nvPicPr>
          <p:cNvPr id="3" name="pasted-image.png"/>
          <p:cNvPicPr/>
          <p:nvPr/>
        </p:nvPicPr>
        <p:blipFill>
          <a:blip r:embed="rId3">
            <a:extLst/>
          </a:blip>
          <a:stretch>
            <a:fillRect/>
          </a:stretch>
        </p:blipFill>
        <p:spPr>
          <a:xfrm>
            <a:off x="2496475" y="2204142"/>
            <a:ext cx="4934823" cy="2596842"/>
          </a:xfrm>
          <a:prstGeom prst="rect">
            <a:avLst/>
          </a:prstGeom>
          <a:ln w="12700">
            <a:miter lim="400000"/>
          </a:ln>
        </p:spPr>
      </p:pic>
    </p:spTree>
    <p:extLst>
      <p:ext uri="{BB962C8B-B14F-4D97-AF65-F5344CB8AC3E}">
        <p14:creationId xmlns:p14="http://schemas.microsoft.com/office/powerpoint/2010/main" val="1951283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61662"/>
            <a:ext cx="8289235" cy="1569660"/>
          </a:xfrm>
          <a:prstGeom prst="rect">
            <a:avLst/>
          </a:prstGeom>
          <a:noFill/>
        </p:spPr>
        <p:txBody>
          <a:bodyPr wrap="square" rtlCol="0">
            <a:spAutoFit/>
          </a:bodyPr>
          <a:lstStyle/>
          <a:p>
            <a:pPr algn="ctr"/>
            <a:r>
              <a:rPr lang="en-US" sz="4800" dirty="0"/>
              <a:t>In what ways do regulations bog down transportation?</a:t>
            </a:r>
            <a:endParaRPr lang="en-US" dirty="0"/>
          </a:p>
        </p:txBody>
      </p:sp>
      <p:pic>
        <p:nvPicPr>
          <p:cNvPr id="3" name="pasted-image.png"/>
          <p:cNvPicPr/>
          <p:nvPr/>
        </p:nvPicPr>
        <p:blipFill>
          <a:blip r:embed="rId3">
            <a:extLst/>
          </a:blip>
          <a:stretch>
            <a:fillRect/>
          </a:stretch>
        </p:blipFill>
        <p:spPr>
          <a:xfrm>
            <a:off x="3129505" y="2231322"/>
            <a:ext cx="2944623" cy="2564296"/>
          </a:xfrm>
          <a:prstGeom prst="rect">
            <a:avLst/>
          </a:prstGeom>
          <a:ln w="12700">
            <a:miter lim="400000"/>
          </a:ln>
        </p:spPr>
      </p:pic>
    </p:spTree>
    <p:extLst>
      <p:ext uri="{BB962C8B-B14F-4D97-AF65-F5344CB8AC3E}">
        <p14:creationId xmlns:p14="http://schemas.microsoft.com/office/powerpoint/2010/main" val="114851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80931"/>
            <a:ext cx="4553339" cy="830997"/>
          </a:xfrm>
          <a:prstGeom prst="rect">
            <a:avLst/>
          </a:prstGeom>
          <a:noFill/>
        </p:spPr>
        <p:txBody>
          <a:bodyPr wrap="square" rtlCol="0">
            <a:spAutoFit/>
          </a:bodyPr>
          <a:lstStyle/>
          <a:p>
            <a:pPr algn="ctr"/>
            <a:r>
              <a:rPr lang="en-US" sz="4800" dirty="0"/>
              <a:t>Inspections</a:t>
            </a:r>
            <a:endParaRPr lang="en-US" dirty="0"/>
          </a:p>
        </p:txBody>
      </p:sp>
      <p:pic>
        <p:nvPicPr>
          <p:cNvPr id="3" name="pasted-image.png"/>
          <p:cNvPicPr/>
          <p:nvPr/>
        </p:nvPicPr>
        <p:blipFill rotWithShape="1">
          <a:blip r:embed="rId3">
            <a:extLst/>
          </a:blip>
          <a:srcRect l="26504"/>
          <a:stretch/>
        </p:blipFill>
        <p:spPr>
          <a:xfrm>
            <a:off x="337930" y="1611928"/>
            <a:ext cx="5126280" cy="3150446"/>
          </a:xfrm>
          <a:prstGeom prst="rect">
            <a:avLst/>
          </a:prstGeom>
          <a:ln w="12700">
            <a:miter lim="400000"/>
          </a:ln>
        </p:spPr>
      </p:pic>
      <p:pic>
        <p:nvPicPr>
          <p:cNvPr id="4" name="pasted-image.png"/>
          <p:cNvPicPr/>
          <p:nvPr/>
        </p:nvPicPr>
        <p:blipFill>
          <a:blip r:embed="rId4">
            <a:extLst/>
          </a:blip>
          <a:stretch>
            <a:fillRect/>
          </a:stretch>
        </p:blipFill>
        <p:spPr>
          <a:xfrm>
            <a:off x="5943600" y="1174392"/>
            <a:ext cx="2701856" cy="3587982"/>
          </a:xfrm>
          <a:prstGeom prst="rect">
            <a:avLst/>
          </a:prstGeom>
          <a:ln w="12700">
            <a:miter lim="400000"/>
          </a:ln>
        </p:spPr>
      </p:pic>
    </p:spTree>
    <p:extLst>
      <p:ext uri="{BB962C8B-B14F-4D97-AF65-F5344CB8AC3E}">
        <p14:creationId xmlns:p14="http://schemas.microsoft.com/office/powerpoint/2010/main" val="294908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1297"/>
            <a:ext cx="4553339" cy="830997"/>
          </a:xfrm>
          <a:prstGeom prst="rect">
            <a:avLst/>
          </a:prstGeom>
          <a:noFill/>
        </p:spPr>
        <p:txBody>
          <a:bodyPr wrap="square" rtlCol="0">
            <a:spAutoFit/>
          </a:bodyPr>
          <a:lstStyle/>
          <a:p>
            <a:pPr algn="ctr"/>
            <a:r>
              <a:rPr lang="en-US" sz="4800" dirty="0"/>
              <a:t>Speed Limits</a:t>
            </a:r>
            <a:endParaRPr lang="en-US" dirty="0"/>
          </a:p>
        </p:txBody>
      </p:sp>
      <p:pic>
        <p:nvPicPr>
          <p:cNvPr id="3" name="pasted-image.png"/>
          <p:cNvPicPr/>
          <p:nvPr/>
        </p:nvPicPr>
        <p:blipFill>
          <a:blip r:embed="rId3">
            <a:extLst/>
          </a:blip>
          <a:stretch>
            <a:fillRect/>
          </a:stretch>
        </p:blipFill>
        <p:spPr>
          <a:xfrm>
            <a:off x="1479704" y="1769166"/>
            <a:ext cx="1593930" cy="2712830"/>
          </a:xfrm>
          <a:prstGeom prst="rect">
            <a:avLst/>
          </a:prstGeom>
          <a:ln w="12700">
            <a:miter lim="400000"/>
          </a:ln>
        </p:spPr>
      </p:pic>
      <p:pic>
        <p:nvPicPr>
          <p:cNvPr id="4" name="pasted-image.png"/>
          <p:cNvPicPr/>
          <p:nvPr/>
        </p:nvPicPr>
        <p:blipFill>
          <a:blip r:embed="rId4">
            <a:extLst/>
          </a:blip>
          <a:stretch>
            <a:fillRect/>
          </a:stretch>
        </p:blipFill>
        <p:spPr>
          <a:xfrm>
            <a:off x="4553339" y="1508172"/>
            <a:ext cx="3903391" cy="3234817"/>
          </a:xfrm>
          <a:prstGeom prst="rect">
            <a:avLst/>
          </a:prstGeom>
          <a:ln w="12700">
            <a:miter lim="400000"/>
          </a:ln>
        </p:spPr>
      </p:pic>
    </p:spTree>
    <p:extLst>
      <p:ext uri="{BB962C8B-B14F-4D97-AF65-F5344CB8AC3E}">
        <p14:creationId xmlns:p14="http://schemas.microsoft.com/office/powerpoint/2010/main" val="748283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827" y="4080723"/>
            <a:ext cx="5791471" cy="830997"/>
          </a:xfrm>
          <a:prstGeom prst="rect">
            <a:avLst/>
          </a:prstGeom>
          <a:noFill/>
        </p:spPr>
        <p:txBody>
          <a:bodyPr wrap="square" rtlCol="0">
            <a:spAutoFit/>
          </a:bodyPr>
          <a:lstStyle/>
          <a:p>
            <a:pPr algn="ctr"/>
            <a:r>
              <a:rPr lang="en-US" sz="4800" dirty="0"/>
              <a:t>Types of Regulation</a:t>
            </a:r>
            <a:endParaRPr lang="en-US" dirty="0"/>
          </a:p>
        </p:txBody>
      </p:sp>
      <p:pic>
        <p:nvPicPr>
          <p:cNvPr id="4" name="pasted-image.png"/>
          <p:cNvPicPr/>
          <p:nvPr/>
        </p:nvPicPr>
        <p:blipFill>
          <a:blip r:embed="rId3">
            <a:extLst/>
          </a:blip>
          <a:stretch>
            <a:fillRect/>
          </a:stretch>
        </p:blipFill>
        <p:spPr>
          <a:xfrm>
            <a:off x="1918448" y="874643"/>
            <a:ext cx="5930228" cy="3025230"/>
          </a:xfrm>
          <a:prstGeom prst="rect">
            <a:avLst/>
          </a:prstGeom>
          <a:ln w="12700">
            <a:miter lim="400000"/>
          </a:ln>
        </p:spPr>
      </p:pic>
    </p:spTree>
    <p:extLst>
      <p:ext uri="{BB962C8B-B14F-4D97-AF65-F5344CB8AC3E}">
        <p14:creationId xmlns:p14="http://schemas.microsoft.com/office/powerpoint/2010/main" val="2769025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1296"/>
            <a:ext cx="6427575" cy="830997"/>
          </a:xfrm>
          <a:prstGeom prst="rect">
            <a:avLst/>
          </a:prstGeom>
          <a:noFill/>
        </p:spPr>
        <p:txBody>
          <a:bodyPr wrap="square" rtlCol="0">
            <a:spAutoFit/>
          </a:bodyPr>
          <a:lstStyle/>
          <a:p>
            <a:pPr algn="ctr"/>
            <a:r>
              <a:rPr lang="en-US" sz="4800" dirty="0"/>
              <a:t>Codes and Standards</a:t>
            </a:r>
            <a:endParaRPr lang="en-US" dirty="0"/>
          </a:p>
        </p:txBody>
      </p:sp>
      <p:pic>
        <p:nvPicPr>
          <p:cNvPr id="3" name="pasted-image.png"/>
          <p:cNvPicPr/>
          <p:nvPr/>
        </p:nvPicPr>
        <p:blipFill>
          <a:blip r:embed="rId3">
            <a:extLst/>
          </a:blip>
          <a:stretch>
            <a:fillRect/>
          </a:stretch>
        </p:blipFill>
        <p:spPr>
          <a:xfrm>
            <a:off x="2231913" y="1728022"/>
            <a:ext cx="5000302" cy="2983126"/>
          </a:xfrm>
          <a:prstGeom prst="rect">
            <a:avLst/>
          </a:prstGeom>
          <a:ln w="12700">
            <a:miter lim="400000"/>
          </a:ln>
        </p:spPr>
      </p:pic>
    </p:spTree>
    <p:extLst>
      <p:ext uri="{BB962C8B-B14F-4D97-AF65-F5344CB8AC3E}">
        <p14:creationId xmlns:p14="http://schemas.microsoft.com/office/powerpoint/2010/main" val="371311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1dcc0da45af1e6733cd93be76481f6e9">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8061108c9017e2d5c6aa652c79b4115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C15454A0-0B51-4FB6-96C3-9C61C49E2E08}"/>
</file>

<file path=customXml/itemProps2.xml><?xml version="1.0" encoding="utf-8"?>
<ds:datastoreItem xmlns:ds="http://schemas.openxmlformats.org/officeDocument/2006/customXml" ds:itemID="{AEC56EAD-1B6B-4D6F-8480-4DA3564E4BDB}"/>
</file>

<file path=customXml/itemProps3.xml><?xml version="1.0" encoding="utf-8"?>
<ds:datastoreItem xmlns:ds="http://schemas.openxmlformats.org/officeDocument/2006/customXml" ds:itemID="{489810E9-40D1-49BD-9625-319E5E05C897}"/>
</file>

<file path=docProps/app.xml><?xml version="1.0" encoding="utf-8"?>
<Properties xmlns="http://schemas.openxmlformats.org/officeDocument/2006/extended-properties" xmlns:vt="http://schemas.openxmlformats.org/officeDocument/2006/docPropsVTypes">
  <Template>MS_Yellow</Template>
  <TotalTime>0</TotalTime>
  <Words>372</Words>
  <Application>Microsoft Office PowerPoint</Application>
  <PresentationFormat>On-screen Show (16:9)</PresentationFormat>
  <Paragraphs>31</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Narrow</vt:lpstr>
      <vt:lpstr>Calibri</vt:lpstr>
      <vt:lpstr>Tw Cen MT</vt:lpstr>
      <vt:lpstr>Wingdings</vt:lpstr>
      <vt:lpstr>Wingdings 2</vt:lpstr>
      <vt:lpstr>MS_Yellow</vt:lpstr>
      <vt:lpstr>Government regulation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2016-01-05T02:38:42Z</dcterms:created>
  <dcterms:modified xsi:type="dcterms:W3CDTF">2016-01-27T03:32:33Z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