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tags/tag1.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custDataLst>
    <p:tags r:id="rId10"/>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84150" autoAdjust="0"/>
  </p:normalViewPr>
  <p:slideViewPr>
    <p:cSldViewPr snapToGrid="0" showGuides="1">
      <p:cViewPr varScale="1">
        <p:scale>
          <a:sx n="48" d="100"/>
          <a:sy n="48" d="100"/>
        </p:scale>
        <p:origin x="180" y="48"/>
      </p:cViewPr>
      <p:guideLst>
        <p:guide orient="horz" pos="1620"/>
        <p:guide pos="2880"/>
      </p:guideLst>
    </p:cSldViewPr>
  </p:slideViewPr>
  <p:outlineViewPr>
    <p:cViewPr>
      <p:scale>
        <a:sx n="33" d="100"/>
        <a:sy n="33" d="100"/>
      </p:scale>
      <p:origin x="0" y="0"/>
    </p:cViewPr>
  </p:outlineViewPr>
  <p:notesTextViewPr>
    <p:cViewPr>
      <p:scale>
        <a:sx n="1" d="1"/>
        <a:sy n="1" d="1"/>
      </p:scale>
      <p:origin x="0" y="-85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C08EB3-98B6-4D7B-95BD-B148DBEDC5C8}" type="datetimeFigureOut">
              <a:rPr lang="en-US" smtClean="0"/>
              <a:t>1/26/2016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D89B1D-0FE4-4659-96A6-09AABB06A836}" type="slidenum">
              <a:rPr lang="en-US" smtClean="0"/>
              <a:t>‹#›</a:t>
            </a:fld>
            <a:endParaRPr lang="en-US"/>
          </a:p>
        </p:txBody>
      </p:sp>
    </p:spTree>
    <p:extLst>
      <p:ext uri="{BB962C8B-B14F-4D97-AF65-F5344CB8AC3E}">
        <p14:creationId xmlns:p14="http://schemas.microsoft.com/office/powerpoint/2010/main" val="3342186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larry5154.files.wordpress.com/2010/10/mailman.jp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transporteca.com/images/explain/ShippingProcess.png"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Here is a list of the basic processes that may be used individually or in various combinations to move goods and people.</a:t>
            </a:r>
          </a:p>
          <a:p>
            <a:endParaRPr lang="en-US" dirty="0"/>
          </a:p>
        </p:txBody>
      </p:sp>
      <p:sp>
        <p:nvSpPr>
          <p:cNvPr id="4" name="Slide Number Placeholder 3"/>
          <p:cNvSpPr>
            <a:spLocks noGrp="1"/>
          </p:cNvSpPr>
          <p:nvPr>
            <p:ph type="sldNum" sz="quarter" idx="10"/>
          </p:nvPr>
        </p:nvSpPr>
        <p:spPr/>
        <p:txBody>
          <a:bodyPr/>
          <a:lstStyle/>
          <a:p>
            <a:fld id="{E2D89B1D-0FE4-4659-96A6-09AABB06A836}" type="slidenum">
              <a:rPr lang="en-US" smtClean="0"/>
              <a:t>2</a:t>
            </a:fld>
            <a:endParaRPr lang="en-US"/>
          </a:p>
        </p:txBody>
      </p:sp>
    </p:spTree>
    <p:extLst>
      <p:ext uri="{BB962C8B-B14F-4D97-AF65-F5344CB8AC3E}">
        <p14:creationId xmlns:p14="http://schemas.microsoft.com/office/powerpoint/2010/main" val="1390079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So we have our long, wandering list of terms. What do each of these mean? For starters, receiving means to take in goods and be able to process them to be ready for another step. Holding is to keep an item or items ready in the short term if the next step isn’t ready yet. Storing is to keep track of an item for the long term. Loading and unloading have to do with putting things on vehicles and taking them off, and moving is the physical movement of goods.</a:t>
            </a:r>
          </a:p>
          <a:p>
            <a:endParaRPr lang="en-US" dirty="0"/>
          </a:p>
        </p:txBody>
      </p:sp>
      <p:sp>
        <p:nvSpPr>
          <p:cNvPr id="4" name="Slide Number Placeholder 3"/>
          <p:cNvSpPr>
            <a:spLocks noGrp="1"/>
          </p:cNvSpPr>
          <p:nvPr>
            <p:ph type="sldNum" sz="quarter" idx="10"/>
          </p:nvPr>
        </p:nvSpPr>
        <p:spPr/>
        <p:txBody>
          <a:bodyPr/>
          <a:lstStyle/>
          <a:p>
            <a:fld id="{E2D89B1D-0FE4-4659-96A6-09AABB06A836}" type="slidenum">
              <a:rPr lang="en-US" smtClean="0"/>
              <a:t>3</a:t>
            </a:fld>
            <a:endParaRPr lang="en-US"/>
          </a:p>
        </p:txBody>
      </p:sp>
    </p:spTree>
    <p:extLst>
      <p:ext uri="{BB962C8B-B14F-4D97-AF65-F5344CB8AC3E}">
        <p14:creationId xmlns:p14="http://schemas.microsoft.com/office/powerpoint/2010/main" val="220892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sz="1800"/>
            </a:pPr>
            <a:endParaRPr lang="en-US" sz="1200" dirty="0" smtClean="0"/>
          </a:p>
          <a:p>
            <a:pPr lvl="0">
              <a:defRPr sz="1800"/>
            </a:pPr>
            <a:r>
              <a:rPr lang="en-US" sz="1200" dirty="0" smtClean="0"/>
              <a:t>Delivery is the distribution of goods to the final consumer or retail store, evaluating is measuring the worth of a product or venture. Marketing is the action or business of promoting a good or service, managing is keeping track of and controlling. Communicating is making relevant information available and using conventions is keeping all of these processes relatively standard and compatible with each other.</a:t>
            </a:r>
          </a:p>
          <a:p>
            <a:pPr lvl="0">
              <a:defRPr sz="1800"/>
            </a:pPr>
            <a:endParaRPr lang="en-US" sz="1200" dirty="0" smtClean="0"/>
          </a:p>
          <a:p>
            <a:pPr lvl="0">
              <a:defRPr sz="1800"/>
            </a:pPr>
            <a:r>
              <a:rPr lang="en-US" sz="1200" u="sng" dirty="0" smtClean="0">
                <a:hlinkClick r:id="rId3"/>
              </a:rPr>
              <a:t>http://larry5154.files.wordpress.com/2010/10/mailman.jpg</a:t>
            </a:r>
          </a:p>
          <a:p>
            <a:endParaRPr lang="en-US" dirty="0"/>
          </a:p>
        </p:txBody>
      </p:sp>
      <p:sp>
        <p:nvSpPr>
          <p:cNvPr id="4" name="Slide Number Placeholder 3"/>
          <p:cNvSpPr>
            <a:spLocks noGrp="1"/>
          </p:cNvSpPr>
          <p:nvPr>
            <p:ph type="sldNum" sz="quarter" idx="10"/>
          </p:nvPr>
        </p:nvSpPr>
        <p:spPr/>
        <p:txBody>
          <a:bodyPr/>
          <a:lstStyle/>
          <a:p>
            <a:fld id="{E2D89B1D-0FE4-4659-96A6-09AABB06A836}" type="slidenum">
              <a:rPr lang="en-US" smtClean="0"/>
              <a:t>4</a:t>
            </a:fld>
            <a:endParaRPr lang="en-US"/>
          </a:p>
        </p:txBody>
      </p:sp>
    </p:spTree>
    <p:extLst>
      <p:ext uri="{BB962C8B-B14F-4D97-AF65-F5344CB8AC3E}">
        <p14:creationId xmlns:p14="http://schemas.microsoft.com/office/powerpoint/2010/main" val="801695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sz="1800"/>
            </a:pPr>
            <a:r>
              <a:rPr lang="en-US" sz="1200" dirty="0" smtClean="0"/>
              <a:t>In this example, there is a rough outline of the path a product will take when its on its way from a shipper to a buyer. What processes will the product be involved in on its path?</a:t>
            </a:r>
          </a:p>
          <a:p>
            <a:pPr lvl="0">
              <a:defRPr sz="1800"/>
            </a:pPr>
            <a:endParaRPr lang="en-US" sz="1200" dirty="0" smtClean="0"/>
          </a:p>
          <a:p>
            <a:pPr lvl="0">
              <a:defRPr sz="1800"/>
            </a:pPr>
            <a:r>
              <a:rPr lang="en-US" sz="1200" u="sng" dirty="0" smtClean="0">
                <a:hlinkClick r:id="rId3"/>
              </a:rPr>
              <a:t>https://www.transporteca.com/images/explain/ShippingProcess.png</a:t>
            </a:r>
          </a:p>
          <a:p>
            <a:endParaRPr lang="en-US" dirty="0"/>
          </a:p>
        </p:txBody>
      </p:sp>
      <p:sp>
        <p:nvSpPr>
          <p:cNvPr id="4" name="Slide Number Placeholder 3"/>
          <p:cNvSpPr>
            <a:spLocks noGrp="1"/>
          </p:cNvSpPr>
          <p:nvPr>
            <p:ph type="sldNum" sz="quarter" idx="10"/>
          </p:nvPr>
        </p:nvSpPr>
        <p:spPr/>
        <p:txBody>
          <a:bodyPr/>
          <a:lstStyle/>
          <a:p>
            <a:fld id="{E2D89B1D-0FE4-4659-96A6-09AABB06A836}" type="slidenum">
              <a:rPr lang="en-US" smtClean="0"/>
              <a:t>5</a:t>
            </a:fld>
            <a:endParaRPr lang="en-US"/>
          </a:p>
        </p:txBody>
      </p:sp>
    </p:spTree>
    <p:extLst>
      <p:ext uri="{BB962C8B-B14F-4D97-AF65-F5344CB8AC3E}">
        <p14:creationId xmlns:p14="http://schemas.microsoft.com/office/powerpoint/2010/main" val="2094962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As you can see by the sheer number of steps this product would take, the efficiency of all of these processes is essential. If there is a system developed for loading and unloading of trucks that reduces the time it takes to do, or decreases the number of times it needs to be done, it is extremely valuable.</a:t>
            </a:r>
          </a:p>
          <a:p>
            <a:endParaRPr lang="en-US" dirty="0"/>
          </a:p>
        </p:txBody>
      </p:sp>
      <p:sp>
        <p:nvSpPr>
          <p:cNvPr id="4" name="Slide Number Placeholder 3"/>
          <p:cNvSpPr>
            <a:spLocks noGrp="1"/>
          </p:cNvSpPr>
          <p:nvPr>
            <p:ph type="sldNum" sz="quarter" idx="10"/>
          </p:nvPr>
        </p:nvSpPr>
        <p:spPr/>
        <p:txBody>
          <a:bodyPr/>
          <a:lstStyle/>
          <a:p>
            <a:fld id="{E2D89B1D-0FE4-4659-96A6-09AABB06A836}" type="slidenum">
              <a:rPr lang="en-US" smtClean="0"/>
              <a:t>6</a:t>
            </a:fld>
            <a:endParaRPr lang="en-US"/>
          </a:p>
        </p:txBody>
      </p:sp>
    </p:spTree>
    <p:extLst>
      <p:ext uri="{BB962C8B-B14F-4D97-AF65-F5344CB8AC3E}">
        <p14:creationId xmlns:p14="http://schemas.microsoft.com/office/powerpoint/2010/main" val="2566967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sz="1800"/>
            </a:pPr>
            <a:endParaRPr lang="en-US" sz="1200" dirty="0" smtClean="0"/>
          </a:p>
          <a:p>
            <a:pPr lvl="0">
              <a:defRPr sz="1800"/>
            </a:pPr>
            <a:r>
              <a:rPr lang="en-US" sz="1200" dirty="0" smtClean="0"/>
              <a:t>This need for the utmost efficiency brings to mind the use of conventions. A convention is a way in which something is usually done. It makes everything much more efficient if something is done in a standard way across the board, so that no matter where someone is loading or unloading, it’ll be done in about the same way. This makes things go much faster, as something that can be done without thinking can be done very quickly and easily, if not in general in the transportation world.</a:t>
            </a:r>
          </a:p>
          <a:p>
            <a:pPr lvl="0">
              <a:defRPr sz="1800"/>
            </a:pPr>
            <a:endParaRPr lang="en-US" sz="1200" dirty="0" smtClean="0"/>
          </a:p>
          <a:p>
            <a:pPr lvl="0">
              <a:defRPr sz="1800"/>
            </a:pPr>
            <a:r>
              <a:rPr lang="en-US" sz="1200" smtClean="0"/>
              <a:t>http://yorktown.cbe.wwu.edu/sandvig/mis314/lectures/images/noThink.jpg</a:t>
            </a:r>
          </a:p>
          <a:p>
            <a:endParaRPr lang="en-US"/>
          </a:p>
        </p:txBody>
      </p:sp>
      <p:sp>
        <p:nvSpPr>
          <p:cNvPr id="4" name="Slide Number Placeholder 3"/>
          <p:cNvSpPr>
            <a:spLocks noGrp="1"/>
          </p:cNvSpPr>
          <p:nvPr>
            <p:ph type="sldNum" sz="quarter" idx="10"/>
          </p:nvPr>
        </p:nvSpPr>
        <p:spPr/>
        <p:txBody>
          <a:bodyPr/>
          <a:lstStyle/>
          <a:p>
            <a:fld id="{E2D89B1D-0FE4-4659-96A6-09AABB06A836}" type="slidenum">
              <a:rPr lang="en-US" smtClean="0"/>
              <a:t>7</a:t>
            </a:fld>
            <a:endParaRPr lang="en-US"/>
          </a:p>
        </p:txBody>
      </p:sp>
    </p:spTree>
    <p:extLst>
      <p:ext uri="{BB962C8B-B14F-4D97-AF65-F5344CB8AC3E}">
        <p14:creationId xmlns:p14="http://schemas.microsoft.com/office/powerpoint/2010/main" val="2634104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smtClean="0"/>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smtClean="0">
                <a:solidFill>
                  <a:schemeClr val="bg1"/>
                </a:solidFill>
                <a:latin typeface="+mj-lt"/>
                <a:ea typeface="+mn-ea"/>
                <a:cs typeface="Arial" pitchFamily="34" charset="0"/>
              </a:rPr>
              <a:t>TE </a:t>
            </a:r>
            <a:r>
              <a:rPr lang="en-US" sz="3000" b="0" kern="1300" spc="300" baseline="0" dirty="0" smtClean="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solidFill>
                  <a:srgbClr val="D9D9D9"/>
                </a:solidFill>
                <a:latin typeface="Arial Narrow"/>
                <a:cs typeface="Arial Narrow"/>
              </a:rPr>
              <a:t>STEM101.ORG</a:t>
            </a:r>
            <a:r>
              <a:rPr lang="en-US" sz="1000" i="0" baseline="0" dirty="0" smtClean="0">
                <a:solidFill>
                  <a:srgbClr val="D9D9D9"/>
                </a:solidFill>
                <a:latin typeface="Arial Narrow"/>
                <a:cs typeface="Arial Narrow"/>
              </a:rPr>
              <a:t>                                                                                                                                                                                                                 </a:t>
            </a:r>
            <a:r>
              <a:rPr lang="en-US" sz="1000" i="0" dirty="0" smtClean="0">
                <a:solidFill>
                  <a:srgbClr val="D9D9D9"/>
                </a:solidFill>
                <a:latin typeface="Arial Narrow"/>
                <a:cs typeface="Arial Narrow"/>
              </a:rPr>
              <a:t>A Non-Profit</a:t>
            </a:r>
            <a:r>
              <a:rPr lang="en-US" sz="1000" i="0" baseline="0" dirty="0" smtClean="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iming>
    <p:tnLst>
      <p:par>
        <p:cTn id="1" dur="indefinite" restart="never" nodeType="tmRoot"/>
      </p:par>
    </p:tnLst>
  </p:timing>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mod="1">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500" y="1673901"/>
            <a:ext cx="6477000" cy="1356604"/>
          </a:xfrm>
        </p:spPr>
        <p:txBody>
          <a:bodyPr/>
          <a:lstStyle/>
          <a:p>
            <a:pPr algn="ctr"/>
            <a:r>
              <a:rPr lang="en-US" dirty="0" smtClean="0"/>
              <a:t>Transportation process</a:t>
            </a:r>
            <a:endParaRPr lang="en-US" dirty="0"/>
          </a:p>
        </p:txBody>
      </p:sp>
    </p:spTree>
    <p:extLst>
      <p:ext uri="{BB962C8B-B14F-4D97-AF65-F5344CB8AC3E}">
        <p14:creationId xmlns:p14="http://schemas.microsoft.com/office/powerpoint/2010/main" val="3662697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1885" y="746449"/>
            <a:ext cx="8285584" cy="1569660"/>
          </a:xfrm>
          <a:prstGeom prst="rect">
            <a:avLst/>
          </a:prstGeom>
          <a:noFill/>
        </p:spPr>
        <p:txBody>
          <a:bodyPr wrap="square" rtlCol="0">
            <a:spAutoFit/>
          </a:bodyPr>
          <a:lstStyle/>
          <a:p>
            <a:r>
              <a:rPr lang="en-US" sz="4800" dirty="0"/>
              <a:t>What processes are common in transportation?</a:t>
            </a:r>
          </a:p>
        </p:txBody>
      </p:sp>
      <p:sp>
        <p:nvSpPr>
          <p:cNvPr id="3" name="TextBox 2"/>
          <p:cNvSpPr txBox="1"/>
          <p:nvPr/>
        </p:nvSpPr>
        <p:spPr>
          <a:xfrm>
            <a:off x="727788" y="2540846"/>
            <a:ext cx="2313992" cy="2308324"/>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Receiving</a:t>
            </a:r>
          </a:p>
          <a:p>
            <a:pPr marL="285750" indent="-285750">
              <a:buFont typeface="Arial" panose="020B0604020202020204" pitchFamily="34" charset="0"/>
              <a:buChar char="•"/>
            </a:pPr>
            <a:r>
              <a:rPr lang="en-US" sz="2400" dirty="0" smtClean="0"/>
              <a:t>Holding</a:t>
            </a:r>
          </a:p>
          <a:p>
            <a:pPr marL="285750" indent="-285750">
              <a:buFont typeface="Arial" panose="020B0604020202020204" pitchFamily="34" charset="0"/>
              <a:buChar char="•"/>
            </a:pPr>
            <a:r>
              <a:rPr lang="en-US" sz="2400" dirty="0" smtClean="0"/>
              <a:t>Storing</a:t>
            </a:r>
          </a:p>
          <a:p>
            <a:pPr marL="285750" indent="-285750">
              <a:buFont typeface="Arial" panose="020B0604020202020204" pitchFamily="34" charset="0"/>
              <a:buChar char="•"/>
            </a:pPr>
            <a:r>
              <a:rPr lang="en-US" sz="2400" dirty="0" smtClean="0"/>
              <a:t>Loading</a:t>
            </a:r>
          </a:p>
          <a:p>
            <a:pPr marL="285750" indent="-285750">
              <a:buFont typeface="Arial" panose="020B0604020202020204" pitchFamily="34" charset="0"/>
              <a:buChar char="•"/>
            </a:pPr>
            <a:r>
              <a:rPr lang="en-US" sz="2400" dirty="0" smtClean="0"/>
              <a:t>Moving</a:t>
            </a:r>
          </a:p>
          <a:p>
            <a:pPr marL="285750" indent="-285750">
              <a:buFont typeface="Arial" panose="020B0604020202020204" pitchFamily="34" charset="0"/>
              <a:buChar char="•"/>
            </a:pPr>
            <a:r>
              <a:rPr lang="en-US" sz="2400" dirty="0" smtClean="0"/>
              <a:t>Unloading</a:t>
            </a:r>
            <a:endParaRPr lang="en-US" sz="2400" dirty="0"/>
          </a:p>
        </p:txBody>
      </p:sp>
      <p:sp>
        <p:nvSpPr>
          <p:cNvPr id="4" name="TextBox 3"/>
          <p:cNvSpPr txBox="1"/>
          <p:nvPr/>
        </p:nvSpPr>
        <p:spPr>
          <a:xfrm>
            <a:off x="4012162" y="2540846"/>
            <a:ext cx="3489649" cy="2308324"/>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Delivering</a:t>
            </a:r>
          </a:p>
          <a:p>
            <a:pPr marL="285750" indent="-285750">
              <a:buFont typeface="Arial" panose="020B0604020202020204" pitchFamily="34" charset="0"/>
              <a:buChar char="•"/>
            </a:pPr>
            <a:r>
              <a:rPr lang="en-US" sz="2400" dirty="0" smtClean="0"/>
              <a:t>Evaluating</a:t>
            </a:r>
          </a:p>
          <a:p>
            <a:pPr marL="285750" indent="-285750">
              <a:buFont typeface="Arial" panose="020B0604020202020204" pitchFamily="34" charset="0"/>
              <a:buChar char="•"/>
            </a:pPr>
            <a:r>
              <a:rPr lang="en-US" sz="2400" dirty="0" smtClean="0"/>
              <a:t>Marketing</a:t>
            </a:r>
          </a:p>
          <a:p>
            <a:pPr marL="285750" indent="-285750">
              <a:buFont typeface="Arial" panose="020B0604020202020204" pitchFamily="34" charset="0"/>
              <a:buChar char="•"/>
            </a:pPr>
            <a:r>
              <a:rPr lang="en-US" sz="2400" dirty="0" smtClean="0"/>
              <a:t>Managing</a:t>
            </a:r>
          </a:p>
          <a:p>
            <a:pPr marL="285750" indent="-285750">
              <a:buFont typeface="Arial" panose="020B0604020202020204" pitchFamily="34" charset="0"/>
              <a:buChar char="•"/>
            </a:pPr>
            <a:r>
              <a:rPr lang="en-US" sz="2400" dirty="0" smtClean="0"/>
              <a:t>Communicating</a:t>
            </a:r>
            <a:endParaRPr lang="en-US" sz="2400" dirty="0"/>
          </a:p>
          <a:p>
            <a:pPr marL="285750" indent="-285750">
              <a:buFont typeface="Arial" panose="020B0604020202020204" pitchFamily="34" charset="0"/>
              <a:buChar char="•"/>
            </a:pPr>
            <a:r>
              <a:rPr lang="en-US" sz="2400" dirty="0" smtClean="0"/>
              <a:t>Using Conventions</a:t>
            </a:r>
          </a:p>
        </p:txBody>
      </p:sp>
    </p:spTree>
    <p:extLst>
      <p:ext uri="{BB962C8B-B14F-4D97-AF65-F5344CB8AC3E}">
        <p14:creationId xmlns:p14="http://schemas.microsoft.com/office/powerpoint/2010/main" val="2769025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51503"/>
            <a:ext cx="7600950" cy="830997"/>
          </a:xfrm>
          <a:prstGeom prst="rect">
            <a:avLst/>
          </a:prstGeom>
          <a:noFill/>
        </p:spPr>
        <p:txBody>
          <a:bodyPr wrap="square" rtlCol="0">
            <a:spAutoFit/>
          </a:bodyPr>
          <a:lstStyle/>
          <a:p>
            <a:r>
              <a:rPr lang="en-US" sz="4800" dirty="0"/>
              <a:t>What do these mean?</a:t>
            </a:r>
          </a:p>
        </p:txBody>
      </p:sp>
      <p:pic>
        <p:nvPicPr>
          <p:cNvPr id="3" name="pasted-image.png"/>
          <p:cNvPicPr/>
          <p:nvPr/>
        </p:nvPicPr>
        <p:blipFill>
          <a:blip r:embed="rId3">
            <a:extLst/>
          </a:blip>
          <a:stretch>
            <a:fillRect/>
          </a:stretch>
        </p:blipFill>
        <p:spPr>
          <a:xfrm>
            <a:off x="5528640" y="1786558"/>
            <a:ext cx="3047605" cy="2866887"/>
          </a:xfrm>
          <a:prstGeom prst="rect">
            <a:avLst/>
          </a:prstGeom>
          <a:ln w="12700">
            <a:miter lim="400000"/>
          </a:ln>
        </p:spPr>
      </p:pic>
      <p:sp>
        <p:nvSpPr>
          <p:cNvPr id="4" name="TextBox 3"/>
          <p:cNvSpPr txBox="1"/>
          <p:nvPr/>
        </p:nvSpPr>
        <p:spPr>
          <a:xfrm>
            <a:off x="784938" y="1881173"/>
            <a:ext cx="2313992" cy="2677656"/>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Receiving</a:t>
            </a:r>
          </a:p>
          <a:p>
            <a:pPr marL="285750" indent="-285750">
              <a:buFont typeface="Arial" panose="020B0604020202020204" pitchFamily="34" charset="0"/>
              <a:buChar char="•"/>
            </a:pPr>
            <a:r>
              <a:rPr lang="en-US" sz="2800" dirty="0" smtClean="0"/>
              <a:t>Holding</a:t>
            </a:r>
          </a:p>
          <a:p>
            <a:pPr marL="285750" indent="-285750">
              <a:buFont typeface="Arial" panose="020B0604020202020204" pitchFamily="34" charset="0"/>
              <a:buChar char="•"/>
            </a:pPr>
            <a:r>
              <a:rPr lang="en-US" sz="2800" dirty="0" smtClean="0"/>
              <a:t>Storing</a:t>
            </a:r>
          </a:p>
          <a:p>
            <a:pPr marL="285750" indent="-285750">
              <a:buFont typeface="Arial" panose="020B0604020202020204" pitchFamily="34" charset="0"/>
              <a:buChar char="•"/>
            </a:pPr>
            <a:r>
              <a:rPr lang="en-US" sz="2800" dirty="0" smtClean="0"/>
              <a:t>Loading</a:t>
            </a:r>
          </a:p>
          <a:p>
            <a:pPr marL="285750" indent="-285750">
              <a:buFont typeface="Arial" panose="020B0604020202020204" pitchFamily="34" charset="0"/>
              <a:buChar char="•"/>
            </a:pPr>
            <a:r>
              <a:rPr lang="en-US" sz="2800" dirty="0" smtClean="0"/>
              <a:t>Moving</a:t>
            </a:r>
          </a:p>
          <a:p>
            <a:pPr marL="285750" indent="-285750">
              <a:buFont typeface="Arial" panose="020B0604020202020204" pitchFamily="34" charset="0"/>
              <a:buChar char="•"/>
            </a:pPr>
            <a:r>
              <a:rPr lang="en-US" sz="2800" dirty="0" smtClean="0"/>
              <a:t>Unloading</a:t>
            </a:r>
            <a:endParaRPr lang="en-US" sz="2800" dirty="0"/>
          </a:p>
        </p:txBody>
      </p:sp>
    </p:spTree>
    <p:extLst>
      <p:ext uri="{BB962C8B-B14F-4D97-AF65-F5344CB8AC3E}">
        <p14:creationId xmlns:p14="http://schemas.microsoft.com/office/powerpoint/2010/main" val="3931761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27703"/>
            <a:ext cx="6400800" cy="830997"/>
          </a:xfrm>
          <a:prstGeom prst="rect">
            <a:avLst/>
          </a:prstGeom>
          <a:noFill/>
        </p:spPr>
        <p:txBody>
          <a:bodyPr wrap="square" rtlCol="0">
            <a:spAutoFit/>
          </a:bodyPr>
          <a:lstStyle/>
          <a:p>
            <a:r>
              <a:rPr lang="en-US" sz="4800" dirty="0"/>
              <a:t>What do these mean?</a:t>
            </a:r>
          </a:p>
        </p:txBody>
      </p:sp>
      <p:sp>
        <p:nvSpPr>
          <p:cNvPr id="3" name="TextBox 2"/>
          <p:cNvSpPr txBox="1"/>
          <p:nvPr/>
        </p:nvSpPr>
        <p:spPr>
          <a:xfrm>
            <a:off x="849862" y="2007446"/>
            <a:ext cx="3489649" cy="2308324"/>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Delivering</a:t>
            </a:r>
          </a:p>
          <a:p>
            <a:pPr marL="285750" indent="-285750">
              <a:buFont typeface="Arial" panose="020B0604020202020204" pitchFamily="34" charset="0"/>
              <a:buChar char="•"/>
            </a:pPr>
            <a:r>
              <a:rPr lang="en-US" sz="2400" dirty="0" smtClean="0"/>
              <a:t>Evaluating</a:t>
            </a:r>
          </a:p>
          <a:p>
            <a:pPr marL="285750" indent="-285750">
              <a:buFont typeface="Arial" panose="020B0604020202020204" pitchFamily="34" charset="0"/>
              <a:buChar char="•"/>
            </a:pPr>
            <a:r>
              <a:rPr lang="en-US" sz="2400" dirty="0" smtClean="0"/>
              <a:t>Marketing</a:t>
            </a:r>
          </a:p>
          <a:p>
            <a:pPr marL="285750" indent="-285750">
              <a:buFont typeface="Arial" panose="020B0604020202020204" pitchFamily="34" charset="0"/>
              <a:buChar char="•"/>
            </a:pPr>
            <a:r>
              <a:rPr lang="en-US" sz="2400" dirty="0" smtClean="0"/>
              <a:t>Managing</a:t>
            </a:r>
          </a:p>
          <a:p>
            <a:pPr marL="285750" indent="-285750">
              <a:buFont typeface="Arial" panose="020B0604020202020204" pitchFamily="34" charset="0"/>
              <a:buChar char="•"/>
            </a:pPr>
            <a:r>
              <a:rPr lang="en-US" sz="2400" dirty="0" smtClean="0"/>
              <a:t>Communicating</a:t>
            </a:r>
            <a:endParaRPr lang="en-US" sz="2400" dirty="0"/>
          </a:p>
          <a:p>
            <a:pPr marL="285750" indent="-285750">
              <a:buFont typeface="Arial" panose="020B0604020202020204" pitchFamily="34" charset="0"/>
              <a:buChar char="•"/>
            </a:pPr>
            <a:r>
              <a:rPr lang="en-US" sz="2400" dirty="0" smtClean="0"/>
              <a:t>Using Conventions</a:t>
            </a:r>
          </a:p>
        </p:txBody>
      </p:sp>
      <p:pic>
        <p:nvPicPr>
          <p:cNvPr id="4" name="pasted-image.png"/>
          <p:cNvPicPr/>
          <p:nvPr/>
        </p:nvPicPr>
        <p:blipFill>
          <a:blip r:embed="rId3">
            <a:extLst/>
          </a:blip>
          <a:stretch>
            <a:fillRect/>
          </a:stretch>
        </p:blipFill>
        <p:spPr>
          <a:xfrm>
            <a:off x="4877627" y="1823044"/>
            <a:ext cx="3369175" cy="2677128"/>
          </a:xfrm>
          <a:prstGeom prst="rect">
            <a:avLst/>
          </a:prstGeom>
          <a:ln w="12700">
            <a:miter lim="400000"/>
          </a:ln>
        </p:spPr>
      </p:pic>
    </p:spTree>
    <p:extLst>
      <p:ext uri="{BB962C8B-B14F-4D97-AF65-F5344CB8AC3E}">
        <p14:creationId xmlns:p14="http://schemas.microsoft.com/office/powerpoint/2010/main" val="2430447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41730" y="4085253"/>
            <a:ext cx="3778120" cy="830997"/>
          </a:xfrm>
          <a:prstGeom prst="rect">
            <a:avLst/>
          </a:prstGeom>
          <a:noFill/>
        </p:spPr>
        <p:txBody>
          <a:bodyPr wrap="square" rtlCol="0">
            <a:spAutoFit/>
          </a:bodyPr>
          <a:lstStyle/>
          <a:p>
            <a:r>
              <a:rPr lang="en-US" sz="4800" dirty="0"/>
              <a:t>An Example</a:t>
            </a:r>
          </a:p>
        </p:txBody>
      </p:sp>
      <p:pic>
        <p:nvPicPr>
          <p:cNvPr id="3" name="pasted-image.png"/>
          <p:cNvPicPr/>
          <p:nvPr/>
        </p:nvPicPr>
        <p:blipFill>
          <a:blip r:embed="rId3">
            <a:extLst/>
          </a:blip>
          <a:stretch>
            <a:fillRect/>
          </a:stretch>
        </p:blipFill>
        <p:spPr>
          <a:xfrm>
            <a:off x="0" y="1219200"/>
            <a:ext cx="9144000" cy="1969046"/>
          </a:xfrm>
          <a:prstGeom prst="rect">
            <a:avLst/>
          </a:prstGeom>
          <a:ln w="12700">
            <a:miter lim="400000"/>
          </a:ln>
        </p:spPr>
      </p:pic>
    </p:spTree>
    <p:extLst>
      <p:ext uri="{BB962C8B-B14F-4D97-AF65-F5344CB8AC3E}">
        <p14:creationId xmlns:p14="http://schemas.microsoft.com/office/powerpoint/2010/main" val="1864225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89603"/>
            <a:ext cx="6896100" cy="830997"/>
          </a:xfrm>
          <a:prstGeom prst="rect">
            <a:avLst/>
          </a:prstGeom>
          <a:noFill/>
        </p:spPr>
        <p:txBody>
          <a:bodyPr wrap="square" rtlCol="0">
            <a:spAutoFit/>
          </a:bodyPr>
          <a:lstStyle/>
          <a:p>
            <a:r>
              <a:rPr lang="en-US" sz="4800" dirty="0"/>
              <a:t>The product might be…</a:t>
            </a:r>
          </a:p>
        </p:txBody>
      </p:sp>
      <p:sp>
        <p:nvSpPr>
          <p:cNvPr id="4" name="TextBox 3"/>
          <p:cNvSpPr txBox="1"/>
          <p:nvPr/>
        </p:nvSpPr>
        <p:spPr>
          <a:xfrm>
            <a:off x="419100" y="1828800"/>
            <a:ext cx="8553450"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Loaded onto the export haulage vehicle</a:t>
            </a:r>
          </a:p>
          <a:p>
            <a:pPr marL="285750" indent="-285750">
              <a:buFont typeface="Arial" panose="020B0604020202020204" pitchFamily="34" charset="0"/>
              <a:buChar char="•"/>
            </a:pPr>
            <a:r>
              <a:rPr lang="en-US" sz="2000" dirty="0" smtClean="0"/>
              <a:t>Unloaded and held or stored at the origin warehouse</a:t>
            </a:r>
          </a:p>
          <a:p>
            <a:pPr marL="285750" indent="-285750">
              <a:buFont typeface="Arial" panose="020B0604020202020204" pitchFamily="34" charset="0"/>
              <a:buChar char="•"/>
            </a:pPr>
            <a:r>
              <a:rPr lang="en-US" sz="2000" dirty="0" smtClean="0"/>
              <a:t>Loaded onto origin handling, then loaded onto the ocean freight vehicle</a:t>
            </a:r>
          </a:p>
          <a:p>
            <a:pPr marL="285750" indent="-285750">
              <a:buFont typeface="Arial" panose="020B0604020202020204" pitchFamily="34" charset="0"/>
              <a:buChar char="•"/>
            </a:pPr>
            <a:r>
              <a:rPr lang="en-US" sz="2000" dirty="0" smtClean="0"/>
              <a:t>Moved across a body of water</a:t>
            </a:r>
          </a:p>
          <a:p>
            <a:pPr marL="285750" indent="-285750">
              <a:buFont typeface="Arial" panose="020B0604020202020204" pitchFamily="34" charset="0"/>
              <a:buChar char="•"/>
            </a:pPr>
            <a:r>
              <a:rPr lang="en-US" sz="2000" dirty="0" smtClean="0"/>
              <a:t>Unloaded and evaluated at port, then loaded onto the destination handling</a:t>
            </a:r>
          </a:p>
          <a:p>
            <a:pPr marL="285750" indent="-285750">
              <a:buFont typeface="Arial" panose="020B0604020202020204" pitchFamily="34" charset="0"/>
              <a:buChar char="•"/>
            </a:pPr>
            <a:r>
              <a:rPr lang="en-US" sz="2000" dirty="0" smtClean="0"/>
              <a:t>Unloaded at a destination warehouse or distribution center</a:t>
            </a:r>
          </a:p>
          <a:p>
            <a:pPr marL="285750" indent="-285750">
              <a:buFont typeface="Arial" panose="020B0604020202020204" pitchFamily="34" charset="0"/>
              <a:buChar char="•"/>
            </a:pPr>
            <a:r>
              <a:rPr lang="en-US" sz="2000" dirty="0" smtClean="0"/>
              <a:t>Delivered to a buyer</a:t>
            </a:r>
            <a:endParaRPr lang="en-US" sz="2000" dirty="0"/>
          </a:p>
        </p:txBody>
      </p:sp>
    </p:spTree>
    <p:extLst>
      <p:ext uri="{BB962C8B-B14F-4D97-AF65-F5344CB8AC3E}">
        <p14:creationId xmlns:p14="http://schemas.microsoft.com/office/powerpoint/2010/main" val="1492555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250" y="789603"/>
            <a:ext cx="5772150" cy="830997"/>
          </a:xfrm>
          <a:prstGeom prst="rect">
            <a:avLst/>
          </a:prstGeom>
          <a:noFill/>
        </p:spPr>
        <p:txBody>
          <a:bodyPr wrap="square" rtlCol="0">
            <a:spAutoFit/>
          </a:bodyPr>
          <a:lstStyle/>
          <a:p>
            <a:r>
              <a:rPr lang="en-US" sz="4800" dirty="0"/>
              <a:t>Use of Conventions</a:t>
            </a:r>
          </a:p>
        </p:txBody>
      </p:sp>
      <p:pic>
        <p:nvPicPr>
          <p:cNvPr id="3" name="pasted-image.png"/>
          <p:cNvPicPr/>
          <p:nvPr/>
        </p:nvPicPr>
        <p:blipFill>
          <a:blip r:embed="rId3">
            <a:extLst/>
          </a:blip>
          <a:stretch>
            <a:fillRect/>
          </a:stretch>
        </p:blipFill>
        <p:spPr>
          <a:xfrm>
            <a:off x="3585955" y="1620600"/>
            <a:ext cx="2600740" cy="3146682"/>
          </a:xfrm>
          <a:prstGeom prst="rect">
            <a:avLst/>
          </a:prstGeom>
          <a:ln w="12700">
            <a:miter lim="400000"/>
          </a:ln>
        </p:spPr>
      </p:pic>
    </p:spTree>
    <p:extLst>
      <p:ext uri="{BB962C8B-B14F-4D97-AF65-F5344CB8AC3E}">
        <p14:creationId xmlns:p14="http://schemas.microsoft.com/office/powerpoint/2010/main" val="204063598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503b13e5b5c7c070d9c7aeb76de8d267b23ddc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9" ma:contentTypeDescription="Create a new document." ma:contentTypeScope="" ma:versionID="1dcc0da45af1e6733cd93be76481f6e9">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8061108c9017e2d5c6aa652c79b4115d"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Dateuploadedtocours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ateuploadedtocourse" ma:index="25" nillable="true" ma:displayName="Date uploaded to course" ma:format="Dropdown" ma:internalName="Dateuploadedtocourse">
      <xsd:simpleType>
        <xsd:restriction base="dms:Text">
          <xsd:maxLength value="255"/>
        </xsd:restriction>
      </xsd:simpleType>
    </xsd:element>
    <xsd:element name="MediaServiceLocation" ma:index="26"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796801b-3a89-4506-aaa3-b2b080dc6fff">
      <Terms xmlns="http://schemas.microsoft.com/office/infopath/2007/PartnerControls"/>
    </lcf76f155ced4ddcb4097134ff3c332f>
    <TaxCatchAll xmlns="352a001b-fdfe-49a0-8a03-de813b89e960" xsi:nil="true"/>
    <Dateuploadedtocourse xmlns="5796801b-3a89-4506-aaa3-b2b080dc6fff" xsi:nil="true"/>
  </documentManagement>
</p:properties>
</file>

<file path=customXml/itemProps1.xml><?xml version="1.0" encoding="utf-8"?>
<ds:datastoreItem xmlns:ds="http://schemas.openxmlformats.org/officeDocument/2006/customXml" ds:itemID="{47172286-C31F-45AC-A8F1-A268090D4A90}"/>
</file>

<file path=customXml/itemProps2.xml><?xml version="1.0" encoding="utf-8"?>
<ds:datastoreItem xmlns:ds="http://schemas.openxmlformats.org/officeDocument/2006/customXml" ds:itemID="{3F397B50-0DAD-4C13-A466-2D16793A06E3}"/>
</file>

<file path=customXml/itemProps3.xml><?xml version="1.0" encoding="utf-8"?>
<ds:datastoreItem xmlns:ds="http://schemas.openxmlformats.org/officeDocument/2006/customXml" ds:itemID="{36B92F91-917E-43E2-A2D2-43F5F0481928}"/>
</file>

<file path=docProps/app.xml><?xml version="1.0" encoding="utf-8"?>
<Properties xmlns="http://schemas.openxmlformats.org/officeDocument/2006/extended-properties" xmlns:vt="http://schemas.openxmlformats.org/officeDocument/2006/docPropsVTypes">
  <Template>MS_Yellow</Template>
  <TotalTime>0</TotalTime>
  <Words>517</Words>
  <Application>Microsoft Office PowerPoint</Application>
  <PresentationFormat>On-screen Show (16:9)</PresentationFormat>
  <Paragraphs>58</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Narrow</vt:lpstr>
      <vt:lpstr>Calibri</vt:lpstr>
      <vt:lpstr>Tw Cen MT</vt:lpstr>
      <vt:lpstr>Wingdings</vt:lpstr>
      <vt:lpstr>Wingdings 2</vt:lpstr>
      <vt:lpstr>MS_Yellow</vt:lpstr>
      <vt:lpstr>Transportation process</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2016-01-05T02:38:42Z</dcterms:created>
  <dcterms:modified xsi:type="dcterms:W3CDTF">2016-01-27T03:53:46Z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0x0101006F527443B7F650468EB70DBA5F662911</vt:lpwstr>
  </property>
</Properties>
</file>