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8" r:id="rId6"/>
    <p:sldId id="263" r:id="rId7"/>
    <p:sldId id="264" r:id="rId8"/>
    <p:sldId id="259" r:id="rId9"/>
    <p:sldId id="265" r:id="rId10"/>
    <p:sldId id="260" r:id="rId11"/>
    <p:sldId id="266" r:id="rId12"/>
  </p:sldIdLst>
  <p:sldSz cx="9144000" cy="5143500" type="screen16x9"/>
  <p:notesSz cx="6858000" cy="9144000"/>
  <p:custDataLst>
    <p:tags r:id="rId13"/>
  </p:custDataLst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7D30"/>
    <a:srgbClr val="0000DC"/>
    <a:srgbClr val="000079"/>
    <a:srgbClr val="673276"/>
    <a:srgbClr val="7452CA"/>
    <a:srgbClr val="0C1930"/>
    <a:srgbClr val="CA67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010CBA-A11D-47E5-9553-983F6C517FC6}" v="3" dt="2025-03-07T15:14:34.7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7" autoAdjust="0"/>
    <p:restoredTop sz="97293" autoAdjust="0"/>
  </p:normalViewPr>
  <p:slideViewPr>
    <p:cSldViewPr snapToGrid="0" showGuides="1">
      <p:cViewPr varScale="1">
        <p:scale>
          <a:sx n="180" d="100"/>
          <a:sy n="180" d="100"/>
        </p:scale>
        <p:origin x="352" y="13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gs" Target="tags/tag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m DiCamillo" userId="0bf7383c-b828-4fa6-aac5-f212075b078d" providerId="ADAL" clId="{22010CBA-A11D-47E5-9553-983F6C517FC6}"/>
    <pc:docChg chg="custSel mod modSld">
      <pc:chgData name="Tom DiCamillo" userId="0bf7383c-b828-4fa6-aac5-f212075b078d" providerId="ADAL" clId="{22010CBA-A11D-47E5-9553-983F6C517FC6}" dt="2025-03-07T15:15:17.014" v="2" actId="478"/>
      <pc:docMkLst>
        <pc:docMk/>
      </pc:docMkLst>
      <pc:sldChg chg="delSp mod">
        <pc:chgData name="Tom DiCamillo" userId="0bf7383c-b828-4fa6-aac5-f212075b078d" providerId="ADAL" clId="{22010CBA-A11D-47E5-9553-983F6C517FC6}" dt="2025-03-07T15:15:17.014" v="2" actId="478"/>
        <pc:sldMkLst>
          <pc:docMk/>
          <pc:sldMk cId="1156318539" sldId="260"/>
        </pc:sldMkLst>
        <pc:spChg chg="del">
          <ac:chgData name="Tom DiCamillo" userId="0bf7383c-b828-4fa6-aac5-f212075b078d" providerId="ADAL" clId="{22010CBA-A11D-47E5-9553-983F6C517FC6}" dt="2025-03-07T15:15:17.014" v="2" actId="478"/>
          <ac:spMkLst>
            <pc:docMk/>
            <pc:sldMk cId="1156318539" sldId="260"/>
            <ac:spMk id="10" creationId="{06A786C8-9DE2-4055-B621-9DC2FF8468F5}"/>
          </ac:spMkLst>
        </pc:spChg>
        <pc:grpChg chg="del">
          <ac:chgData name="Tom DiCamillo" userId="0bf7383c-b828-4fa6-aac5-f212075b078d" providerId="ADAL" clId="{22010CBA-A11D-47E5-9553-983F6C517FC6}" dt="2025-03-07T15:15:15.252" v="1" actId="478"/>
          <ac:grpSpMkLst>
            <pc:docMk/>
            <pc:sldMk cId="1156318539" sldId="260"/>
            <ac:grpSpMk id="12" creationId="{FC4C2AD1-A01E-4C28-A5BA-ED3912E386A9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1331370" y="1764044"/>
            <a:ext cx="6477000" cy="1356604"/>
          </a:xfrm>
          <a:prstGeom prst="rect">
            <a:avLst/>
          </a:prstGeom>
        </p:spPr>
        <p:txBody>
          <a:bodyPr rtlCol="0" anchor="b"/>
          <a:lstStyle>
            <a:lvl1pPr>
              <a:defRPr cap="all" baseline="0"/>
            </a:lvl1pPr>
            <a:extLst/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" name="Parallelogram 1"/>
          <p:cNvSpPr/>
          <p:nvPr userDrawn="1"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Parallelogram 1"/>
          <p:cNvSpPr/>
          <p:nvPr userDrawn="1"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Parallelogram 1"/>
          <p:cNvSpPr/>
          <p:nvPr userDrawn="1"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Parallelogram 1"/>
          <p:cNvSpPr/>
          <p:nvPr userDrawn="1"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" name="Parallelogram 1"/>
          <p:cNvSpPr/>
          <p:nvPr userDrawn="1"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TextBox 24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 dirty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 dirty="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2" name="Picture 1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C3CC4929-9716-859C-1A3F-D9076F9435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264" y="105811"/>
            <a:ext cx="2164213" cy="46972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arallelogram 1"/>
          <p:cNvSpPr/>
          <p:nvPr userDrawn="1"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Parallelogram 1"/>
          <p:cNvSpPr/>
          <p:nvPr userDrawn="1"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Parallelogram 1"/>
          <p:cNvSpPr/>
          <p:nvPr userDrawn="1"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Parallelogram 1"/>
          <p:cNvSpPr/>
          <p:nvPr userDrawn="1"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1" name="Parallelogram 1"/>
          <p:cNvSpPr/>
          <p:nvPr userDrawn="1"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 dirty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 dirty="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4" name="Picture 3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1E5588A3-BA1B-8673-E4FE-1832806FA4B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264" y="105811"/>
            <a:ext cx="2164213" cy="46972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40789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0117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61F5-D8D8-40C6-8D23-53FB4F657941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2D5C0-7033-4DB5-8DD1-2301A54E5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928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425391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arallelogram 1"/>
          <p:cNvSpPr/>
          <p:nvPr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Parallelogram 1"/>
          <p:cNvSpPr/>
          <p:nvPr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arallelogram 1"/>
          <p:cNvSpPr/>
          <p:nvPr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arallelogram 1"/>
          <p:cNvSpPr/>
          <p:nvPr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Parallelogram 1"/>
          <p:cNvSpPr/>
          <p:nvPr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 dirty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 dirty="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4" name="Picture 3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1903D122-F9DC-ABBC-C7D0-B5047620F145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264" y="105811"/>
            <a:ext cx="2164213" cy="46972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6" r:id="rId3"/>
    <p:sldLayoutId id="2147483657" r:id="rId4"/>
    <p:sldLayoutId id="2147483658" r:id="rId5"/>
    <p:sldLayoutId id="2147483659" r:id="rId6"/>
  </p:sldLayoutIdLst>
  <p:txStyles>
    <p:titleStyle>
      <a:lvl1pPr algn="l" rtl="0" eaLnBrk="1" latinLnBrk="0" hangingPunct="1">
        <a:spcBef>
          <a:spcPct val="0"/>
        </a:spcBef>
        <a:buNone/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extLst/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None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  <p:extLst>
    <p:ext uri="{27BBF7A9-308A-43DC-89C8-2F10F3537804}">
      <p15:sldGuideLst xmlns:p15="http://schemas.microsoft.com/office/powerpoint/2012/main">
        <p15:guide id="1" orient="horz" pos="3108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Autodesknoreply@autdodesk.com" TargetMode="External"/><Relationship Id="rId2" Type="http://schemas.openxmlformats.org/officeDocument/2006/relationships/hyperlink" Target="https://www.tinkercad.com/join" TargetMode="Externa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hyperlink" Target="https://www.autodesk.com/company/legal-notices-trademarks/privacy-statement/childrens-privacy-statement#:~:text=If%20we%20know%20that%20we,participate%20in%20any%20ongoing%20communication.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6.xml"/><Relationship Id="rId1" Type="http://schemas.openxmlformats.org/officeDocument/2006/relationships/video" Target="https://player.vimeo.com/video/1059453120?h=d80c82d7c5&amp;amp;app_id=122963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tinkercad.com/help/classrooms/classroom-student-types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6.xml"/><Relationship Id="rId1" Type="http://schemas.openxmlformats.org/officeDocument/2006/relationships/video" Target="https://player.vimeo.com/video/1059592370?h=01fc2be772&amp;amp;app_id=122963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tinkercad.com/help/classrooms/join-a-class" TargetMode="Externa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6.xml"/><Relationship Id="rId1" Type="http://schemas.openxmlformats.org/officeDocument/2006/relationships/video" Target="https://player.vimeo.com/video/1059597666?h=ca65a03c58&amp;amp;app_id=12296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0176B61-1405-A0EB-4D1B-B1204ECBA153}"/>
              </a:ext>
            </a:extLst>
          </p:cNvPr>
          <p:cNvSpPr txBox="1"/>
          <p:nvPr/>
        </p:nvSpPr>
        <p:spPr>
          <a:xfrm>
            <a:off x="135718" y="1592666"/>
            <a:ext cx="4689911" cy="230832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600" b="1" dirty="0"/>
              <a:t>How to Set up </a:t>
            </a:r>
            <a:r>
              <a:rPr lang="en-US" sz="3600" b="1" dirty="0" err="1"/>
              <a:t>Tinkercad</a:t>
            </a:r>
            <a:r>
              <a:rPr lang="en-US" sz="3600" b="1" dirty="0"/>
              <a:t> </a:t>
            </a:r>
          </a:p>
          <a:p>
            <a:pPr algn="ctr"/>
            <a:r>
              <a:rPr lang="en-US" sz="3600" b="1" dirty="0"/>
              <a:t>Teacher &amp; Student</a:t>
            </a:r>
            <a:endParaRPr lang="en-US" dirty="0"/>
          </a:p>
          <a:p>
            <a:pPr algn="ctr"/>
            <a:r>
              <a:rPr lang="en-US" sz="3600" b="1" dirty="0"/>
              <a:t> Accounts</a:t>
            </a:r>
            <a:endParaRPr lang="en-US" dirty="0"/>
          </a:p>
        </p:txBody>
      </p:sp>
      <p:pic>
        <p:nvPicPr>
          <p:cNvPr id="1026" name="Picture 2" descr="File:Logo-tinkercad-wordmark.svg - Wikimedia Commons">
            <a:extLst>
              <a:ext uri="{FF2B5EF4-FFF2-40B4-BE49-F238E27FC236}">
                <a16:creationId xmlns:a16="http://schemas.microsoft.com/office/drawing/2014/main" id="{50CE0F1F-489D-4716-A0AD-D8D8D1F585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2397" y="2095777"/>
            <a:ext cx="3976724" cy="1302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86939AF-7D41-4CB2-A350-6333393D748A}"/>
              </a:ext>
            </a:extLst>
          </p:cNvPr>
          <p:cNvSpPr/>
          <p:nvPr/>
        </p:nvSpPr>
        <p:spPr>
          <a:xfrm>
            <a:off x="474270" y="834065"/>
            <a:ext cx="8082378" cy="86177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3200" b="1" dirty="0"/>
              <a:t>Educator Account Feature Benefits</a:t>
            </a:r>
          </a:p>
          <a:p>
            <a:endParaRPr lang="en-US" dirty="0"/>
          </a:p>
        </p:txBody>
      </p:sp>
      <p:pic>
        <p:nvPicPr>
          <p:cNvPr id="8" name="Picture 2" descr="File:Logo-tinkercad-wordmark.svg - Wikimedia Commons">
            <a:extLst>
              <a:ext uri="{FF2B5EF4-FFF2-40B4-BE49-F238E27FC236}">
                <a16:creationId xmlns:a16="http://schemas.microsoft.com/office/drawing/2014/main" id="{5BA4F4DF-6D46-4C86-A6F4-A89015E6E72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5732"/>
          <a:stretch/>
        </p:blipFill>
        <p:spPr bwMode="auto">
          <a:xfrm>
            <a:off x="7211262" y="2982699"/>
            <a:ext cx="1508760" cy="1441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08052F1-B736-4422-B21A-C43F25876F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52" y="1514782"/>
            <a:ext cx="1637628" cy="313480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E87C485-B538-4685-8EC5-649927B43056}"/>
              </a:ext>
            </a:extLst>
          </p:cNvPr>
          <p:cNvSpPr txBox="1"/>
          <p:nvPr/>
        </p:nvSpPr>
        <p:spPr>
          <a:xfrm>
            <a:off x="2473452" y="1512038"/>
            <a:ext cx="4924044" cy="30931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dirty="0"/>
              <a:t>Set up classes for students in “Safe Mode” which prevents students from making their projects publicly viewable.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5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dirty="0"/>
              <a:t>Assign activities &amp; monitor student progress</a:t>
            </a:r>
          </a:p>
          <a:p>
            <a:endParaRPr lang="en-US" sz="15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dirty="0"/>
              <a:t>Access and view what students are working on without them needing to “turn in”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5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dirty="0"/>
              <a:t>Option to link to google classroom to assign/turn in through that platform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5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dirty="0"/>
              <a:t>Invite co-teachers to collaborate</a:t>
            </a:r>
          </a:p>
        </p:txBody>
      </p:sp>
    </p:spTree>
    <p:extLst>
      <p:ext uri="{BB962C8B-B14F-4D97-AF65-F5344CB8AC3E}">
        <p14:creationId xmlns:p14="http://schemas.microsoft.com/office/powerpoint/2010/main" val="3525865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86939AF-7D41-4CB2-A350-6333393D748A}"/>
              </a:ext>
            </a:extLst>
          </p:cNvPr>
          <p:cNvSpPr/>
          <p:nvPr/>
        </p:nvSpPr>
        <p:spPr>
          <a:xfrm>
            <a:off x="381936" y="854880"/>
            <a:ext cx="8148522" cy="83099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3200" b="1" dirty="0"/>
              <a:t>Setting up an Educator Account</a:t>
            </a:r>
          </a:p>
          <a:p>
            <a:endParaRPr lang="en-US" sz="1600" b="1" i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D3A4DCD-72EF-438F-B667-B58DE52566A4}"/>
              </a:ext>
            </a:extLst>
          </p:cNvPr>
          <p:cNvSpPr txBox="1"/>
          <p:nvPr/>
        </p:nvSpPr>
        <p:spPr>
          <a:xfrm>
            <a:off x="381935" y="1569046"/>
            <a:ext cx="6587793" cy="332398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b="1" dirty="0"/>
              <a:t>Navigate to </a:t>
            </a:r>
            <a:r>
              <a:rPr lang="en-US" sz="1400" b="1" dirty="0">
                <a:hlinkClick r:id="rId2"/>
              </a:rPr>
              <a:t>https://www.tinkercad.com/join</a:t>
            </a:r>
            <a:r>
              <a:rPr lang="en-US" sz="1400" b="1" dirty="0"/>
              <a:t> </a:t>
            </a:r>
            <a:r>
              <a:rPr lang="en-US" sz="1400" dirty="0"/>
              <a:t>and follow the prompts or click to view the video link to the right for step-by-step instructions.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14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/>
              <a:t>You will need to agree that you certify you are an educator and that parents/guardians have given their consent for students to use </a:t>
            </a:r>
            <a:r>
              <a:rPr lang="en-US" sz="1400" dirty="0" err="1"/>
              <a:t>Tinkercad</a:t>
            </a:r>
            <a:r>
              <a:rPr lang="en-US" sz="1400" dirty="0"/>
              <a:t>.  It will also come up again later when creating classes, per a new policy as of January 2025. You may want to consider sending home a permission slip/student contract. An example is included in the curriculum content.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14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/>
              <a:t>You will receive an email from </a:t>
            </a:r>
            <a:r>
              <a:rPr lang="en-US" sz="1400" dirty="0">
                <a:hlinkClick r:id="rId3"/>
              </a:rPr>
              <a:t>Autodesknoreply@autdodesk.com</a:t>
            </a:r>
            <a:r>
              <a:rPr lang="en-US" sz="1400" dirty="0"/>
              <a:t> requiring you to click to verify your email address before your account will be activated.  The email link does have a time  expiration.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079AF5C-A22C-4206-B8CE-810CCBA23A6D}"/>
              </a:ext>
            </a:extLst>
          </p:cNvPr>
          <p:cNvSpPr txBox="1"/>
          <p:nvPr/>
        </p:nvSpPr>
        <p:spPr>
          <a:xfrm>
            <a:off x="6969729" y="4140345"/>
            <a:ext cx="18537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1" dirty="0">
                <a:hlinkClick r:id="rId4"/>
              </a:rPr>
              <a:t>Autodesk/</a:t>
            </a:r>
            <a:r>
              <a:rPr lang="en-US" sz="1200" i="1" dirty="0" err="1">
                <a:hlinkClick r:id="rId4"/>
              </a:rPr>
              <a:t>Tinkercad</a:t>
            </a:r>
            <a:r>
              <a:rPr lang="en-US" sz="1200" i="1" dirty="0">
                <a:hlinkClick r:id="rId4"/>
              </a:rPr>
              <a:t> Children’s Privacy Statement Link</a:t>
            </a:r>
            <a:endParaRPr lang="en-US" sz="1200" i="1" dirty="0"/>
          </a:p>
        </p:txBody>
      </p:sp>
      <p:pic>
        <p:nvPicPr>
          <p:cNvPr id="16" name="Picture 2" descr="File:Logo-tinkercad-wordmark.svg - Wikimedia Commons">
            <a:extLst>
              <a:ext uri="{FF2B5EF4-FFF2-40B4-BE49-F238E27FC236}">
                <a16:creationId xmlns:a16="http://schemas.microsoft.com/office/drawing/2014/main" id="{5AE5335B-2841-4AD2-BC64-496DB86617D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5732"/>
          <a:stretch/>
        </p:blipFill>
        <p:spPr bwMode="auto">
          <a:xfrm>
            <a:off x="7279833" y="2867291"/>
            <a:ext cx="1246938" cy="1191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5495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nline Media 3" title="Setting up a Tinkercad Teacher Account">
            <a:hlinkClick r:id="" action="ppaction://media"/>
            <a:extLst>
              <a:ext uri="{FF2B5EF4-FFF2-40B4-BE49-F238E27FC236}">
                <a16:creationId xmlns:a16="http://schemas.microsoft.com/office/drawing/2014/main" id="{5D634759-1CFF-0702-8ACC-ED2093AFC5D0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982820" y="825397"/>
            <a:ext cx="7178360" cy="4044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0087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86939AF-7D41-4CB2-A350-6333393D748A}"/>
              </a:ext>
            </a:extLst>
          </p:cNvPr>
          <p:cNvSpPr/>
          <p:nvPr/>
        </p:nvSpPr>
        <p:spPr>
          <a:xfrm>
            <a:off x="415414" y="1483655"/>
            <a:ext cx="6641914" cy="332398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1200" b="1" i="1" dirty="0"/>
              <a:t>There are two ways you can set up your Tinkercad Classes for students to join.</a:t>
            </a:r>
            <a:endParaRPr lang="en-US" sz="1050" b="1" i="1" dirty="0"/>
          </a:p>
          <a:p>
            <a:endParaRPr lang="en-US" sz="900" b="1" i="1" dirty="0"/>
          </a:p>
          <a:p>
            <a:r>
              <a:rPr lang="en-US" sz="1200" b="1" u="sng" dirty="0"/>
              <a:t>Seats</a:t>
            </a:r>
            <a:r>
              <a:rPr lang="en-US" sz="1200" b="1" dirty="0"/>
              <a:t> - </a:t>
            </a:r>
            <a:r>
              <a:rPr lang="en-US" sz="1200" dirty="0"/>
              <a:t>This method gives the teacher most control of student activity. Student accounts are deleted if class is deleted.</a:t>
            </a:r>
          </a:p>
          <a:p>
            <a:endParaRPr lang="en-U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Students do not set up their own account.  No personal data collected.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Tinkercad randomly generates a “nickname” for each student that can be changed by the teacher.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Teachers add student names to the class and share the class code/link with students.  Students type in their “nickname” to join and work within the class.</a:t>
            </a:r>
          </a:p>
          <a:p>
            <a:endParaRPr lang="en-US" sz="900" b="1" i="1" dirty="0"/>
          </a:p>
          <a:p>
            <a:r>
              <a:rPr lang="en-US" sz="1200" b="1" u="sng" dirty="0"/>
              <a:t>Student Accounts</a:t>
            </a:r>
            <a:r>
              <a:rPr lang="en-US" sz="1200" b="1" dirty="0"/>
              <a:t> – </a:t>
            </a:r>
            <a:r>
              <a:rPr lang="en-US" sz="1200" dirty="0"/>
              <a:t>This method allows the student to work outside of the class and join different Tinkercad classes set up by different teachers.</a:t>
            </a:r>
          </a:p>
          <a:p>
            <a:endParaRPr lang="en-U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Teachers add student names to the class and share the class code/link.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Students set up their own personal accounts and then “sign in with email” or “sign in with google”.  Email address and student ages will be needed.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Students 12 and under will create a “child account”.	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CEA9B43-4848-4C9E-89B7-1A9729D045B3}"/>
              </a:ext>
            </a:extLst>
          </p:cNvPr>
          <p:cNvSpPr/>
          <p:nvPr/>
        </p:nvSpPr>
        <p:spPr>
          <a:xfrm>
            <a:off x="6978302" y="4182044"/>
            <a:ext cx="1849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i="1" dirty="0">
                <a:hlinkClick r:id="rId2"/>
              </a:rPr>
              <a:t>Account Types </a:t>
            </a:r>
          </a:p>
          <a:p>
            <a:pPr algn="ctr"/>
            <a:r>
              <a:rPr lang="en-US" sz="1200" i="1" dirty="0">
                <a:hlinkClick r:id="rId2"/>
              </a:rPr>
              <a:t>Help Page Link </a:t>
            </a:r>
            <a:endParaRPr lang="en-US" sz="1200" i="1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BC9E2B1-5D4B-481A-BC4F-E739B3973341}"/>
              </a:ext>
            </a:extLst>
          </p:cNvPr>
          <p:cNvSpPr/>
          <p:nvPr/>
        </p:nvSpPr>
        <p:spPr>
          <a:xfrm>
            <a:off x="308734" y="900640"/>
            <a:ext cx="8155400" cy="58477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3200" b="1" dirty="0"/>
              <a:t>Classes - Seats vs. Student Accounts</a:t>
            </a:r>
          </a:p>
        </p:txBody>
      </p:sp>
      <p:pic>
        <p:nvPicPr>
          <p:cNvPr id="13" name="Picture 2" descr="File:Logo-tinkercad-wordmark.svg - Wikimedia Commons">
            <a:extLst>
              <a:ext uri="{FF2B5EF4-FFF2-40B4-BE49-F238E27FC236}">
                <a16:creationId xmlns:a16="http://schemas.microsoft.com/office/drawing/2014/main" id="{66E92EE6-8C22-4D7F-805B-880F9EB15AB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5732"/>
          <a:stretch/>
        </p:blipFill>
        <p:spPr bwMode="auto">
          <a:xfrm>
            <a:off x="7279833" y="2903740"/>
            <a:ext cx="1246938" cy="1191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25797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nline Media 3" title="Creating Classes in a Tinkercad Teacher Account">
            <a:hlinkClick r:id="" action="ppaction://media"/>
            <a:extLst>
              <a:ext uri="{FF2B5EF4-FFF2-40B4-BE49-F238E27FC236}">
                <a16:creationId xmlns:a16="http://schemas.microsoft.com/office/drawing/2014/main" id="{2725748C-5254-6F02-E376-8B8FFAE0DECC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960097" y="819750"/>
            <a:ext cx="7223806" cy="4069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794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86939AF-7D41-4CB2-A350-6333393D748A}"/>
              </a:ext>
            </a:extLst>
          </p:cNvPr>
          <p:cNvSpPr/>
          <p:nvPr/>
        </p:nvSpPr>
        <p:spPr>
          <a:xfrm>
            <a:off x="493538" y="1515991"/>
            <a:ext cx="6521614" cy="326243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1400" b="1" i="1" dirty="0"/>
              <a:t>Teachers can invite a student to join a Tinkercad Class in two ways</a:t>
            </a:r>
          </a:p>
          <a:p>
            <a:endParaRPr lang="en-US" sz="1000" b="1" i="1" dirty="0"/>
          </a:p>
          <a:p>
            <a:r>
              <a:rPr lang="en-US" sz="1400" b="1" u="sng" dirty="0"/>
              <a:t>Seats</a:t>
            </a:r>
            <a:r>
              <a:rPr lang="en-US" sz="1400" b="1" dirty="0"/>
              <a:t> - Teacher created a seat for the student in a particular Tinkercad class</a:t>
            </a:r>
          </a:p>
          <a:p>
            <a:endParaRPr lang="en-US" sz="1400" b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/>
              <a:t>Student clicks on the link or enters the code that the teacher provides.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/>
              <a:t>Student enters the “nickname” the teacher provides.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US" sz="1400" dirty="0"/>
          </a:p>
          <a:p>
            <a:r>
              <a:rPr lang="en-US" sz="1400" b="1" u="sng" dirty="0"/>
              <a:t>Student Accounts</a:t>
            </a:r>
            <a:r>
              <a:rPr lang="en-US" sz="1400" b="1" dirty="0"/>
              <a:t> – Teacher is inviting the student to link their existing account to a particular Tinkercad Class</a:t>
            </a:r>
          </a:p>
          <a:p>
            <a:endParaRPr lang="en-US" sz="1400" b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/>
              <a:t>Student logs into their Tinkercad account.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/>
              <a:t>Student then clicks on the link or enters the code that the teacher provides.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B74054B-55D6-402D-ABD2-6F184A85B01E}"/>
              </a:ext>
            </a:extLst>
          </p:cNvPr>
          <p:cNvSpPr/>
          <p:nvPr/>
        </p:nvSpPr>
        <p:spPr>
          <a:xfrm>
            <a:off x="6936887" y="4221263"/>
            <a:ext cx="193283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i="1" dirty="0">
                <a:hlinkClick r:id="rId2"/>
              </a:rPr>
              <a:t>Joining a </a:t>
            </a:r>
            <a:r>
              <a:rPr lang="en-US" sz="1200" i="1" dirty="0" err="1">
                <a:hlinkClick r:id="rId2"/>
              </a:rPr>
              <a:t>Tinkercad</a:t>
            </a:r>
            <a:endParaRPr lang="en-US" sz="1200" i="1" dirty="0">
              <a:hlinkClick r:id="rId2"/>
            </a:endParaRPr>
          </a:p>
          <a:p>
            <a:pPr algn="ctr"/>
            <a:r>
              <a:rPr lang="en-US" sz="1200" i="1" dirty="0">
                <a:hlinkClick r:id="rId2"/>
              </a:rPr>
              <a:t>Class Help Page</a:t>
            </a:r>
            <a:endParaRPr lang="en-US" sz="1200" i="1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71501BE-D9FD-4D89-8074-F11808693D60}"/>
              </a:ext>
            </a:extLst>
          </p:cNvPr>
          <p:cNvSpPr/>
          <p:nvPr/>
        </p:nvSpPr>
        <p:spPr>
          <a:xfrm>
            <a:off x="491242" y="900640"/>
            <a:ext cx="6891222" cy="58477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3200" b="1" dirty="0"/>
              <a:t>Joining a Class as a Student</a:t>
            </a:r>
          </a:p>
        </p:txBody>
      </p:sp>
      <p:pic>
        <p:nvPicPr>
          <p:cNvPr id="15" name="Picture 2" descr="File:Logo-tinkercad-wordmark.svg - Wikimedia Commons">
            <a:extLst>
              <a:ext uri="{FF2B5EF4-FFF2-40B4-BE49-F238E27FC236}">
                <a16:creationId xmlns:a16="http://schemas.microsoft.com/office/drawing/2014/main" id="{8799A5F7-5C87-46F9-B581-42BB4BCA6FB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5732"/>
          <a:stretch/>
        </p:blipFill>
        <p:spPr bwMode="auto">
          <a:xfrm>
            <a:off x="7279833" y="2999235"/>
            <a:ext cx="1246938" cy="1191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63185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nline Media 3" title="Joining a Tinkercad Class">
            <a:hlinkClick r:id="" action="ppaction://media"/>
            <a:extLst>
              <a:ext uri="{FF2B5EF4-FFF2-40B4-BE49-F238E27FC236}">
                <a16:creationId xmlns:a16="http://schemas.microsoft.com/office/drawing/2014/main" id="{E46FD8A7-35FA-04ED-1C86-C9B76FAEA546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017633" y="873694"/>
            <a:ext cx="7108734" cy="4004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2705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087a1c246d9f2852b676c4c6ca2076edffea7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S_Yellow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TEM">
      <a:majorFont>
        <a:latin typeface="Montserrat"/>
        <a:ea typeface=""/>
        <a:cs typeface=""/>
      </a:majorFont>
      <a:minorFont>
        <a:latin typeface="Montserrat"/>
        <a:ea typeface=""/>
        <a:cs typeface="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5000"/>
                <a:satMod val="150000"/>
              </a:schemeClr>
            </a:gs>
            <a:gs pos="35000">
              <a:schemeClr val="phClr">
                <a:shade val="60000"/>
                <a:satMod val="150000"/>
              </a:schemeClr>
            </a:gs>
            <a:gs pos="100000">
              <a:schemeClr val="phClr">
                <a:tint val="97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S_Yellow" id="{D98D778E-803A-4925-962B-C919C08277D0}" vid="{D2E614B3-B53F-4F1F-84A7-4A6B5F10BE6C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527443B7F650468EB70DBA5F662911" ma:contentTypeVersion="19" ma:contentTypeDescription="Create a new document." ma:contentTypeScope="" ma:versionID="1dcc0da45af1e6733cd93be76481f6e9">
  <xsd:schema xmlns:xsd="http://www.w3.org/2001/XMLSchema" xmlns:xs="http://www.w3.org/2001/XMLSchema" xmlns:p="http://schemas.microsoft.com/office/2006/metadata/properties" xmlns:ns2="5796801b-3a89-4506-aaa3-b2b080dc6fff" xmlns:ns3="352a001b-fdfe-49a0-8a03-de813b89e960" targetNamespace="http://schemas.microsoft.com/office/2006/metadata/properties" ma:root="true" ma:fieldsID="8061108c9017e2d5c6aa652c79b4115d" ns2:_="" ns3:_="">
    <xsd:import namespace="5796801b-3a89-4506-aaa3-b2b080dc6fff"/>
    <xsd:import namespace="352a001b-fdfe-49a0-8a03-de813b89e96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Dateuploadedtocours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96801b-3a89-4506-aaa3-b2b080dc6ff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09b8d16d-ae89-43c7-a374-a853dcb0227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ateuploadedtocourse" ma:index="25" nillable="true" ma:displayName="Date uploaded to course" ma:format="Dropdown" ma:internalName="Dateuploadedtocourse">
      <xsd:simpleType>
        <xsd:restriction base="dms:Text">
          <xsd:maxLength value="255"/>
        </xsd:restriction>
      </xsd:simpleType>
    </xsd:element>
    <xsd:element name="MediaServiceLocation" ma:index="26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2a001b-fdfe-49a0-8a03-de813b89e96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1a98a70c-eb8b-4cde-922a-1396e9e365c9}" ma:internalName="TaxCatchAll" ma:showField="CatchAllData" ma:web="352a001b-fdfe-49a0-8a03-de813b89e96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796801b-3a89-4506-aaa3-b2b080dc6fff">
      <Terms xmlns="http://schemas.microsoft.com/office/infopath/2007/PartnerControls"/>
    </lcf76f155ced4ddcb4097134ff3c332f>
    <TaxCatchAll xmlns="352a001b-fdfe-49a0-8a03-de813b89e960" xsi:nil="true"/>
    <Dateuploadedtocourse xmlns="5796801b-3a89-4506-aaa3-b2b080dc6fff" xsi:nil="true"/>
  </documentManagement>
</p:properties>
</file>

<file path=customXml/itemProps1.xml><?xml version="1.0" encoding="utf-8"?>
<ds:datastoreItem xmlns:ds="http://schemas.openxmlformats.org/officeDocument/2006/customXml" ds:itemID="{C80682D0-2F0D-402C-A44F-13601A6AF6B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29EBCE6-7A0E-41C7-81F2-948674502A7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796801b-3a89-4506-aaa3-b2b080dc6fff"/>
    <ds:schemaRef ds:uri="352a001b-fdfe-49a0-8a03-de813b89e96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6D37B0F-942B-4CBA-BBDF-991B64D97777}">
  <ds:schemaRefs>
    <ds:schemaRef ds:uri="47813547-0323-4cc6-9268-1bb2f548d876"/>
    <ds:schemaRef ds:uri="http://schemas.microsoft.com/office/2006/documentManagement/types"/>
    <ds:schemaRef ds:uri="http://purl.org/dc/terms/"/>
    <ds:schemaRef ds:uri="http://schemas.microsoft.com/office/2006/metadata/properties"/>
    <ds:schemaRef ds:uri="http://www.w3.org/XML/1998/namespace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5796801b-3a89-4506-aaa3-b2b080dc6fff"/>
    <ds:schemaRef ds:uri="352a001b-fdfe-49a0-8a03-de813b89e96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</TotalTime>
  <Words>521</Words>
  <Application>Microsoft Office PowerPoint</Application>
  <PresentationFormat>On-screen Show (16:9)</PresentationFormat>
  <Paragraphs>50</Paragraphs>
  <Slides>8</Slides>
  <Notes>0</Notes>
  <HiddenSlides>0</HiddenSlides>
  <MMClips>3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Arial Narrow</vt:lpstr>
      <vt:lpstr>Montserrat</vt:lpstr>
      <vt:lpstr>Wingdings</vt:lpstr>
      <vt:lpstr>Wingdings 2</vt:lpstr>
      <vt:lpstr>MS_Yellow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cp:keywords/>
  <dc:description/>
  <cp:lastModifiedBy>Tom DiCamillo</cp:lastModifiedBy>
  <cp:revision>77</cp:revision>
  <dcterms:created xsi:type="dcterms:W3CDTF">2016-01-05T02:38:42Z</dcterms:created>
  <dcterms:modified xsi:type="dcterms:W3CDTF">2025-03-07T15:15:27Z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0x0101006F527443B7F650468EB70DBA5F662911</vt:lpwstr>
  </property>
  <property fmtid="{D5CDD505-2E9C-101B-9397-08002B2CF9AE}" pid="3" name="xd_ProgID">
    <vt:lpwstr/>
  </property>
  <property fmtid="{D5CDD505-2E9C-101B-9397-08002B2CF9AE}" pid="4" name="ComplianceAssetId">
    <vt:lpwstr/>
  </property>
  <property fmtid="{D5CDD505-2E9C-101B-9397-08002B2CF9AE}" pid="5" name="TemplateUrl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xd_Signature">
    <vt:bool>false</vt:bool>
  </property>
  <property fmtid="{D5CDD505-2E9C-101B-9397-08002B2CF9AE}" pid="9" name="MediaServiceImageTags">
    <vt:lpwstr/>
  </property>
</Properties>
</file>