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61" r:id="rId6"/>
    <p:sldId id="266" r:id="rId7"/>
    <p:sldId id="298" r:id="rId8"/>
    <p:sldId id="263" r:id="rId9"/>
    <p:sldId id="264" r:id="rId10"/>
    <p:sldId id="267" r:id="rId11"/>
    <p:sldId id="268" r:id="rId12"/>
    <p:sldId id="270" r:id="rId13"/>
    <p:sldId id="271" r:id="rId14"/>
    <p:sldId id="269" r:id="rId15"/>
    <p:sldId id="273" r:id="rId16"/>
    <p:sldId id="305" r:id="rId17"/>
    <p:sldId id="306" r:id="rId18"/>
    <p:sldId id="276" r:id="rId19"/>
    <p:sldId id="293" r:id="rId20"/>
    <p:sldId id="277" r:id="rId21"/>
    <p:sldId id="314" r:id="rId22"/>
    <p:sldId id="278" r:id="rId23"/>
    <p:sldId id="279" r:id="rId24"/>
    <p:sldId id="280" r:id="rId25"/>
    <p:sldId id="281" r:id="rId26"/>
    <p:sldId id="282" r:id="rId27"/>
    <p:sldId id="284" r:id="rId28"/>
    <p:sldId id="310" r:id="rId29"/>
    <p:sldId id="285" r:id="rId30"/>
    <p:sldId id="296" r:id="rId31"/>
    <p:sldId id="286" r:id="rId32"/>
    <p:sldId id="288" r:id="rId33"/>
    <p:sldId id="287" r:id="rId34"/>
    <p:sldId id="301" r:id="rId35"/>
    <p:sldId id="303" r:id="rId36"/>
    <p:sldId id="309" r:id="rId37"/>
    <p:sldId id="297" r:id="rId38"/>
    <p:sldId id="312" r:id="rId39"/>
    <p:sldId id="289" r:id="rId40"/>
    <p:sldId id="291" r:id="rId41"/>
    <p:sldId id="294" r:id="rId42"/>
    <p:sldId id="292" r:id="rId43"/>
    <p:sldId id="300" r:id="rId44"/>
    <p:sldId id="295" r:id="rId45"/>
    <p:sldId id="299" r:id="rId46"/>
  </p:sldIdLst>
  <p:sldSz cx="9144000" cy="5143500" type="screen16x9"/>
  <p:notesSz cx="6858000" cy="9144000"/>
  <p:custDataLst>
    <p:tags r:id="rId48"/>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F9900"/>
    <a:srgbClr val="FCB717"/>
    <a:srgbClr val="FFC72E"/>
    <a:srgbClr val="F15E30"/>
    <a:srgbClr val="11284A"/>
    <a:srgbClr val="560609"/>
    <a:srgbClr val="005EA6"/>
    <a:srgbClr val="DE5B9E"/>
    <a:srgbClr val="000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D71AE-71C2-4919-BAD3-7D2AEE076014}" v="5" dt="2025-10-08T17:59:27.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3" d="100"/>
          <a:sy n="163" d="100"/>
        </p:scale>
        <p:origin x="64" y="4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iCamillo" userId="0bf7383c-b828-4fa6-aac5-f212075b078d" providerId="ADAL" clId="{17CE72FA-495D-45E3-AC4B-1D9D47B020BB}"/>
    <pc:docChg chg="undo custSel modSld">
      <pc:chgData name="Tom DiCamillo" userId="0bf7383c-b828-4fa6-aac5-f212075b078d" providerId="ADAL" clId="{17CE72FA-495D-45E3-AC4B-1D9D47B020BB}" dt="2025-10-08T18:00:16.707" v="74" actId="1076"/>
      <pc:docMkLst>
        <pc:docMk/>
      </pc:docMkLst>
      <pc:sldChg chg="addSp delSp modSp mod modAnim">
        <pc:chgData name="Tom DiCamillo" userId="0bf7383c-b828-4fa6-aac5-f212075b078d" providerId="ADAL" clId="{17CE72FA-495D-45E3-AC4B-1D9D47B020BB}" dt="2025-10-08T18:00:06.783" v="72" actId="1076"/>
        <pc:sldMkLst>
          <pc:docMk/>
          <pc:sldMk cId="413384438" sldId="310"/>
        </pc:sldMkLst>
        <pc:spChg chg="del">
          <ac:chgData name="Tom DiCamillo" userId="0bf7383c-b828-4fa6-aac5-f212075b078d" providerId="ADAL" clId="{17CE72FA-495D-45E3-AC4B-1D9D47B020BB}" dt="2025-10-08T17:52:00.158" v="56" actId="478"/>
          <ac:spMkLst>
            <pc:docMk/>
            <pc:sldMk cId="413384438" sldId="310"/>
            <ac:spMk id="5" creationId="{62CC25BA-27C5-68AB-EEED-00A796EBC506}"/>
          </ac:spMkLst>
        </pc:spChg>
        <pc:picChg chg="add mod">
          <ac:chgData name="Tom DiCamillo" userId="0bf7383c-b828-4fa6-aac5-f212075b078d" providerId="ADAL" clId="{17CE72FA-495D-45E3-AC4B-1D9D47B020BB}" dt="2025-10-08T18:00:06.783" v="72" actId="1076"/>
          <ac:picMkLst>
            <pc:docMk/>
            <pc:sldMk cId="413384438" sldId="310"/>
            <ac:picMk id="2" creationId="{7F97BCFF-D2D5-6905-A54C-961344CABAF3}"/>
          </ac:picMkLst>
        </pc:picChg>
        <pc:picChg chg="del">
          <ac:chgData name="Tom DiCamillo" userId="0bf7383c-b828-4fa6-aac5-f212075b078d" providerId="ADAL" clId="{17CE72FA-495D-45E3-AC4B-1D9D47B020BB}" dt="2025-10-08T17:51:58.403" v="55" actId="478"/>
          <ac:picMkLst>
            <pc:docMk/>
            <pc:sldMk cId="413384438" sldId="310"/>
            <ac:picMk id="4" creationId="{08B2B2FE-38F8-038B-05A4-7FED0FC197F7}"/>
          </ac:picMkLst>
        </pc:picChg>
      </pc:sldChg>
      <pc:sldChg chg="addSp delSp modSp mod modAnim">
        <pc:chgData name="Tom DiCamillo" userId="0bf7383c-b828-4fa6-aac5-f212075b078d" providerId="ADAL" clId="{17CE72FA-495D-45E3-AC4B-1D9D47B020BB}" dt="2025-10-08T17:59:53.260" v="70" actId="1076"/>
        <pc:sldMkLst>
          <pc:docMk/>
          <pc:sldMk cId="707483284" sldId="312"/>
        </pc:sldMkLst>
        <pc:spChg chg="del mod">
          <ac:chgData name="Tom DiCamillo" userId="0bf7383c-b828-4fa6-aac5-f212075b078d" providerId="ADAL" clId="{17CE72FA-495D-45E3-AC4B-1D9D47B020BB}" dt="2025-10-08T17:59:09.861" v="65" actId="478"/>
          <ac:spMkLst>
            <pc:docMk/>
            <pc:sldMk cId="707483284" sldId="312"/>
            <ac:spMk id="5" creationId="{C39B53E4-2B37-77AA-CB3B-AE051EA48593}"/>
          </ac:spMkLst>
        </pc:spChg>
        <pc:picChg chg="add mod">
          <ac:chgData name="Tom DiCamillo" userId="0bf7383c-b828-4fa6-aac5-f212075b078d" providerId="ADAL" clId="{17CE72FA-495D-45E3-AC4B-1D9D47B020BB}" dt="2025-10-08T17:59:53.260" v="70" actId="1076"/>
          <ac:picMkLst>
            <pc:docMk/>
            <pc:sldMk cId="707483284" sldId="312"/>
            <ac:picMk id="2" creationId="{2E2B5392-9A6B-246C-E921-2233270EC1B9}"/>
          </ac:picMkLst>
        </pc:picChg>
        <pc:picChg chg="del">
          <ac:chgData name="Tom DiCamillo" userId="0bf7383c-b828-4fa6-aac5-f212075b078d" providerId="ADAL" clId="{17CE72FA-495D-45E3-AC4B-1D9D47B020BB}" dt="2025-10-08T17:59:07.575" v="63" actId="478"/>
          <ac:picMkLst>
            <pc:docMk/>
            <pc:sldMk cId="707483284" sldId="312"/>
            <ac:picMk id="4" creationId="{295BFE02-3897-D5CC-A621-B91347BEDE28}"/>
          </ac:picMkLst>
        </pc:picChg>
      </pc:sldChg>
      <pc:sldChg chg="addSp delSp modSp mod modAnim">
        <pc:chgData name="Tom DiCamillo" userId="0bf7383c-b828-4fa6-aac5-f212075b078d" providerId="ADAL" clId="{17CE72FA-495D-45E3-AC4B-1D9D47B020BB}" dt="2025-10-08T18:00:16.707" v="74" actId="1076"/>
        <pc:sldMkLst>
          <pc:docMk/>
          <pc:sldMk cId="1057786127" sldId="314"/>
        </pc:sldMkLst>
        <pc:spChg chg="del mod">
          <ac:chgData name="Tom DiCamillo" userId="0bf7383c-b828-4fa6-aac5-f212075b078d" providerId="ADAL" clId="{17CE72FA-495D-45E3-AC4B-1D9D47B020BB}" dt="2025-10-08T17:41:26.004" v="53" actId="478"/>
          <ac:spMkLst>
            <pc:docMk/>
            <pc:sldMk cId="1057786127" sldId="314"/>
            <ac:spMk id="5" creationId="{7FC6FE9E-8FFC-D5B4-EF6E-DF7BEA234AF5}"/>
          </ac:spMkLst>
        </pc:spChg>
        <pc:picChg chg="add mod">
          <ac:chgData name="Tom DiCamillo" userId="0bf7383c-b828-4fa6-aac5-f212075b078d" providerId="ADAL" clId="{17CE72FA-495D-45E3-AC4B-1D9D47B020BB}" dt="2025-10-08T18:00:16.707" v="74" actId="1076"/>
          <ac:picMkLst>
            <pc:docMk/>
            <pc:sldMk cId="1057786127" sldId="314"/>
            <ac:picMk id="2" creationId="{1F5A9D9A-6055-D5B4-5719-7D9EF68B4971}"/>
          </ac:picMkLst>
        </pc:picChg>
        <pc:picChg chg="del">
          <ac:chgData name="Tom DiCamillo" userId="0bf7383c-b828-4fa6-aac5-f212075b078d" providerId="ADAL" clId="{17CE72FA-495D-45E3-AC4B-1D9D47B020BB}" dt="2025-10-08T17:41:01.648" v="6" actId="478"/>
          <ac:picMkLst>
            <pc:docMk/>
            <pc:sldMk cId="1057786127" sldId="314"/>
            <ac:picMk id="4" creationId="{C70022F9-A7A7-507C-D651-4D11F0C471AB}"/>
          </ac:picMkLst>
        </pc:picChg>
      </pc:sldChg>
    </pc:docChg>
  </pc:docChgLst>
  <pc:docChgLst>
    <pc:chgData name="Heather Kiefer" userId="S::heather@stem101.org::2a1db9a3-bfb9-444c-bd5e-4ea1848bcf76" providerId="AD" clId="Web-{73B871B3-8E1E-ECF6-DF09-FE47D43EEE29}"/>
    <pc:docChg chg="modSld">
      <pc:chgData name="Heather Kiefer" userId="S::heather@stem101.org::2a1db9a3-bfb9-444c-bd5e-4ea1848bcf76" providerId="AD" clId="Web-{73B871B3-8E1E-ECF6-DF09-FE47D43EEE29}" dt="2025-09-15T13:14:16.694" v="13" actId="14100"/>
      <pc:docMkLst>
        <pc:docMk/>
      </pc:docMkLst>
      <pc:sldChg chg="modSp">
        <pc:chgData name="Heather Kiefer" userId="S::heather@stem101.org::2a1db9a3-bfb9-444c-bd5e-4ea1848bcf76" providerId="AD" clId="Web-{73B871B3-8E1E-ECF6-DF09-FE47D43EEE29}" dt="2025-09-15T13:14:16.694" v="13" actId="14100"/>
        <pc:sldMkLst>
          <pc:docMk/>
          <pc:sldMk cId="413384438" sldId="310"/>
        </pc:sldMkLst>
      </pc:sldChg>
      <pc:sldChg chg="modSp">
        <pc:chgData name="Heather Kiefer" userId="S::heather@stem101.org::2a1db9a3-bfb9-444c-bd5e-4ea1848bcf76" providerId="AD" clId="Web-{73B871B3-8E1E-ECF6-DF09-FE47D43EEE29}" dt="2025-09-15T13:13:15.428" v="8" actId="20577"/>
        <pc:sldMkLst>
          <pc:docMk/>
          <pc:sldMk cId="707483284" sldId="312"/>
        </pc:sldMkLst>
        <pc:spChg chg="mod">
          <ac:chgData name="Heather Kiefer" userId="S::heather@stem101.org::2a1db9a3-bfb9-444c-bd5e-4ea1848bcf76" providerId="AD" clId="Web-{73B871B3-8E1E-ECF6-DF09-FE47D43EEE29}" dt="2025-09-15T13:13:15.428" v="8" actId="20577"/>
          <ac:spMkLst>
            <pc:docMk/>
            <pc:sldMk cId="707483284" sldId="312"/>
            <ac:spMk id="5" creationId="{C39B53E4-2B37-77AA-CB3B-AE051EA48593}"/>
          </ac:spMkLst>
        </pc:spChg>
      </pc:sldChg>
      <pc:sldChg chg="modSp">
        <pc:chgData name="Heather Kiefer" userId="S::heather@stem101.org::2a1db9a3-bfb9-444c-bd5e-4ea1848bcf76" providerId="AD" clId="Web-{73B871B3-8E1E-ECF6-DF09-FE47D43EEE29}" dt="2025-09-15T13:09:06.393" v="3" actId="20577"/>
        <pc:sldMkLst>
          <pc:docMk/>
          <pc:sldMk cId="1057786127"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7582B-7BE5-45CB-A223-3C31B27E095F}"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01B03-BE26-4F91-A3AD-89CDCEEEFB58}" type="slidenum">
              <a:rPr lang="en-US" smtClean="0"/>
              <a:t>‹#›</a:t>
            </a:fld>
            <a:endParaRPr lang="en-US"/>
          </a:p>
        </p:txBody>
      </p:sp>
    </p:spTree>
    <p:extLst>
      <p:ext uri="{BB962C8B-B14F-4D97-AF65-F5344CB8AC3E}">
        <p14:creationId xmlns:p14="http://schemas.microsoft.com/office/powerpoint/2010/main" val="121438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F7D01B03-BE26-4F91-A3AD-89CDCEEEFB58}" type="slidenum">
              <a:rPr lang="en-US" smtClean="0"/>
              <a:t>23</a:t>
            </a:fld>
            <a:endParaRPr lang="en-US"/>
          </a:p>
        </p:txBody>
      </p:sp>
    </p:spTree>
    <p:extLst>
      <p:ext uri="{BB962C8B-B14F-4D97-AF65-F5344CB8AC3E}">
        <p14:creationId xmlns:p14="http://schemas.microsoft.com/office/powerpoint/2010/main" val="2007127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1370" y="1764044"/>
            <a:ext cx="6477000" cy="1356604"/>
          </a:xfrm>
          <a:prstGeom prst="rect">
            <a:avLst/>
          </a:prstGeom>
        </p:spPr>
        <p:txBody>
          <a:bodyPr rtlCol="0" anchor="b"/>
          <a:lstStyle>
            <a:lvl1pPr>
              <a:defRPr cap="all" baseline="0"/>
            </a:lvl1pPr>
            <a:extLst/>
          </a:lstStyle>
          <a:p>
            <a:r>
              <a:rPr lang="en-US"/>
              <a:t>Click to edit Master title style</a:t>
            </a: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rgbClr val="D9D9D9"/>
                </a:solidFill>
                <a:latin typeface="Arial Narrow"/>
                <a:cs typeface="Arial Narrow"/>
              </a:rPr>
              <a:t>STEM101.ORG</a:t>
            </a:r>
            <a:r>
              <a:rPr lang="en-US" sz="1000" i="0" baseline="0">
                <a:solidFill>
                  <a:srgbClr val="D9D9D9"/>
                </a:solidFill>
                <a:latin typeface="Arial Narrow"/>
                <a:cs typeface="Arial Narrow"/>
              </a:rPr>
              <a:t>                                                                                                                                                                                                                 </a:t>
            </a:r>
            <a:r>
              <a:rPr lang="en-US" sz="1000" i="0">
                <a:solidFill>
                  <a:srgbClr val="D9D9D9"/>
                </a:solidFill>
                <a:latin typeface="Arial Narrow"/>
                <a:cs typeface="Arial Narrow"/>
              </a:rPr>
              <a:t>A Non-Profit</a:t>
            </a:r>
            <a:r>
              <a:rPr lang="en-US" sz="1000" i="0" baseline="0">
                <a:solidFill>
                  <a:srgbClr val="D9D9D9"/>
                </a:solidFill>
                <a:latin typeface="Arial Narrow"/>
                <a:cs typeface="Arial Narrow"/>
              </a:rPr>
              <a:t> K-16 Education Program</a:t>
            </a:r>
            <a:endParaRPr lang="en-US" sz="1000">
              <a:solidFill>
                <a:srgbClr val="D9D9D9"/>
              </a:solidFill>
              <a:latin typeface="Arial Narrow"/>
              <a:cs typeface="Arial Narrow"/>
            </a:endParaRPr>
          </a:p>
        </p:txBody>
      </p:sp>
      <p:pic>
        <p:nvPicPr>
          <p:cNvPr id="2" name="Picture 1" descr="A white text on a black background&#10;&#10;Description automatically generated">
            <a:extLst>
              <a:ext uri="{FF2B5EF4-FFF2-40B4-BE49-F238E27FC236}">
                <a16:creationId xmlns:a16="http://schemas.microsoft.com/office/drawing/2014/main" id="{C3CC4929-9716-859C-1A3F-D9076F943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rgbClr val="D9D9D9"/>
                </a:solidFill>
                <a:latin typeface="Arial Narrow"/>
                <a:cs typeface="Arial Narrow"/>
              </a:rPr>
              <a:t>STEM101.ORG</a:t>
            </a:r>
            <a:r>
              <a:rPr lang="en-US" sz="1000" i="0" baseline="0">
                <a:solidFill>
                  <a:srgbClr val="D9D9D9"/>
                </a:solidFill>
                <a:latin typeface="Arial Narrow"/>
                <a:cs typeface="Arial Narrow"/>
              </a:rPr>
              <a:t>                                                                                                                                                                                                                 </a:t>
            </a:r>
            <a:r>
              <a:rPr lang="en-US" sz="1000" i="0">
                <a:solidFill>
                  <a:srgbClr val="D9D9D9"/>
                </a:solidFill>
                <a:latin typeface="Arial Narrow"/>
                <a:cs typeface="Arial Narrow"/>
              </a:rPr>
              <a:t>A Non-Profit</a:t>
            </a:r>
            <a:r>
              <a:rPr lang="en-US" sz="1000" i="0" baseline="0">
                <a:solidFill>
                  <a:srgbClr val="D9D9D9"/>
                </a:solidFill>
                <a:latin typeface="Arial Narrow"/>
                <a:cs typeface="Arial Narrow"/>
              </a:rPr>
              <a:t> K-16 Education Program</a:t>
            </a:r>
            <a:endParaRPr lang="en-US" sz="1000">
              <a:solidFill>
                <a:srgbClr val="D9D9D9"/>
              </a:solidFill>
              <a:latin typeface="Arial Narrow"/>
              <a:cs typeface="Arial Narrow"/>
            </a:endParaRPr>
          </a:p>
        </p:txBody>
      </p:sp>
      <p:pic>
        <p:nvPicPr>
          <p:cNvPr id="4" name="Picture 3" descr="A white text on a black background&#10;&#10;Description automatically generated">
            <a:extLst>
              <a:ext uri="{FF2B5EF4-FFF2-40B4-BE49-F238E27FC236}">
                <a16:creationId xmlns:a16="http://schemas.microsoft.com/office/drawing/2014/main" id="{1E5588A3-BA1B-8673-E4FE-1832806FA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78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761F5-D8D8-40C6-8D23-53FB4F657941}"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2D5C0-7033-4DB5-8DD1-2301A54E55CE}" type="slidenum">
              <a:rPr lang="en-US" smtClean="0"/>
              <a:t>‹#›</a:t>
            </a:fld>
            <a:endParaRPr lang="en-US"/>
          </a:p>
        </p:txBody>
      </p:sp>
    </p:spTree>
    <p:extLst>
      <p:ext uri="{BB962C8B-B14F-4D97-AF65-F5344CB8AC3E}">
        <p14:creationId xmlns:p14="http://schemas.microsoft.com/office/powerpoint/2010/main" val="133692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53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rgbClr val="D9D9D9"/>
                </a:solidFill>
                <a:latin typeface="Arial Narrow"/>
                <a:cs typeface="Arial Narrow"/>
              </a:rPr>
              <a:t>STEM101.ORG</a:t>
            </a:r>
            <a:r>
              <a:rPr lang="en-US" sz="1000" i="0" baseline="0">
                <a:solidFill>
                  <a:srgbClr val="D9D9D9"/>
                </a:solidFill>
                <a:latin typeface="Arial Narrow"/>
                <a:cs typeface="Arial Narrow"/>
              </a:rPr>
              <a:t>                                                                                                                                                                                                                 </a:t>
            </a:r>
            <a:r>
              <a:rPr lang="en-US" sz="1000" i="0">
                <a:solidFill>
                  <a:srgbClr val="D9D9D9"/>
                </a:solidFill>
                <a:latin typeface="Arial Narrow"/>
                <a:cs typeface="Arial Narrow"/>
              </a:rPr>
              <a:t>A Non-Profit</a:t>
            </a:r>
            <a:r>
              <a:rPr lang="en-US" sz="1000" i="0" baseline="0">
                <a:solidFill>
                  <a:srgbClr val="D9D9D9"/>
                </a:solidFill>
                <a:latin typeface="Arial Narrow"/>
                <a:cs typeface="Arial Narrow"/>
              </a:rPr>
              <a:t> K-16 Education Program</a:t>
            </a:r>
            <a:endParaRPr lang="en-US" sz="1000">
              <a:solidFill>
                <a:srgbClr val="D9D9D9"/>
              </a:solidFill>
              <a:latin typeface="Arial Narrow"/>
              <a:cs typeface="Arial Narrow"/>
            </a:endParaRPr>
          </a:p>
        </p:txBody>
      </p:sp>
      <p:pic>
        <p:nvPicPr>
          <p:cNvPr id="4" name="Picture 3" descr="A white text on a black background&#10;&#10;Description automatically generated">
            <a:extLst>
              <a:ext uri="{FF2B5EF4-FFF2-40B4-BE49-F238E27FC236}">
                <a16:creationId xmlns:a16="http://schemas.microsoft.com/office/drawing/2014/main" id="{1903D122-F9DC-ABBC-C7D0-B5047620F1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simplyearth.com/products/castile-soap-ingredient#content-five-0"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xml"/><Relationship Id="rId1" Type="http://schemas.openxmlformats.org/officeDocument/2006/relationships/video" Target="https://player.vimeo.com/video/1117855193?h=23e375604b&amp;amp;app_id=12296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youtu.be/b7POCFbJPgs?si=HqfUXMl6x-vq_m5p"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47.jpe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6.xml"/><Relationship Id="rId1" Type="http://schemas.openxmlformats.org/officeDocument/2006/relationships/video" Target="https://player.vimeo.com/video/1117506555?h=b30eb6edcf&amp;amp;app_id=122963"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xml"/><Relationship Id="rId5" Type="http://schemas.openxmlformats.org/officeDocument/2006/relationships/image" Target="../media/image67.tiff"/><Relationship Id="rId4" Type="http://schemas.openxmlformats.org/officeDocument/2006/relationships/image" Target="../media/image66.sv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tiff"/><Relationship Id="rId1" Type="http://schemas.openxmlformats.org/officeDocument/2006/relationships/slideLayout" Target="../slideLayouts/slideLayout6.xml"/><Relationship Id="rId4" Type="http://schemas.openxmlformats.org/officeDocument/2006/relationships/image" Target="../media/image66.sv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tiff"/><Relationship Id="rId1" Type="http://schemas.openxmlformats.org/officeDocument/2006/relationships/slideLayout" Target="../slideLayouts/slideLayout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6.xml"/><Relationship Id="rId1" Type="http://schemas.openxmlformats.org/officeDocument/2006/relationships/video" Target="https://player.vimeo.com/video/1118171306?h=7286235763&amp;amp;app_id=12296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sv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uGqOFKtqT7w&amp;list=PLcv0vTmlywcPsmUTZpeg6eG6x7UqVkHgl&amp;index=7"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A05FB-67D9-97DC-4AD2-9E15304B770B}"/>
              </a:ext>
            </a:extLst>
          </p:cNvPr>
          <p:cNvSpPr txBox="1"/>
          <p:nvPr/>
        </p:nvSpPr>
        <p:spPr>
          <a:xfrm>
            <a:off x="102196" y="1971585"/>
            <a:ext cx="47945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a:latin typeface="+mj-lt"/>
            </a:endParaRPr>
          </a:p>
          <a:p>
            <a:r>
              <a:rPr lang="en-US" sz="3200" b="1">
                <a:latin typeface="+mj-lt"/>
              </a:rPr>
              <a:t>ENTREPRENEURSHIP</a:t>
            </a:r>
          </a:p>
          <a:p>
            <a:endParaRPr lang="en-US" sz="3200" b="1">
              <a:latin typeface="+mj-lt"/>
            </a:endParaRPr>
          </a:p>
        </p:txBody>
      </p:sp>
      <p:pic>
        <p:nvPicPr>
          <p:cNvPr id="4" name="Picture 3">
            <a:extLst>
              <a:ext uri="{FF2B5EF4-FFF2-40B4-BE49-F238E27FC236}">
                <a16:creationId xmlns:a16="http://schemas.microsoft.com/office/drawing/2014/main" id="{0B7C0EE1-A151-46D2-BE4D-95A1DD3CC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8225" y="868680"/>
            <a:ext cx="3991356" cy="39913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1DF7E8-0822-4536-ACE4-69EFD7D579F1}"/>
              </a:ext>
            </a:extLst>
          </p:cNvPr>
          <p:cNvSpPr txBox="1"/>
          <p:nvPr/>
        </p:nvSpPr>
        <p:spPr>
          <a:xfrm>
            <a:off x="709995" y="3908445"/>
            <a:ext cx="1773936" cy="738664"/>
          </a:xfrm>
          <a:prstGeom prst="rect">
            <a:avLst/>
          </a:prstGeom>
          <a:noFill/>
        </p:spPr>
        <p:txBody>
          <a:bodyPr wrap="square" rtlCol="0">
            <a:spAutoFit/>
          </a:bodyPr>
          <a:lstStyle/>
          <a:p>
            <a:r>
              <a:rPr lang="en-US" b="1"/>
              <a:t>Castile Soap</a:t>
            </a:r>
          </a:p>
          <a:p>
            <a:r>
              <a:rPr lang="en-US" sz="1200"/>
              <a:t>This is the foaming agent for your soap product.  </a:t>
            </a:r>
          </a:p>
        </p:txBody>
      </p:sp>
      <p:sp>
        <p:nvSpPr>
          <p:cNvPr id="5" name="TextBox 4">
            <a:extLst>
              <a:ext uri="{FF2B5EF4-FFF2-40B4-BE49-F238E27FC236}">
                <a16:creationId xmlns:a16="http://schemas.microsoft.com/office/drawing/2014/main" id="{7AD2AAD4-48AC-4526-BD34-B442B91B1C78}"/>
              </a:ext>
            </a:extLst>
          </p:cNvPr>
          <p:cNvSpPr txBox="1"/>
          <p:nvPr/>
        </p:nvSpPr>
        <p:spPr>
          <a:xfrm>
            <a:off x="305289" y="918054"/>
            <a:ext cx="8732133" cy="461665"/>
          </a:xfrm>
          <a:prstGeom prst="rect">
            <a:avLst/>
          </a:prstGeom>
          <a:noFill/>
        </p:spPr>
        <p:txBody>
          <a:bodyPr wrap="square" rtlCol="0">
            <a:spAutoFit/>
          </a:bodyPr>
          <a:lstStyle/>
          <a:p>
            <a:r>
              <a:rPr lang="en-US" sz="2400" b="1"/>
              <a:t>What Ingredients are we using in our soap products?</a:t>
            </a:r>
          </a:p>
        </p:txBody>
      </p:sp>
      <p:pic>
        <p:nvPicPr>
          <p:cNvPr id="7" name="Picture 6">
            <a:extLst>
              <a:ext uri="{FF2B5EF4-FFF2-40B4-BE49-F238E27FC236}">
                <a16:creationId xmlns:a16="http://schemas.microsoft.com/office/drawing/2014/main" id="{1ADA84B5-F57A-4867-954C-7775CFF886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57" t="13925" r="16880" b="10110"/>
          <a:stretch/>
        </p:blipFill>
        <p:spPr>
          <a:xfrm>
            <a:off x="790746" y="1436150"/>
            <a:ext cx="1693000" cy="2441725"/>
          </a:xfrm>
          <a:prstGeom prst="rect">
            <a:avLst/>
          </a:prstGeom>
        </p:spPr>
      </p:pic>
      <p:sp>
        <p:nvSpPr>
          <p:cNvPr id="10" name="TextBox 9">
            <a:extLst>
              <a:ext uri="{FF2B5EF4-FFF2-40B4-BE49-F238E27FC236}">
                <a16:creationId xmlns:a16="http://schemas.microsoft.com/office/drawing/2014/main" id="{B4B49002-453F-4CD3-A7EA-1C57810EB024}"/>
              </a:ext>
            </a:extLst>
          </p:cNvPr>
          <p:cNvSpPr txBox="1"/>
          <p:nvPr/>
        </p:nvSpPr>
        <p:spPr>
          <a:xfrm>
            <a:off x="2970352" y="1463754"/>
            <a:ext cx="2471803" cy="1107996"/>
          </a:xfrm>
          <a:prstGeom prst="rect">
            <a:avLst/>
          </a:prstGeom>
          <a:noFill/>
        </p:spPr>
        <p:txBody>
          <a:bodyPr wrap="square" rtlCol="0">
            <a:spAutoFit/>
          </a:bodyPr>
          <a:lstStyle/>
          <a:p>
            <a:r>
              <a:rPr lang="en-US" b="1"/>
              <a:t>Water</a:t>
            </a:r>
          </a:p>
          <a:p>
            <a:r>
              <a:rPr lang="en-US" sz="1200"/>
              <a:t>The amount of water you add will determine the thickness, strength, and foam amount of your soap product.</a:t>
            </a:r>
          </a:p>
        </p:txBody>
      </p:sp>
      <p:sp>
        <p:nvSpPr>
          <p:cNvPr id="11" name="TextBox 10">
            <a:extLst>
              <a:ext uri="{FF2B5EF4-FFF2-40B4-BE49-F238E27FC236}">
                <a16:creationId xmlns:a16="http://schemas.microsoft.com/office/drawing/2014/main" id="{09027E4E-8377-4E60-AE8A-4EC09B1A28FF}"/>
              </a:ext>
            </a:extLst>
          </p:cNvPr>
          <p:cNvSpPr txBox="1"/>
          <p:nvPr/>
        </p:nvSpPr>
        <p:spPr>
          <a:xfrm>
            <a:off x="5759098" y="3174177"/>
            <a:ext cx="3058667" cy="1292662"/>
          </a:xfrm>
          <a:prstGeom prst="rect">
            <a:avLst/>
          </a:prstGeom>
          <a:noFill/>
        </p:spPr>
        <p:txBody>
          <a:bodyPr wrap="square" rtlCol="0">
            <a:spAutoFit/>
          </a:bodyPr>
          <a:lstStyle/>
          <a:p>
            <a:r>
              <a:rPr lang="en-US" b="1"/>
              <a:t>Essential Oils</a:t>
            </a:r>
          </a:p>
          <a:p>
            <a:r>
              <a:rPr lang="en-US" sz="1200"/>
              <a:t>Essential oils provide scent and other benefits to your soap product. Cedarwood, Lavender, and Orange are your options. You can use oils alone or combine them.</a:t>
            </a:r>
          </a:p>
        </p:txBody>
      </p:sp>
      <p:grpSp>
        <p:nvGrpSpPr>
          <p:cNvPr id="2" name="Group 1">
            <a:extLst>
              <a:ext uri="{FF2B5EF4-FFF2-40B4-BE49-F238E27FC236}">
                <a16:creationId xmlns:a16="http://schemas.microsoft.com/office/drawing/2014/main" id="{1538F542-BBBD-4015-A7DD-007E888BC16F}"/>
              </a:ext>
            </a:extLst>
          </p:cNvPr>
          <p:cNvGrpSpPr/>
          <p:nvPr/>
        </p:nvGrpSpPr>
        <p:grpSpPr>
          <a:xfrm>
            <a:off x="5840093" y="1523821"/>
            <a:ext cx="2335975" cy="1600129"/>
            <a:chOff x="5820155" y="1746575"/>
            <a:chExt cx="2335975" cy="1600129"/>
          </a:xfrm>
        </p:grpSpPr>
        <p:pic>
          <p:nvPicPr>
            <p:cNvPr id="13" name="Picture 12">
              <a:extLst>
                <a:ext uri="{FF2B5EF4-FFF2-40B4-BE49-F238E27FC236}">
                  <a16:creationId xmlns:a16="http://schemas.microsoft.com/office/drawing/2014/main" id="{182AF35B-B302-4AA8-9421-17C8F23C8B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044" t="8800" r="29185" b="4889"/>
            <a:stretch/>
          </p:blipFill>
          <p:spPr>
            <a:xfrm>
              <a:off x="5820155" y="1787652"/>
              <a:ext cx="772564" cy="1559052"/>
            </a:xfrm>
            <a:prstGeom prst="rect">
              <a:avLst/>
            </a:prstGeom>
          </p:spPr>
        </p:pic>
        <p:pic>
          <p:nvPicPr>
            <p:cNvPr id="15" name="Picture 14">
              <a:extLst>
                <a:ext uri="{FF2B5EF4-FFF2-40B4-BE49-F238E27FC236}">
                  <a16:creationId xmlns:a16="http://schemas.microsoft.com/office/drawing/2014/main" id="{37622D4E-1239-428F-8678-1393E2110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644" t="8819" r="26801" b="6934"/>
            <a:stretch/>
          </p:blipFill>
          <p:spPr>
            <a:xfrm>
              <a:off x="6523926" y="1787651"/>
              <a:ext cx="855281" cy="1515175"/>
            </a:xfrm>
            <a:prstGeom prst="rect">
              <a:avLst/>
            </a:prstGeom>
          </p:spPr>
        </p:pic>
        <p:pic>
          <p:nvPicPr>
            <p:cNvPr id="17" name="Picture 16">
              <a:extLst>
                <a:ext uri="{FF2B5EF4-FFF2-40B4-BE49-F238E27FC236}">
                  <a16:creationId xmlns:a16="http://schemas.microsoft.com/office/drawing/2014/main" id="{0C2D3E92-FD9E-44C5-B5F2-45186AFCCF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372" t="7422" r="24311" b="7156"/>
            <a:stretch/>
          </p:blipFill>
          <p:spPr>
            <a:xfrm>
              <a:off x="7360498" y="1746575"/>
              <a:ext cx="795632" cy="1569045"/>
            </a:xfrm>
            <a:prstGeom prst="rect">
              <a:avLst/>
            </a:prstGeom>
          </p:spPr>
        </p:pic>
      </p:grpSp>
      <p:pic>
        <p:nvPicPr>
          <p:cNvPr id="3" name="Picture 2">
            <a:extLst>
              <a:ext uri="{FF2B5EF4-FFF2-40B4-BE49-F238E27FC236}">
                <a16:creationId xmlns:a16="http://schemas.microsoft.com/office/drawing/2014/main" id="{4A731520-1267-479B-B22D-DC4B6BF3D0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188"/>
          <a:stretch/>
        </p:blipFill>
        <p:spPr>
          <a:xfrm>
            <a:off x="3054383" y="2656262"/>
            <a:ext cx="1869527" cy="2178625"/>
          </a:xfrm>
          <a:prstGeom prst="rect">
            <a:avLst/>
          </a:prstGeom>
        </p:spPr>
      </p:pic>
      <p:sp>
        <p:nvSpPr>
          <p:cNvPr id="14" name="TextBox 13">
            <a:extLst>
              <a:ext uri="{FF2B5EF4-FFF2-40B4-BE49-F238E27FC236}">
                <a16:creationId xmlns:a16="http://schemas.microsoft.com/office/drawing/2014/main" id="{3FAAD77B-7316-4ECF-A35A-8F3364CBC2C1}"/>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271383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68B9BC-4A1D-4CD6-8ADB-87F9CB03D796}"/>
              </a:ext>
            </a:extLst>
          </p:cNvPr>
          <p:cNvPicPr>
            <a:picLocks noChangeAspect="1"/>
          </p:cNvPicPr>
          <p:nvPr/>
        </p:nvPicPr>
        <p:blipFill>
          <a:blip r:embed="rId2"/>
          <a:stretch>
            <a:fillRect/>
          </a:stretch>
        </p:blipFill>
        <p:spPr>
          <a:xfrm>
            <a:off x="3554065" y="1250906"/>
            <a:ext cx="5288446" cy="3204972"/>
          </a:xfrm>
          <a:prstGeom prst="rect">
            <a:avLst/>
          </a:prstGeom>
        </p:spPr>
      </p:pic>
      <p:sp>
        <p:nvSpPr>
          <p:cNvPr id="5" name="Rectangle 1">
            <a:extLst>
              <a:ext uri="{FF2B5EF4-FFF2-40B4-BE49-F238E27FC236}">
                <a16:creationId xmlns:a16="http://schemas.microsoft.com/office/drawing/2014/main" id="{E1EA7D94-8BD9-4BF9-A2F8-012E02859814}"/>
              </a:ext>
            </a:extLst>
          </p:cNvPr>
          <p:cNvSpPr>
            <a:spLocks noChangeArrowheads="1"/>
          </p:cNvSpPr>
          <p:nvPr/>
        </p:nvSpPr>
        <p:spPr bwMode="auto">
          <a:xfrm>
            <a:off x="557698" y="2424553"/>
            <a:ext cx="2747772" cy="2123658"/>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Brandon Grotesque"/>
                <a:hlinkClick r:id="rId3">
                  <a:extLst>
                    <a:ext uri="{A12FA001-AC4F-418D-AE19-62706E023703}">
                      <ahyp:hlinkClr xmlns:ahyp="http://schemas.microsoft.com/office/drawing/2018/hyperlinkcolor" val="tx"/>
                    </a:ext>
                  </a:extLst>
                </a:hlinkClick>
              </a:rPr>
              <a:t>Details</a:t>
            </a:r>
            <a:endParaRPr kumimoji="0" lang="en-US" altLang="en-US" sz="1200" b="1" i="0" u="none" strike="noStrike" cap="none" normalizeH="0" baseline="0" dirty="0">
              <a:ln>
                <a:noFill/>
              </a:ln>
              <a:solidFill>
                <a:schemeClr val="accent3"/>
              </a:solidFill>
              <a:effectLst/>
              <a:latin typeface="Brandon Grotesq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Brandon Text"/>
              </a:rPr>
              <a:t>  </a:t>
            </a:r>
            <a:r>
              <a:rPr kumimoji="0" lang="en-US" altLang="en-US" sz="1500" b="0" i="0" u="none" strike="noStrike" cap="none" normalizeH="0" baseline="0" dirty="0">
                <a:ln>
                  <a:noFill/>
                </a:ln>
                <a:solidFill>
                  <a:srgbClr val="000000"/>
                </a:solidFill>
                <a:effectLst/>
                <a:latin typeface="Brandon Text"/>
              </a:rPr>
              <a:t> </a:t>
            </a:r>
            <a:r>
              <a:rPr kumimoji="0" lang="en-US" altLang="en-US" sz="1200" b="0" i="0" u="none" strike="noStrike" cap="none" normalizeH="0" baseline="0" dirty="0">
                <a:ln>
                  <a:noFill/>
                </a:ln>
                <a:solidFill>
                  <a:srgbClr val="000000"/>
                </a:solidFill>
                <a:effectLst/>
                <a:latin typeface="Brandon Text"/>
              </a:rPr>
              <a:t>    </a:t>
            </a:r>
            <a:r>
              <a:rPr kumimoji="0" lang="en-US" altLang="en-US" sz="1200" b="0" i="0" u="none" strike="noStrike" cap="none" normalizeH="0" baseline="0" dirty="0">
                <a:ln>
                  <a:noFill/>
                </a:ln>
                <a:effectLst/>
                <a:latin typeface="Brandon Text"/>
              </a:rPr>
              <a:t>Castile Soap is made from saponified plant oils. It is considered to be natural and is perfect for DIY liquid soaps and other cleaning products.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Brandon Tex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chemeClr val="accent3"/>
                </a:solidFill>
                <a:latin typeface="Brandon Grotesque"/>
              </a:rPr>
              <a:t>Ingredients: </a:t>
            </a:r>
            <a:r>
              <a:rPr kumimoji="0" lang="en-US" altLang="en-US" sz="1200" b="0" i="0" u="none" strike="noStrike" cap="none" normalizeH="0" baseline="0" dirty="0">
                <a:ln>
                  <a:noFill/>
                </a:ln>
                <a:effectLst/>
                <a:latin typeface="Brandon Text"/>
              </a:rPr>
              <a:t>Water, Organic Vegetable Oil Blend (Organic Sunflower Oil, Organic Coconut Oil, Organic Extra Virgin Olive Oil, Organic Castor Oil), Potassium Hydroxide, Citric Acid, Organic</a:t>
            </a:r>
            <a:r>
              <a:rPr kumimoji="0" lang="en-US" altLang="en-US" sz="900" b="0" i="0" u="none" strike="noStrike" cap="none" normalizeH="0" baseline="30000" dirty="0">
                <a:ln>
                  <a:noFill/>
                </a:ln>
                <a:effectLst/>
                <a:latin typeface="Brandon Text"/>
              </a:rPr>
              <a:t> </a:t>
            </a:r>
            <a:r>
              <a:rPr kumimoji="0" lang="en-US" altLang="en-US" sz="1200" b="0" i="0" u="none" strike="noStrike" cap="none" normalizeH="0" baseline="0" dirty="0">
                <a:ln>
                  <a:noFill/>
                </a:ln>
                <a:effectLst/>
                <a:latin typeface="Brandon Text"/>
              </a:rPr>
              <a:t>Aloe.</a:t>
            </a:r>
          </a:p>
        </p:txBody>
      </p:sp>
      <p:sp>
        <p:nvSpPr>
          <p:cNvPr id="10" name="TextBox 9">
            <a:extLst>
              <a:ext uri="{FF2B5EF4-FFF2-40B4-BE49-F238E27FC236}">
                <a16:creationId xmlns:a16="http://schemas.microsoft.com/office/drawing/2014/main" id="{DEADD66E-8592-4740-8839-0DA3130F614D}"/>
              </a:ext>
            </a:extLst>
          </p:cNvPr>
          <p:cNvSpPr txBox="1"/>
          <p:nvPr/>
        </p:nvSpPr>
        <p:spPr>
          <a:xfrm>
            <a:off x="419242" y="1011427"/>
            <a:ext cx="3190078" cy="1200329"/>
          </a:xfrm>
          <a:prstGeom prst="rect">
            <a:avLst/>
          </a:prstGeom>
          <a:noFill/>
        </p:spPr>
        <p:txBody>
          <a:bodyPr wrap="square" rtlCol="0">
            <a:spAutoFit/>
          </a:bodyPr>
          <a:lstStyle/>
          <a:p>
            <a:r>
              <a:rPr lang="en-US" sz="3600" b="1"/>
              <a:t>Castile Soap Information</a:t>
            </a:r>
          </a:p>
        </p:txBody>
      </p:sp>
      <p:sp>
        <p:nvSpPr>
          <p:cNvPr id="6" name="TextBox 5">
            <a:extLst>
              <a:ext uri="{FF2B5EF4-FFF2-40B4-BE49-F238E27FC236}">
                <a16:creationId xmlns:a16="http://schemas.microsoft.com/office/drawing/2014/main" id="{4ED7F358-F10C-4BDD-9E3F-721C5CBC6D41}"/>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47598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ADD66E-8592-4740-8839-0DA3130F614D}"/>
              </a:ext>
            </a:extLst>
          </p:cNvPr>
          <p:cNvSpPr txBox="1"/>
          <p:nvPr/>
        </p:nvSpPr>
        <p:spPr>
          <a:xfrm>
            <a:off x="672968" y="813645"/>
            <a:ext cx="7121554" cy="461665"/>
          </a:xfrm>
          <a:prstGeom prst="rect">
            <a:avLst/>
          </a:prstGeom>
          <a:noFill/>
        </p:spPr>
        <p:txBody>
          <a:bodyPr wrap="square" rtlCol="0">
            <a:spAutoFit/>
          </a:bodyPr>
          <a:lstStyle/>
          <a:p>
            <a:r>
              <a:rPr lang="en-US" sz="2400" b="1"/>
              <a:t>Essential Oils Information - Cedarwood</a:t>
            </a:r>
          </a:p>
        </p:txBody>
      </p:sp>
      <p:pic>
        <p:nvPicPr>
          <p:cNvPr id="9" name="Picture 8">
            <a:extLst>
              <a:ext uri="{FF2B5EF4-FFF2-40B4-BE49-F238E27FC236}">
                <a16:creationId xmlns:a16="http://schemas.microsoft.com/office/drawing/2014/main" id="{4691CAE4-78F4-4373-B50E-AEEA545EF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49" y="1371599"/>
            <a:ext cx="3275510" cy="3275510"/>
          </a:xfrm>
          <a:prstGeom prst="rect">
            <a:avLst/>
          </a:prstGeom>
        </p:spPr>
      </p:pic>
      <p:pic>
        <p:nvPicPr>
          <p:cNvPr id="12" name="Picture 11">
            <a:extLst>
              <a:ext uri="{FF2B5EF4-FFF2-40B4-BE49-F238E27FC236}">
                <a16:creationId xmlns:a16="http://schemas.microsoft.com/office/drawing/2014/main" id="{998B0324-2E52-4820-B2B3-98D4D9DB2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759" y="1371599"/>
            <a:ext cx="3275510" cy="3275510"/>
          </a:xfrm>
          <a:prstGeom prst="rect">
            <a:avLst/>
          </a:prstGeom>
        </p:spPr>
      </p:pic>
      <p:sp>
        <p:nvSpPr>
          <p:cNvPr id="6" name="TextBox 5">
            <a:extLst>
              <a:ext uri="{FF2B5EF4-FFF2-40B4-BE49-F238E27FC236}">
                <a16:creationId xmlns:a16="http://schemas.microsoft.com/office/drawing/2014/main" id="{6E3BFF93-CB47-4229-8301-2EB8B045394D}"/>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256415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ADD66E-8592-4740-8839-0DA3130F614D}"/>
              </a:ext>
            </a:extLst>
          </p:cNvPr>
          <p:cNvSpPr txBox="1"/>
          <p:nvPr/>
        </p:nvSpPr>
        <p:spPr>
          <a:xfrm>
            <a:off x="672968" y="813645"/>
            <a:ext cx="7121554" cy="461665"/>
          </a:xfrm>
          <a:prstGeom prst="rect">
            <a:avLst/>
          </a:prstGeom>
          <a:noFill/>
        </p:spPr>
        <p:txBody>
          <a:bodyPr wrap="square" rtlCol="0">
            <a:spAutoFit/>
          </a:bodyPr>
          <a:lstStyle/>
          <a:p>
            <a:r>
              <a:rPr lang="en-US" sz="2400" b="1"/>
              <a:t>Essential Oils Information - Lavender</a:t>
            </a:r>
          </a:p>
        </p:txBody>
      </p:sp>
      <p:sp>
        <p:nvSpPr>
          <p:cNvPr id="6" name="TextBox 5">
            <a:extLst>
              <a:ext uri="{FF2B5EF4-FFF2-40B4-BE49-F238E27FC236}">
                <a16:creationId xmlns:a16="http://schemas.microsoft.com/office/drawing/2014/main" id="{6E3BFF93-CB47-4229-8301-2EB8B045394D}"/>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a:t>
            </a:r>
          </a:p>
        </p:txBody>
      </p:sp>
      <p:pic>
        <p:nvPicPr>
          <p:cNvPr id="7" name="Picture 6">
            <a:extLst>
              <a:ext uri="{FF2B5EF4-FFF2-40B4-BE49-F238E27FC236}">
                <a16:creationId xmlns:a16="http://schemas.microsoft.com/office/drawing/2014/main" id="{F39E0C82-851A-46C6-AAAC-8B70E6570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832" y="1366577"/>
            <a:ext cx="3275511" cy="3275511"/>
          </a:xfrm>
          <a:prstGeom prst="rect">
            <a:avLst/>
          </a:prstGeom>
        </p:spPr>
      </p:pic>
      <p:pic>
        <p:nvPicPr>
          <p:cNvPr id="8" name="Picture 7">
            <a:extLst>
              <a:ext uri="{FF2B5EF4-FFF2-40B4-BE49-F238E27FC236}">
                <a16:creationId xmlns:a16="http://schemas.microsoft.com/office/drawing/2014/main" id="{F10B1B63-9A69-4BB8-A5A0-5A1CC3BC6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949" y="1366576"/>
            <a:ext cx="3275511" cy="3275511"/>
          </a:xfrm>
          <a:prstGeom prst="rect">
            <a:avLst/>
          </a:prstGeom>
        </p:spPr>
      </p:pic>
    </p:spTree>
    <p:extLst>
      <p:ext uri="{BB962C8B-B14F-4D97-AF65-F5344CB8AC3E}">
        <p14:creationId xmlns:p14="http://schemas.microsoft.com/office/powerpoint/2010/main" val="366744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E6E4AA-C96A-4BF9-BF01-541C21F94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949" y="1362366"/>
            <a:ext cx="3279721" cy="3279721"/>
          </a:xfrm>
          <a:prstGeom prst="rect">
            <a:avLst/>
          </a:prstGeom>
        </p:spPr>
      </p:pic>
      <p:pic>
        <p:nvPicPr>
          <p:cNvPr id="9" name="Picture 8">
            <a:extLst>
              <a:ext uri="{FF2B5EF4-FFF2-40B4-BE49-F238E27FC236}">
                <a16:creationId xmlns:a16="http://schemas.microsoft.com/office/drawing/2014/main" id="{0BCA4ADA-EF65-4856-804E-63432E7EA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832" y="1366576"/>
            <a:ext cx="3279721" cy="3279721"/>
          </a:xfrm>
          <a:prstGeom prst="rect">
            <a:avLst/>
          </a:prstGeom>
        </p:spPr>
      </p:pic>
      <p:sp>
        <p:nvSpPr>
          <p:cNvPr id="10" name="TextBox 9">
            <a:extLst>
              <a:ext uri="{FF2B5EF4-FFF2-40B4-BE49-F238E27FC236}">
                <a16:creationId xmlns:a16="http://schemas.microsoft.com/office/drawing/2014/main" id="{DEADD66E-8592-4740-8839-0DA3130F614D}"/>
              </a:ext>
            </a:extLst>
          </p:cNvPr>
          <p:cNvSpPr txBox="1"/>
          <p:nvPr/>
        </p:nvSpPr>
        <p:spPr>
          <a:xfrm>
            <a:off x="672968" y="813645"/>
            <a:ext cx="7121554" cy="461665"/>
          </a:xfrm>
          <a:prstGeom prst="rect">
            <a:avLst/>
          </a:prstGeom>
          <a:noFill/>
        </p:spPr>
        <p:txBody>
          <a:bodyPr wrap="square" rtlCol="0">
            <a:spAutoFit/>
          </a:bodyPr>
          <a:lstStyle/>
          <a:p>
            <a:r>
              <a:rPr lang="en-US" sz="2400" b="1"/>
              <a:t>Essential Oils Information - Orange</a:t>
            </a:r>
          </a:p>
        </p:txBody>
      </p:sp>
      <p:sp>
        <p:nvSpPr>
          <p:cNvPr id="6" name="TextBox 5">
            <a:extLst>
              <a:ext uri="{FF2B5EF4-FFF2-40B4-BE49-F238E27FC236}">
                <a16:creationId xmlns:a16="http://schemas.microsoft.com/office/drawing/2014/main" id="{6E3BFF93-CB47-4229-8301-2EB8B045394D}"/>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102605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EDDE-4B45-4585-A205-C9DFC2429D41}"/>
              </a:ext>
            </a:extLst>
          </p:cNvPr>
          <p:cNvSpPr>
            <a:spLocks noGrp="1"/>
          </p:cNvSpPr>
          <p:nvPr>
            <p:ph type="ctrTitle"/>
          </p:nvPr>
        </p:nvSpPr>
        <p:spPr>
          <a:xfrm>
            <a:off x="425196" y="914400"/>
            <a:ext cx="7772400" cy="1102519"/>
          </a:xfrm>
        </p:spPr>
        <p:txBody>
          <a:bodyPr/>
          <a:lstStyle/>
          <a:p>
            <a:br>
              <a:rPr lang="en-US">
                <a:solidFill>
                  <a:srgbClr val="FF0000"/>
                </a:solidFill>
              </a:rPr>
            </a:br>
            <a:br>
              <a:rPr lang="en-US"/>
            </a:br>
            <a:endParaRPr lang="en-US"/>
          </a:p>
        </p:txBody>
      </p:sp>
      <p:sp>
        <p:nvSpPr>
          <p:cNvPr id="4" name="TextBox 3">
            <a:extLst>
              <a:ext uri="{FF2B5EF4-FFF2-40B4-BE49-F238E27FC236}">
                <a16:creationId xmlns:a16="http://schemas.microsoft.com/office/drawing/2014/main" id="{D62DC303-0F55-4DF5-AB5A-9434ED757203}"/>
              </a:ext>
            </a:extLst>
          </p:cNvPr>
          <p:cNvSpPr txBox="1"/>
          <p:nvPr/>
        </p:nvSpPr>
        <p:spPr>
          <a:xfrm>
            <a:off x="425196" y="914400"/>
            <a:ext cx="4877906" cy="523220"/>
          </a:xfrm>
          <a:prstGeom prst="rect">
            <a:avLst/>
          </a:prstGeom>
          <a:noFill/>
        </p:spPr>
        <p:txBody>
          <a:bodyPr wrap="square" rtlCol="0">
            <a:spAutoFit/>
          </a:bodyPr>
          <a:lstStyle/>
          <a:p>
            <a:r>
              <a:rPr lang="en-US" sz="2800" b="1"/>
              <a:t>Create Your Soap Recipe</a:t>
            </a:r>
          </a:p>
        </p:txBody>
      </p:sp>
      <p:sp>
        <p:nvSpPr>
          <p:cNvPr id="5" name="TextBox 4">
            <a:extLst>
              <a:ext uri="{FF2B5EF4-FFF2-40B4-BE49-F238E27FC236}">
                <a16:creationId xmlns:a16="http://schemas.microsoft.com/office/drawing/2014/main" id="{20D5B204-0519-4D3B-86CB-351BC2306B28}"/>
              </a:ext>
            </a:extLst>
          </p:cNvPr>
          <p:cNvSpPr txBox="1"/>
          <p:nvPr/>
        </p:nvSpPr>
        <p:spPr>
          <a:xfrm>
            <a:off x="5467842" y="1065284"/>
            <a:ext cx="3206717" cy="1477328"/>
          </a:xfrm>
          <a:prstGeom prst="rect">
            <a:avLst/>
          </a:prstGeom>
          <a:noFill/>
          <a:ln w="28575">
            <a:solidFill>
              <a:schemeClr val="tx1"/>
            </a:solidFill>
          </a:ln>
        </p:spPr>
        <p:txBody>
          <a:bodyPr wrap="square" rtlCol="0">
            <a:spAutoFit/>
          </a:bodyPr>
          <a:lstStyle/>
          <a:p>
            <a:pPr algn="ctr"/>
            <a:r>
              <a:rPr lang="en-US"/>
              <a:t>For a liquid hand soap, the recommended ratio is</a:t>
            </a:r>
          </a:p>
          <a:p>
            <a:pPr algn="ctr"/>
            <a:endParaRPr lang="en-US"/>
          </a:p>
          <a:p>
            <a:pPr algn="ctr"/>
            <a:r>
              <a:rPr lang="en-US" b="1"/>
              <a:t>Castile Soap 1 part : Water 3 parts</a:t>
            </a:r>
          </a:p>
        </p:txBody>
      </p:sp>
      <p:sp>
        <p:nvSpPr>
          <p:cNvPr id="6" name="TextBox 5">
            <a:extLst>
              <a:ext uri="{FF2B5EF4-FFF2-40B4-BE49-F238E27FC236}">
                <a16:creationId xmlns:a16="http://schemas.microsoft.com/office/drawing/2014/main" id="{CFCF4ABC-3EDB-489A-9293-D24BD2D71ED2}"/>
              </a:ext>
            </a:extLst>
          </p:cNvPr>
          <p:cNvSpPr txBox="1"/>
          <p:nvPr/>
        </p:nvSpPr>
        <p:spPr>
          <a:xfrm>
            <a:off x="469441" y="1422524"/>
            <a:ext cx="4454873" cy="3539430"/>
          </a:xfrm>
          <a:prstGeom prst="rect">
            <a:avLst/>
          </a:prstGeom>
          <a:noFill/>
        </p:spPr>
        <p:txBody>
          <a:bodyPr wrap="square" rtlCol="0">
            <a:spAutoFit/>
          </a:bodyPr>
          <a:lstStyle/>
          <a:p>
            <a:r>
              <a:rPr lang="en-US" sz="1400" b="1"/>
              <a:t>What would the ratio amounts be for a 400 mL bottle?</a:t>
            </a:r>
          </a:p>
          <a:p>
            <a:endParaRPr lang="en-US" sz="1400"/>
          </a:p>
          <a:p>
            <a:r>
              <a:rPr lang="en-US" sz="1400" b="1"/>
              <a:t>Step 1 </a:t>
            </a:r>
            <a:r>
              <a:rPr lang="en-US" sz="1400"/>
              <a:t>- Divide the total volume by 4 total parts (1 soap + 3 water = 4 total parts)</a:t>
            </a:r>
          </a:p>
          <a:p>
            <a:endParaRPr lang="en-US" sz="1400"/>
          </a:p>
          <a:p>
            <a:pPr lvl="1"/>
            <a:r>
              <a:rPr lang="en-US" sz="1400"/>
              <a:t>400 </a:t>
            </a:r>
            <a:r>
              <a:rPr lang="en-US" sz="1400">
                <a:latin typeface="Times New Roman" panose="02020603050405020304" pitchFamily="18" charset="0"/>
                <a:cs typeface="Times New Roman" panose="02020603050405020304" pitchFamily="18" charset="0"/>
              </a:rPr>
              <a:t>÷ </a:t>
            </a:r>
            <a:r>
              <a:rPr lang="en-US" sz="1400"/>
              <a:t>4 = 100</a:t>
            </a:r>
          </a:p>
          <a:p>
            <a:pPr lvl="1"/>
            <a:r>
              <a:rPr lang="en-US" sz="1400"/>
              <a:t>Each part = 100 mL</a:t>
            </a:r>
          </a:p>
          <a:p>
            <a:endParaRPr lang="en-US" sz="1400"/>
          </a:p>
          <a:p>
            <a:r>
              <a:rPr lang="en-US" sz="1400" b="1"/>
              <a:t>Step 2</a:t>
            </a:r>
            <a:r>
              <a:rPr lang="en-US" sz="1400"/>
              <a:t> – Calculate the totals using the ratio</a:t>
            </a:r>
          </a:p>
          <a:p>
            <a:endParaRPr lang="en-US" sz="1400"/>
          </a:p>
          <a:p>
            <a:pPr lvl="1"/>
            <a:r>
              <a:rPr lang="en-US" sz="1400"/>
              <a:t>Castile Soap 1 : Water 3</a:t>
            </a:r>
          </a:p>
          <a:p>
            <a:pPr lvl="1"/>
            <a:r>
              <a:rPr lang="en-US" sz="1400"/>
              <a:t>1 x 100 mL : 3 x 100 mL</a:t>
            </a:r>
          </a:p>
          <a:p>
            <a:pPr lvl="1"/>
            <a:r>
              <a:rPr lang="en-US" sz="1400"/>
              <a:t>Castile Soap 100 mL :  Water 300 mL</a:t>
            </a:r>
          </a:p>
          <a:p>
            <a:endParaRPr lang="en-US" sz="1400"/>
          </a:p>
          <a:p>
            <a:r>
              <a:rPr lang="en-US" sz="1400"/>
              <a:t>Check your math 100 mL + 300 mL = 400 mL</a:t>
            </a:r>
          </a:p>
        </p:txBody>
      </p:sp>
      <p:sp>
        <p:nvSpPr>
          <p:cNvPr id="8" name="TextBox 7">
            <a:extLst>
              <a:ext uri="{FF2B5EF4-FFF2-40B4-BE49-F238E27FC236}">
                <a16:creationId xmlns:a16="http://schemas.microsoft.com/office/drawing/2014/main" id="{41461A25-C23F-47F5-9BD9-17421974ABDB}"/>
              </a:ext>
            </a:extLst>
          </p:cNvPr>
          <p:cNvSpPr txBox="1"/>
          <p:nvPr/>
        </p:nvSpPr>
        <p:spPr>
          <a:xfrm>
            <a:off x="5107586" y="3126582"/>
            <a:ext cx="3630833" cy="1169551"/>
          </a:xfrm>
          <a:prstGeom prst="rect">
            <a:avLst/>
          </a:prstGeom>
          <a:noFill/>
        </p:spPr>
        <p:txBody>
          <a:bodyPr wrap="square" rtlCol="0">
            <a:spAutoFit/>
          </a:bodyPr>
          <a:lstStyle/>
          <a:p>
            <a:r>
              <a:rPr lang="en-US" sz="1400" b="1"/>
              <a:t>What would the ratio amounts be for our 60 mL soap bottle if following the suggested ratio? </a:t>
            </a:r>
            <a:endParaRPr lang="en-US" sz="1400" b="1" i="1"/>
          </a:p>
          <a:p>
            <a:r>
              <a:rPr lang="en-US" sz="1400" b="1" i="1"/>
              <a:t>                                                                                </a:t>
            </a:r>
            <a:r>
              <a:rPr lang="en-US" sz="1400" i="1"/>
              <a:t>Answer on next slide</a:t>
            </a:r>
          </a:p>
        </p:txBody>
      </p:sp>
      <p:sp>
        <p:nvSpPr>
          <p:cNvPr id="9" name="TextBox 8">
            <a:extLst>
              <a:ext uri="{FF2B5EF4-FFF2-40B4-BE49-F238E27FC236}">
                <a16:creationId xmlns:a16="http://schemas.microsoft.com/office/drawing/2014/main" id="{36BC1384-1FDE-4BB5-BF40-5B57BE41C025}"/>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34200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EDDE-4B45-4585-A205-C9DFC2429D41}"/>
              </a:ext>
            </a:extLst>
          </p:cNvPr>
          <p:cNvSpPr>
            <a:spLocks noGrp="1"/>
          </p:cNvSpPr>
          <p:nvPr>
            <p:ph type="ctrTitle"/>
          </p:nvPr>
        </p:nvSpPr>
        <p:spPr>
          <a:xfrm>
            <a:off x="425196" y="914400"/>
            <a:ext cx="7772400" cy="1102519"/>
          </a:xfrm>
        </p:spPr>
        <p:txBody>
          <a:bodyPr/>
          <a:lstStyle/>
          <a:p>
            <a:br>
              <a:rPr lang="en-US">
                <a:solidFill>
                  <a:srgbClr val="FF0000"/>
                </a:solidFill>
              </a:rPr>
            </a:br>
            <a:br>
              <a:rPr lang="en-US"/>
            </a:br>
            <a:endParaRPr lang="en-US"/>
          </a:p>
        </p:txBody>
      </p:sp>
      <p:sp>
        <p:nvSpPr>
          <p:cNvPr id="5" name="TextBox 4">
            <a:extLst>
              <a:ext uri="{FF2B5EF4-FFF2-40B4-BE49-F238E27FC236}">
                <a16:creationId xmlns:a16="http://schemas.microsoft.com/office/drawing/2014/main" id="{20D5B204-0519-4D3B-86CB-351BC2306B28}"/>
              </a:ext>
            </a:extLst>
          </p:cNvPr>
          <p:cNvSpPr txBox="1"/>
          <p:nvPr/>
        </p:nvSpPr>
        <p:spPr>
          <a:xfrm>
            <a:off x="5754477" y="1465659"/>
            <a:ext cx="2824218" cy="2800767"/>
          </a:xfrm>
          <a:prstGeom prst="rect">
            <a:avLst/>
          </a:prstGeom>
          <a:noFill/>
          <a:ln w="28575">
            <a:solidFill>
              <a:schemeClr val="tx1"/>
            </a:solidFill>
          </a:ln>
        </p:spPr>
        <p:txBody>
          <a:bodyPr wrap="square" rtlCol="0">
            <a:spAutoFit/>
          </a:bodyPr>
          <a:lstStyle/>
          <a:p>
            <a:pPr algn="ctr"/>
            <a:r>
              <a:rPr lang="en-US" sz="1600" i="1"/>
              <a:t>If you are creating a thicker/more soapy product, your ratio should include more Castile Soap. </a:t>
            </a:r>
          </a:p>
          <a:p>
            <a:pPr algn="ctr"/>
            <a:r>
              <a:rPr lang="en-US" sz="1600" i="1"/>
              <a:t> </a:t>
            </a:r>
          </a:p>
          <a:p>
            <a:pPr algn="ctr"/>
            <a:r>
              <a:rPr lang="en-US" sz="1600" i="1"/>
              <a:t>If you are creating a thinner/less soapy product, your ratio should include more water.</a:t>
            </a:r>
          </a:p>
        </p:txBody>
      </p:sp>
      <p:sp>
        <p:nvSpPr>
          <p:cNvPr id="6" name="TextBox 5">
            <a:extLst>
              <a:ext uri="{FF2B5EF4-FFF2-40B4-BE49-F238E27FC236}">
                <a16:creationId xmlns:a16="http://schemas.microsoft.com/office/drawing/2014/main" id="{CFCF4ABC-3EDB-489A-9293-D24BD2D71ED2}"/>
              </a:ext>
            </a:extLst>
          </p:cNvPr>
          <p:cNvSpPr txBox="1"/>
          <p:nvPr/>
        </p:nvSpPr>
        <p:spPr>
          <a:xfrm>
            <a:off x="468557" y="1428789"/>
            <a:ext cx="4494276" cy="3539430"/>
          </a:xfrm>
          <a:prstGeom prst="rect">
            <a:avLst/>
          </a:prstGeom>
          <a:noFill/>
        </p:spPr>
        <p:txBody>
          <a:bodyPr wrap="square" rtlCol="0">
            <a:spAutoFit/>
          </a:bodyPr>
          <a:lstStyle/>
          <a:p>
            <a:r>
              <a:rPr lang="en-US" sz="1400" b="1"/>
              <a:t>What would the ratio amounts be for our 60 mL bottle?</a:t>
            </a:r>
          </a:p>
          <a:p>
            <a:endParaRPr lang="en-US" sz="1400"/>
          </a:p>
          <a:p>
            <a:r>
              <a:rPr lang="en-US" sz="1400" b="1"/>
              <a:t>Step 1 </a:t>
            </a:r>
            <a:r>
              <a:rPr lang="en-US" sz="1400"/>
              <a:t>- Divide the total volume by 4 total parts (1 soap + 3 water = 4 total parts)</a:t>
            </a:r>
          </a:p>
          <a:p>
            <a:endParaRPr lang="en-US" sz="1400"/>
          </a:p>
          <a:p>
            <a:pPr lvl="1"/>
            <a:r>
              <a:rPr lang="en-US" sz="1400"/>
              <a:t>60 </a:t>
            </a:r>
            <a:r>
              <a:rPr lang="en-US" sz="1400">
                <a:latin typeface="Times New Roman" panose="02020603050405020304" pitchFamily="18" charset="0"/>
                <a:cs typeface="Times New Roman" panose="02020603050405020304" pitchFamily="18" charset="0"/>
              </a:rPr>
              <a:t>÷ </a:t>
            </a:r>
            <a:r>
              <a:rPr lang="en-US" sz="1400"/>
              <a:t>4 = 15</a:t>
            </a:r>
          </a:p>
          <a:p>
            <a:pPr lvl="1"/>
            <a:r>
              <a:rPr lang="en-US" sz="1400"/>
              <a:t>Each part = 15 mL</a:t>
            </a:r>
          </a:p>
          <a:p>
            <a:endParaRPr lang="en-US" sz="1400"/>
          </a:p>
          <a:p>
            <a:r>
              <a:rPr lang="en-US" sz="1400" b="1"/>
              <a:t>Step 2</a:t>
            </a:r>
            <a:r>
              <a:rPr lang="en-US" sz="1400"/>
              <a:t> – Calculate the totals using the ratio</a:t>
            </a:r>
          </a:p>
          <a:p>
            <a:endParaRPr lang="en-US" sz="1400"/>
          </a:p>
          <a:p>
            <a:pPr lvl="1"/>
            <a:r>
              <a:rPr lang="en-US" sz="1400"/>
              <a:t>Castile Soap 1 : Water 3</a:t>
            </a:r>
          </a:p>
          <a:p>
            <a:pPr lvl="1"/>
            <a:r>
              <a:rPr lang="en-US" sz="1400"/>
              <a:t>1 x 15 mL : 3 x 15 mL</a:t>
            </a:r>
          </a:p>
          <a:p>
            <a:pPr lvl="1"/>
            <a:r>
              <a:rPr lang="en-US" sz="1400"/>
              <a:t>Castile Soap 15 mL :  Water 45 mL</a:t>
            </a:r>
          </a:p>
          <a:p>
            <a:endParaRPr lang="en-US" sz="1400"/>
          </a:p>
          <a:p>
            <a:r>
              <a:rPr lang="en-US" sz="1400"/>
              <a:t>Check your math  15 mL + 45 mL = 60 mL</a:t>
            </a:r>
          </a:p>
        </p:txBody>
      </p:sp>
      <p:sp>
        <p:nvSpPr>
          <p:cNvPr id="8" name="TextBox 7">
            <a:extLst>
              <a:ext uri="{FF2B5EF4-FFF2-40B4-BE49-F238E27FC236}">
                <a16:creationId xmlns:a16="http://schemas.microsoft.com/office/drawing/2014/main" id="{B003E1BE-C8EB-4BEE-8583-A2E343E39115}"/>
              </a:ext>
            </a:extLst>
          </p:cNvPr>
          <p:cNvSpPr txBox="1"/>
          <p:nvPr/>
        </p:nvSpPr>
        <p:spPr>
          <a:xfrm>
            <a:off x="425196" y="914400"/>
            <a:ext cx="4877906" cy="523220"/>
          </a:xfrm>
          <a:prstGeom prst="rect">
            <a:avLst/>
          </a:prstGeom>
          <a:noFill/>
        </p:spPr>
        <p:txBody>
          <a:bodyPr wrap="square" rtlCol="0">
            <a:spAutoFit/>
          </a:bodyPr>
          <a:lstStyle/>
          <a:p>
            <a:r>
              <a:rPr lang="en-US" sz="2800" b="1"/>
              <a:t>Create Your Soap Recipe</a:t>
            </a:r>
          </a:p>
        </p:txBody>
      </p:sp>
      <p:sp>
        <p:nvSpPr>
          <p:cNvPr id="9" name="TextBox 8">
            <a:extLst>
              <a:ext uri="{FF2B5EF4-FFF2-40B4-BE49-F238E27FC236}">
                <a16:creationId xmlns:a16="http://schemas.microsoft.com/office/drawing/2014/main" id="{2844A040-5671-4765-A27D-ECD36841E432}"/>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355725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EDDE-4B45-4585-A205-C9DFC2429D41}"/>
              </a:ext>
            </a:extLst>
          </p:cNvPr>
          <p:cNvSpPr>
            <a:spLocks noGrp="1"/>
          </p:cNvSpPr>
          <p:nvPr>
            <p:ph type="ctrTitle"/>
          </p:nvPr>
        </p:nvSpPr>
        <p:spPr>
          <a:xfrm>
            <a:off x="402336" y="971456"/>
            <a:ext cx="7772400" cy="1102519"/>
          </a:xfrm>
        </p:spPr>
        <p:txBody>
          <a:bodyPr/>
          <a:lstStyle/>
          <a:p>
            <a:br>
              <a:rPr lang="en-US"/>
            </a:br>
            <a:endParaRPr lang="en-US"/>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E06EFE23-3AE5-4D88-9572-A78B7630D7C9}"/>
                  </a:ext>
                </a:extLst>
              </p:cNvPr>
              <p:cNvSpPr>
                <a:spLocks noGrp="1"/>
              </p:cNvSpPr>
              <p:nvPr>
                <p:ph type="subTitle" idx="1"/>
              </p:nvPr>
            </p:nvSpPr>
            <p:spPr>
              <a:xfrm>
                <a:off x="1428335" y="1553397"/>
                <a:ext cx="7398575" cy="643888"/>
              </a:xfrm>
              <a:ln>
                <a:solidFill>
                  <a:schemeClr val="accent1">
                    <a:lumMod val="75000"/>
                  </a:schemeClr>
                </a:solidFill>
              </a:ln>
            </p:spPr>
            <p:txBody>
              <a:bodyPr/>
              <a:lstStyle/>
              <a:p>
                <a:pPr algn="l">
                  <a:buSzPct val="100000"/>
                </a:pPr>
                <a:r>
                  <a:rPr lang="en-US" sz="1200">
                    <a:solidFill>
                      <a:schemeClr val="accent1">
                        <a:lumMod val="75000"/>
                      </a:schemeClr>
                    </a:solidFill>
                  </a:rPr>
                  <a:t>Place the plastic funnel in the top of your bottle. Depending on your recipe, measure </a:t>
                </a:r>
                <a14:m>
                  <m:oMath xmlns:m="http://schemas.openxmlformats.org/officeDocument/2006/math">
                    <m:f>
                      <m:fPr>
                        <m:type m:val="skw"/>
                        <m:ctrlPr>
                          <a:rPr lang="en-US" sz="1200" i="1" smtClean="0">
                            <a:solidFill>
                              <a:schemeClr val="accent1">
                                <a:lumMod val="75000"/>
                              </a:schemeClr>
                            </a:solidFill>
                            <a:latin typeface="Cambria Math" panose="02040503050406030204" pitchFamily="18" charset="0"/>
                          </a:rPr>
                        </m:ctrlPr>
                      </m:fPr>
                      <m:num>
                        <m:r>
                          <a:rPr lang="en-US" sz="1200" b="0" i="1" smtClean="0">
                            <a:solidFill>
                              <a:schemeClr val="accent1">
                                <a:lumMod val="75000"/>
                              </a:schemeClr>
                            </a:solidFill>
                            <a:latin typeface="Cambria Math" panose="02040503050406030204" pitchFamily="18" charset="0"/>
                          </a:rPr>
                          <m:t>2</m:t>
                        </m:r>
                      </m:num>
                      <m:den>
                        <m:r>
                          <a:rPr lang="en-US" sz="1200" b="0" i="1" smtClean="0">
                            <a:solidFill>
                              <a:schemeClr val="accent1">
                                <a:lumMod val="75000"/>
                              </a:schemeClr>
                            </a:solidFill>
                            <a:latin typeface="Cambria Math" panose="02040503050406030204" pitchFamily="18" charset="0"/>
                          </a:rPr>
                          <m:t>3</m:t>
                        </m:r>
                      </m:den>
                    </m:f>
                  </m:oMath>
                </a14:m>
                <a:r>
                  <a:rPr lang="en-US" sz="1200">
                    <a:solidFill>
                      <a:schemeClr val="accent1">
                        <a:lumMod val="75000"/>
                      </a:schemeClr>
                    </a:solidFill>
                  </a:rPr>
                  <a:t> to </a:t>
                </a:r>
                <a14:m>
                  <m:oMath xmlns:m="http://schemas.openxmlformats.org/officeDocument/2006/math">
                    <m:f>
                      <m:fPr>
                        <m:type m:val="skw"/>
                        <m:ctrlPr>
                          <a:rPr lang="en-US" sz="1200" i="1" smtClean="0">
                            <a:solidFill>
                              <a:schemeClr val="accent1">
                                <a:lumMod val="75000"/>
                              </a:schemeClr>
                            </a:solidFill>
                            <a:latin typeface="Cambria Math" panose="02040503050406030204" pitchFamily="18" charset="0"/>
                          </a:rPr>
                        </m:ctrlPr>
                      </m:fPr>
                      <m:num>
                        <m:r>
                          <a:rPr lang="en-US" sz="1200" b="0" i="1" smtClean="0">
                            <a:solidFill>
                              <a:schemeClr val="accent1">
                                <a:lumMod val="75000"/>
                              </a:schemeClr>
                            </a:solidFill>
                            <a:latin typeface="Cambria Math" panose="02040503050406030204" pitchFamily="18" charset="0"/>
                          </a:rPr>
                          <m:t>1</m:t>
                        </m:r>
                      </m:num>
                      <m:den>
                        <m:r>
                          <a:rPr lang="en-US" sz="1200" b="0" i="1" smtClean="0">
                            <a:solidFill>
                              <a:schemeClr val="accent1">
                                <a:lumMod val="75000"/>
                              </a:schemeClr>
                            </a:solidFill>
                            <a:latin typeface="Cambria Math" panose="02040503050406030204" pitchFamily="18" charset="0"/>
                          </a:rPr>
                          <m:t>2</m:t>
                        </m:r>
                      </m:den>
                    </m:f>
                  </m:oMath>
                </a14:m>
                <a:r>
                  <a:rPr lang="en-US" sz="1200">
                    <a:solidFill>
                      <a:schemeClr val="accent1">
                        <a:lumMod val="75000"/>
                      </a:schemeClr>
                    </a:solidFill>
                  </a:rPr>
                  <a:t> of your water amount in the measuring cup and add it to the bottle first. Pour small amounts slowly, allowing for the water to drain down before adding more.</a:t>
                </a:r>
              </a:p>
            </p:txBody>
          </p:sp>
        </mc:Choice>
        <mc:Fallback xmlns="">
          <p:sp>
            <p:nvSpPr>
              <p:cNvPr id="3" name="Subtitle 2">
                <a:extLst>
                  <a:ext uri="{FF2B5EF4-FFF2-40B4-BE49-F238E27FC236}">
                    <a16:creationId xmlns:a16="http://schemas.microsoft.com/office/drawing/2014/main" id="{E06EFE23-3AE5-4D88-9572-A78B7630D7C9}"/>
                  </a:ext>
                </a:extLst>
              </p:cNvPr>
              <p:cNvSpPr>
                <a:spLocks noGrp="1" noRot="1" noChangeAspect="1" noMove="1" noResize="1" noEditPoints="1" noAdjustHandles="1" noChangeArrowheads="1" noChangeShapeType="1" noTextEdit="1"/>
              </p:cNvSpPr>
              <p:nvPr>
                <p:ph type="subTitle" idx="1"/>
              </p:nvPr>
            </p:nvSpPr>
            <p:spPr>
              <a:xfrm>
                <a:off x="1428335" y="1553397"/>
                <a:ext cx="7398575" cy="643888"/>
              </a:xfrm>
              <a:blipFill>
                <a:blip r:embed="rId2"/>
                <a:stretch>
                  <a:fillRect/>
                </a:stretch>
              </a:blipFill>
              <a:ln>
                <a:solidFill>
                  <a:schemeClr val="accent1">
                    <a:lumMod val="75000"/>
                  </a:schemeClr>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87A8E0D8-1BD3-4E2F-8328-64E3DCBDA15D}"/>
              </a:ext>
            </a:extLst>
          </p:cNvPr>
          <p:cNvSpPr txBox="1"/>
          <p:nvPr/>
        </p:nvSpPr>
        <p:spPr>
          <a:xfrm>
            <a:off x="530352" y="850590"/>
            <a:ext cx="8023787" cy="707886"/>
          </a:xfrm>
          <a:prstGeom prst="rect">
            <a:avLst/>
          </a:prstGeom>
          <a:noFill/>
        </p:spPr>
        <p:txBody>
          <a:bodyPr wrap="square" lIns="91440" tIns="45720" rIns="91440" bIns="45720" rtlCol="0" anchor="t">
            <a:spAutoFit/>
          </a:bodyPr>
          <a:lstStyle/>
          <a:p>
            <a:r>
              <a:rPr lang="en-US" sz="2800" b="1"/>
              <a:t>Recommended Soap Mixing Procedure </a:t>
            </a:r>
          </a:p>
          <a:p>
            <a:endParaRPr lang="en-US" sz="1200" i="1">
              <a:solidFill>
                <a:srgbClr val="FF0000"/>
              </a:solidFill>
            </a:endParaRPr>
          </a:p>
        </p:txBody>
      </p:sp>
      <p:pic>
        <p:nvPicPr>
          <p:cNvPr id="9" name="Graphic 8" descr="Water">
            <a:extLst>
              <a:ext uri="{FF2B5EF4-FFF2-40B4-BE49-F238E27FC236}">
                <a16:creationId xmlns:a16="http://schemas.microsoft.com/office/drawing/2014/main" id="{25F2A9DC-F149-49BE-8965-7F181658D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786" y="2801512"/>
            <a:ext cx="893944" cy="893944"/>
          </a:xfrm>
          <a:prstGeom prst="rect">
            <a:avLst/>
          </a:prstGeom>
        </p:spPr>
      </p:pic>
      <p:sp>
        <p:nvSpPr>
          <p:cNvPr id="11" name="Subtitle 2">
            <a:extLst>
              <a:ext uri="{FF2B5EF4-FFF2-40B4-BE49-F238E27FC236}">
                <a16:creationId xmlns:a16="http://schemas.microsoft.com/office/drawing/2014/main" id="{DBA31771-6358-4BBF-A377-095A7DEA91D8}"/>
              </a:ext>
            </a:extLst>
          </p:cNvPr>
          <p:cNvSpPr txBox="1">
            <a:spLocks/>
          </p:cNvSpPr>
          <p:nvPr/>
        </p:nvSpPr>
        <p:spPr>
          <a:xfrm>
            <a:off x="1411568" y="3610838"/>
            <a:ext cx="7415342" cy="504106"/>
          </a:xfrm>
        </p:spPr>
        <p:txBody>
          <a:bodyPr/>
          <a:lstStyle>
            <a:lvl1pPr marL="0" indent="0" algn="ctr" rtl="0" eaLnBrk="1" latinLnBrk="0" hangingPunct="1">
              <a:spcBef>
                <a:spcPts val="700"/>
              </a:spcBef>
              <a:buClr>
                <a:schemeClr val="accent2"/>
              </a:buClr>
              <a:buSzPct val="60000"/>
              <a:buFont typeface="Wingdings"/>
              <a:buNone/>
              <a:defRPr sz="2900" kern="1200">
                <a:solidFill>
                  <a:schemeClr val="tx1">
                    <a:tint val="75000"/>
                  </a:schemeClr>
                </a:solidFill>
                <a:latin typeface="+mn-lt"/>
                <a:ea typeface="+mn-ea"/>
                <a:cs typeface="+mn-cs"/>
              </a:defRPr>
            </a:lvl1pPr>
            <a:lvl2pPr marL="342900" indent="0" algn="ctr" rtl="0" eaLnBrk="1" latinLnBrk="0" hangingPunct="1">
              <a:spcBef>
                <a:spcPts val="550"/>
              </a:spcBef>
              <a:buClr>
                <a:schemeClr val="accent1"/>
              </a:buClr>
              <a:buSzPct val="70000"/>
              <a:buFont typeface="Wingdings 2"/>
              <a:buNone/>
              <a:defRPr sz="2600" kern="1200">
                <a:solidFill>
                  <a:schemeClr val="tx1">
                    <a:tint val="75000"/>
                  </a:schemeClr>
                </a:solidFill>
                <a:latin typeface="+mn-lt"/>
                <a:ea typeface="+mn-ea"/>
                <a:cs typeface="+mn-cs"/>
              </a:defRPr>
            </a:lvl2pPr>
            <a:lvl3pPr marL="685800" indent="0" algn="ctr" rtl="0" eaLnBrk="1" latinLnBrk="0" hangingPunct="1">
              <a:spcBef>
                <a:spcPts val="500"/>
              </a:spcBef>
              <a:buClr>
                <a:schemeClr val="accent2"/>
              </a:buClr>
              <a:buSzPct val="75000"/>
              <a:buFont typeface="Wingdings"/>
              <a:buNone/>
              <a:defRPr sz="2300" kern="1200">
                <a:solidFill>
                  <a:schemeClr val="tx1">
                    <a:tint val="75000"/>
                  </a:schemeClr>
                </a:solidFill>
                <a:latin typeface="+mn-lt"/>
                <a:ea typeface="+mn-ea"/>
                <a:cs typeface="+mn-cs"/>
              </a:defRPr>
            </a:lvl3pPr>
            <a:lvl4pPr marL="1028700" indent="0" algn="ctr" rtl="0" eaLnBrk="1" latinLnBrk="0" hangingPunct="1">
              <a:spcBef>
                <a:spcPts val="400"/>
              </a:spcBef>
              <a:buClr>
                <a:schemeClr val="accent3"/>
              </a:buClr>
              <a:buSzPct val="75000"/>
              <a:buFont typeface="Wingdings"/>
              <a:buNone/>
              <a:defRPr sz="2000" kern="1200">
                <a:solidFill>
                  <a:schemeClr val="tx1">
                    <a:tint val="75000"/>
                  </a:schemeClr>
                </a:solidFill>
                <a:latin typeface="+mn-lt"/>
                <a:ea typeface="+mn-ea"/>
                <a:cs typeface="+mn-cs"/>
              </a:defRPr>
            </a:lvl4pPr>
            <a:lvl5pPr marL="1371600" indent="0" algn="ctr" rtl="0" eaLnBrk="1" latinLnBrk="0" hangingPunct="1">
              <a:spcBef>
                <a:spcPts val="400"/>
              </a:spcBef>
              <a:buClr>
                <a:schemeClr val="accent4"/>
              </a:buClr>
              <a:buSzPct val="65000"/>
              <a:buFont typeface="Wingdings"/>
              <a:buNone/>
              <a:defRPr sz="2000" kern="1200">
                <a:solidFill>
                  <a:schemeClr val="tx1">
                    <a:tint val="75000"/>
                  </a:schemeClr>
                </a:solidFill>
                <a:latin typeface="+mn-lt"/>
                <a:ea typeface="+mn-ea"/>
                <a:cs typeface="+mn-cs"/>
              </a:defRPr>
            </a:lvl5pPr>
            <a:lvl6pPr marL="1714500" indent="0" algn="ctr" rtl="0" eaLnBrk="1" latinLnBrk="0" hangingPunct="1">
              <a:spcBef>
                <a:spcPct val="20000"/>
              </a:spcBef>
              <a:buClr>
                <a:schemeClr val="accent1"/>
              </a:buClr>
              <a:buFont typeface="Wingdings"/>
              <a:buNone/>
              <a:defRPr sz="1800" kern="1200" baseline="0">
                <a:solidFill>
                  <a:schemeClr val="tx1">
                    <a:tint val="75000"/>
                  </a:schemeClr>
                </a:solidFill>
                <a:latin typeface="+mn-lt"/>
                <a:ea typeface="+mn-ea"/>
                <a:cs typeface="+mn-cs"/>
              </a:defRPr>
            </a:lvl6pPr>
            <a:lvl7pPr marL="2057400" indent="0" algn="ctr" rtl="0" eaLnBrk="1" latinLnBrk="0" hangingPunct="1">
              <a:spcBef>
                <a:spcPct val="20000"/>
              </a:spcBef>
              <a:buClr>
                <a:schemeClr val="accent2"/>
              </a:buClr>
              <a:buFont typeface="Wingdings"/>
              <a:buNone/>
              <a:defRPr sz="1800" kern="1200" baseline="0">
                <a:solidFill>
                  <a:schemeClr val="tx1">
                    <a:tint val="75000"/>
                  </a:schemeClr>
                </a:solidFill>
                <a:latin typeface="+mn-lt"/>
                <a:ea typeface="+mn-ea"/>
                <a:cs typeface="+mn-cs"/>
              </a:defRPr>
            </a:lvl7pPr>
            <a:lvl8pPr marL="2400300" indent="0" algn="ctr" rtl="0" eaLnBrk="1" latinLnBrk="0" hangingPunct="1">
              <a:spcBef>
                <a:spcPct val="20000"/>
              </a:spcBef>
              <a:buClr>
                <a:schemeClr val="accent3"/>
              </a:buClr>
              <a:buFont typeface="Wingdings"/>
              <a:buNone/>
              <a:defRPr sz="1800" kern="1200" baseline="0">
                <a:solidFill>
                  <a:schemeClr val="tx1">
                    <a:tint val="75000"/>
                  </a:schemeClr>
                </a:solidFill>
                <a:latin typeface="+mn-lt"/>
                <a:ea typeface="+mn-ea"/>
                <a:cs typeface="+mn-cs"/>
              </a:defRPr>
            </a:lvl8pPr>
            <a:lvl9pPr marL="2743200" indent="0" algn="ctr" rtl="0" eaLnBrk="1" latinLnBrk="0" hangingPunct="1">
              <a:spcBef>
                <a:spcPct val="20000"/>
              </a:spcBef>
              <a:buClr>
                <a:schemeClr val="accent4"/>
              </a:buClr>
              <a:buFont typeface="Wingdings"/>
              <a:buNone/>
              <a:defRPr sz="1800" kern="1200" baseline="0">
                <a:solidFill>
                  <a:schemeClr val="tx1">
                    <a:tint val="75000"/>
                  </a:schemeClr>
                </a:solidFill>
                <a:latin typeface="+mn-lt"/>
                <a:ea typeface="+mn-ea"/>
                <a:cs typeface="+mn-cs"/>
              </a:defRPr>
            </a:lvl9pPr>
            <a:extLst/>
          </a:lstStyle>
          <a:p>
            <a:pPr algn="l">
              <a:buSzPct val="100000"/>
            </a:pPr>
            <a:r>
              <a:rPr lang="en-US" sz="1200">
                <a:solidFill>
                  <a:schemeClr val="bg2">
                    <a:lumMod val="50000"/>
                  </a:schemeClr>
                </a:solidFill>
              </a:rPr>
              <a:t>Put the cap back onto the bottle making sure it is closed. Slowly and gently turn the bottle upside down 2-3 times to mix. Do not shake. Try to create as few bubbles as possible.</a:t>
            </a:r>
          </a:p>
        </p:txBody>
      </p:sp>
      <p:sp>
        <p:nvSpPr>
          <p:cNvPr id="12" name="Subtitle 2">
            <a:extLst>
              <a:ext uri="{FF2B5EF4-FFF2-40B4-BE49-F238E27FC236}">
                <a16:creationId xmlns:a16="http://schemas.microsoft.com/office/drawing/2014/main" id="{A14CA2E4-D89A-4F4B-AE9B-85902F7CCDC7}"/>
              </a:ext>
            </a:extLst>
          </p:cNvPr>
          <p:cNvSpPr txBox="1">
            <a:spLocks/>
          </p:cNvSpPr>
          <p:nvPr/>
        </p:nvSpPr>
        <p:spPr>
          <a:xfrm>
            <a:off x="1428336" y="2193672"/>
            <a:ext cx="7398574" cy="643888"/>
          </a:xfrm>
        </p:spPr>
        <p:txBody>
          <a:bodyPr/>
          <a:lstStyle>
            <a:lvl1pPr marL="0" indent="0" algn="ctr" rtl="0" eaLnBrk="1" latinLnBrk="0" hangingPunct="1">
              <a:spcBef>
                <a:spcPts val="700"/>
              </a:spcBef>
              <a:buClr>
                <a:schemeClr val="accent2"/>
              </a:buClr>
              <a:buSzPct val="60000"/>
              <a:buFont typeface="Wingdings"/>
              <a:buNone/>
              <a:defRPr sz="2900" kern="1200">
                <a:solidFill>
                  <a:schemeClr val="tx1">
                    <a:tint val="75000"/>
                  </a:schemeClr>
                </a:solidFill>
                <a:latin typeface="+mn-lt"/>
                <a:ea typeface="+mn-ea"/>
                <a:cs typeface="+mn-cs"/>
              </a:defRPr>
            </a:lvl1pPr>
            <a:lvl2pPr marL="342900" indent="0" algn="ctr" rtl="0" eaLnBrk="1" latinLnBrk="0" hangingPunct="1">
              <a:spcBef>
                <a:spcPts val="550"/>
              </a:spcBef>
              <a:buClr>
                <a:schemeClr val="accent1"/>
              </a:buClr>
              <a:buSzPct val="70000"/>
              <a:buFont typeface="Wingdings 2"/>
              <a:buNone/>
              <a:defRPr sz="2600" kern="1200">
                <a:solidFill>
                  <a:schemeClr val="tx1">
                    <a:tint val="75000"/>
                  </a:schemeClr>
                </a:solidFill>
                <a:latin typeface="+mn-lt"/>
                <a:ea typeface="+mn-ea"/>
                <a:cs typeface="+mn-cs"/>
              </a:defRPr>
            </a:lvl2pPr>
            <a:lvl3pPr marL="685800" indent="0" algn="ctr" rtl="0" eaLnBrk="1" latinLnBrk="0" hangingPunct="1">
              <a:spcBef>
                <a:spcPts val="500"/>
              </a:spcBef>
              <a:buClr>
                <a:schemeClr val="accent2"/>
              </a:buClr>
              <a:buSzPct val="75000"/>
              <a:buFont typeface="Wingdings"/>
              <a:buNone/>
              <a:defRPr sz="2300" kern="1200">
                <a:solidFill>
                  <a:schemeClr val="tx1">
                    <a:tint val="75000"/>
                  </a:schemeClr>
                </a:solidFill>
                <a:latin typeface="+mn-lt"/>
                <a:ea typeface="+mn-ea"/>
                <a:cs typeface="+mn-cs"/>
              </a:defRPr>
            </a:lvl3pPr>
            <a:lvl4pPr marL="1028700" indent="0" algn="ctr" rtl="0" eaLnBrk="1" latinLnBrk="0" hangingPunct="1">
              <a:spcBef>
                <a:spcPts val="400"/>
              </a:spcBef>
              <a:buClr>
                <a:schemeClr val="accent3"/>
              </a:buClr>
              <a:buSzPct val="75000"/>
              <a:buFont typeface="Wingdings"/>
              <a:buNone/>
              <a:defRPr sz="2000" kern="1200">
                <a:solidFill>
                  <a:schemeClr val="tx1">
                    <a:tint val="75000"/>
                  </a:schemeClr>
                </a:solidFill>
                <a:latin typeface="+mn-lt"/>
                <a:ea typeface="+mn-ea"/>
                <a:cs typeface="+mn-cs"/>
              </a:defRPr>
            </a:lvl4pPr>
            <a:lvl5pPr marL="1371600" indent="0" algn="ctr" rtl="0" eaLnBrk="1" latinLnBrk="0" hangingPunct="1">
              <a:spcBef>
                <a:spcPts val="400"/>
              </a:spcBef>
              <a:buClr>
                <a:schemeClr val="accent4"/>
              </a:buClr>
              <a:buSzPct val="65000"/>
              <a:buFont typeface="Wingdings"/>
              <a:buNone/>
              <a:defRPr sz="2000" kern="1200">
                <a:solidFill>
                  <a:schemeClr val="tx1">
                    <a:tint val="75000"/>
                  </a:schemeClr>
                </a:solidFill>
                <a:latin typeface="+mn-lt"/>
                <a:ea typeface="+mn-ea"/>
                <a:cs typeface="+mn-cs"/>
              </a:defRPr>
            </a:lvl5pPr>
            <a:lvl6pPr marL="1714500" indent="0" algn="ctr" rtl="0" eaLnBrk="1" latinLnBrk="0" hangingPunct="1">
              <a:spcBef>
                <a:spcPct val="20000"/>
              </a:spcBef>
              <a:buClr>
                <a:schemeClr val="accent1"/>
              </a:buClr>
              <a:buFont typeface="Wingdings"/>
              <a:buNone/>
              <a:defRPr sz="1800" kern="1200" baseline="0">
                <a:solidFill>
                  <a:schemeClr val="tx1">
                    <a:tint val="75000"/>
                  </a:schemeClr>
                </a:solidFill>
                <a:latin typeface="+mn-lt"/>
                <a:ea typeface="+mn-ea"/>
                <a:cs typeface="+mn-cs"/>
              </a:defRPr>
            </a:lvl6pPr>
            <a:lvl7pPr marL="2057400" indent="0" algn="ctr" rtl="0" eaLnBrk="1" latinLnBrk="0" hangingPunct="1">
              <a:spcBef>
                <a:spcPct val="20000"/>
              </a:spcBef>
              <a:buClr>
                <a:schemeClr val="accent2"/>
              </a:buClr>
              <a:buFont typeface="Wingdings"/>
              <a:buNone/>
              <a:defRPr sz="1800" kern="1200" baseline="0">
                <a:solidFill>
                  <a:schemeClr val="tx1">
                    <a:tint val="75000"/>
                  </a:schemeClr>
                </a:solidFill>
                <a:latin typeface="+mn-lt"/>
                <a:ea typeface="+mn-ea"/>
                <a:cs typeface="+mn-cs"/>
              </a:defRPr>
            </a:lvl7pPr>
            <a:lvl8pPr marL="2400300" indent="0" algn="ctr" rtl="0" eaLnBrk="1" latinLnBrk="0" hangingPunct="1">
              <a:spcBef>
                <a:spcPct val="20000"/>
              </a:spcBef>
              <a:buClr>
                <a:schemeClr val="accent3"/>
              </a:buClr>
              <a:buFont typeface="Wingdings"/>
              <a:buNone/>
              <a:defRPr sz="1800" kern="1200" baseline="0">
                <a:solidFill>
                  <a:schemeClr val="tx1">
                    <a:tint val="75000"/>
                  </a:schemeClr>
                </a:solidFill>
                <a:latin typeface="+mn-lt"/>
                <a:ea typeface="+mn-ea"/>
                <a:cs typeface="+mn-cs"/>
              </a:defRPr>
            </a:lvl8pPr>
            <a:lvl9pPr marL="2743200" indent="0" algn="ctr" rtl="0" eaLnBrk="1" latinLnBrk="0" hangingPunct="1">
              <a:spcBef>
                <a:spcPct val="20000"/>
              </a:spcBef>
              <a:buClr>
                <a:schemeClr val="accent4"/>
              </a:buClr>
              <a:buFont typeface="Wingdings"/>
              <a:buNone/>
              <a:defRPr sz="1800" kern="1200" baseline="0">
                <a:solidFill>
                  <a:schemeClr val="tx1">
                    <a:tint val="75000"/>
                  </a:schemeClr>
                </a:solidFill>
                <a:latin typeface="+mn-lt"/>
                <a:ea typeface="+mn-ea"/>
                <a:cs typeface="+mn-cs"/>
              </a:defRPr>
            </a:lvl9pPr>
            <a:extLst/>
          </a:lstStyle>
          <a:p>
            <a:pPr algn="l">
              <a:buSzPct val="100000"/>
            </a:pPr>
            <a:r>
              <a:rPr lang="en-US" sz="1200">
                <a:solidFill>
                  <a:schemeClr val="bg2">
                    <a:lumMod val="50000"/>
                  </a:schemeClr>
                </a:solidFill>
              </a:rPr>
              <a:t>Use the provided measuring cup to measure your Castile Soap amount. Slowly pour it through the funnel into the bottle.  Aim for the center hole of the funnel so as much soap goes directly into the bottle as possible. Set measuring cup aside – do not rinse. </a:t>
            </a:r>
          </a:p>
        </p:txBody>
      </p:sp>
      <p:pic>
        <p:nvPicPr>
          <p:cNvPr id="14" name="Graphic 13" descr="Soap">
            <a:extLst>
              <a:ext uri="{FF2B5EF4-FFF2-40B4-BE49-F238E27FC236}">
                <a16:creationId xmlns:a16="http://schemas.microsoft.com/office/drawing/2014/main" id="{BAC22689-D2C8-446A-9885-0D67245C71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502" y="3812687"/>
            <a:ext cx="941833" cy="941833"/>
          </a:xfrm>
          <a:prstGeom prst="rect">
            <a:avLst/>
          </a:prstGeom>
        </p:spPr>
      </p:pic>
      <p:pic>
        <p:nvPicPr>
          <p:cNvPr id="31" name="Graphic 30" descr="Sink">
            <a:extLst>
              <a:ext uri="{FF2B5EF4-FFF2-40B4-BE49-F238E27FC236}">
                <a16:creationId xmlns:a16="http://schemas.microsoft.com/office/drawing/2014/main" id="{4CE74E74-87FD-49BC-8748-800AA9019B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790" y="1372472"/>
            <a:ext cx="1045722" cy="1045722"/>
          </a:xfrm>
          <a:prstGeom prst="rect">
            <a:avLst/>
          </a:prstGeom>
        </p:spPr>
      </p:pic>
      <p:sp>
        <p:nvSpPr>
          <p:cNvPr id="33" name="Subtitle 2">
            <a:extLst>
              <a:ext uri="{FF2B5EF4-FFF2-40B4-BE49-F238E27FC236}">
                <a16:creationId xmlns:a16="http://schemas.microsoft.com/office/drawing/2014/main" id="{D941B991-0552-4A67-8447-EB9894052E3B}"/>
              </a:ext>
            </a:extLst>
          </p:cNvPr>
          <p:cNvSpPr txBox="1">
            <a:spLocks/>
          </p:cNvSpPr>
          <p:nvPr/>
        </p:nvSpPr>
        <p:spPr>
          <a:xfrm>
            <a:off x="1428336" y="2846713"/>
            <a:ext cx="7457567" cy="839385"/>
          </a:xfrm>
        </p:spPr>
        <p:txBody>
          <a:bodyPr/>
          <a:lstStyle>
            <a:lvl1pPr marL="0" indent="0" algn="ctr" rtl="0" eaLnBrk="1" latinLnBrk="0" hangingPunct="1">
              <a:spcBef>
                <a:spcPts val="700"/>
              </a:spcBef>
              <a:buClr>
                <a:schemeClr val="accent2"/>
              </a:buClr>
              <a:buSzPct val="60000"/>
              <a:buFont typeface="Wingdings"/>
              <a:buNone/>
              <a:defRPr sz="2900" kern="1200">
                <a:solidFill>
                  <a:schemeClr val="tx1">
                    <a:tint val="75000"/>
                  </a:schemeClr>
                </a:solidFill>
                <a:latin typeface="+mn-lt"/>
                <a:ea typeface="+mn-ea"/>
                <a:cs typeface="+mn-cs"/>
              </a:defRPr>
            </a:lvl1pPr>
            <a:lvl2pPr marL="342900" indent="0" algn="ctr" rtl="0" eaLnBrk="1" latinLnBrk="0" hangingPunct="1">
              <a:spcBef>
                <a:spcPts val="550"/>
              </a:spcBef>
              <a:buClr>
                <a:schemeClr val="accent1"/>
              </a:buClr>
              <a:buSzPct val="70000"/>
              <a:buFont typeface="Wingdings 2"/>
              <a:buNone/>
              <a:defRPr sz="2600" kern="1200">
                <a:solidFill>
                  <a:schemeClr val="tx1">
                    <a:tint val="75000"/>
                  </a:schemeClr>
                </a:solidFill>
                <a:latin typeface="+mn-lt"/>
                <a:ea typeface="+mn-ea"/>
                <a:cs typeface="+mn-cs"/>
              </a:defRPr>
            </a:lvl2pPr>
            <a:lvl3pPr marL="685800" indent="0" algn="ctr" rtl="0" eaLnBrk="1" latinLnBrk="0" hangingPunct="1">
              <a:spcBef>
                <a:spcPts val="500"/>
              </a:spcBef>
              <a:buClr>
                <a:schemeClr val="accent2"/>
              </a:buClr>
              <a:buSzPct val="75000"/>
              <a:buFont typeface="Wingdings"/>
              <a:buNone/>
              <a:defRPr sz="2300" kern="1200">
                <a:solidFill>
                  <a:schemeClr val="tx1">
                    <a:tint val="75000"/>
                  </a:schemeClr>
                </a:solidFill>
                <a:latin typeface="+mn-lt"/>
                <a:ea typeface="+mn-ea"/>
                <a:cs typeface="+mn-cs"/>
              </a:defRPr>
            </a:lvl3pPr>
            <a:lvl4pPr marL="1028700" indent="0" algn="ctr" rtl="0" eaLnBrk="1" latinLnBrk="0" hangingPunct="1">
              <a:spcBef>
                <a:spcPts val="400"/>
              </a:spcBef>
              <a:buClr>
                <a:schemeClr val="accent3"/>
              </a:buClr>
              <a:buSzPct val="75000"/>
              <a:buFont typeface="Wingdings"/>
              <a:buNone/>
              <a:defRPr sz="2000" kern="1200">
                <a:solidFill>
                  <a:schemeClr val="tx1">
                    <a:tint val="75000"/>
                  </a:schemeClr>
                </a:solidFill>
                <a:latin typeface="+mn-lt"/>
                <a:ea typeface="+mn-ea"/>
                <a:cs typeface="+mn-cs"/>
              </a:defRPr>
            </a:lvl4pPr>
            <a:lvl5pPr marL="1371600" indent="0" algn="ctr" rtl="0" eaLnBrk="1" latinLnBrk="0" hangingPunct="1">
              <a:spcBef>
                <a:spcPts val="400"/>
              </a:spcBef>
              <a:buClr>
                <a:schemeClr val="accent4"/>
              </a:buClr>
              <a:buSzPct val="65000"/>
              <a:buFont typeface="Wingdings"/>
              <a:buNone/>
              <a:defRPr sz="2000" kern="1200">
                <a:solidFill>
                  <a:schemeClr val="tx1">
                    <a:tint val="75000"/>
                  </a:schemeClr>
                </a:solidFill>
                <a:latin typeface="+mn-lt"/>
                <a:ea typeface="+mn-ea"/>
                <a:cs typeface="+mn-cs"/>
              </a:defRPr>
            </a:lvl5pPr>
            <a:lvl6pPr marL="1714500" indent="0" algn="ctr" rtl="0" eaLnBrk="1" latinLnBrk="0" hangingPunct="1">
              <a:spcBef>
                <a:spcPct val="20000"/>
              </a:spcBef>
              <a:buClr>
                <a:schemeClr val="accent1"/>
              </a:buClr>
              <a:buFont typeface="Wingdings"/>
              <a:buNone/>
              <a:defRPr sz="1800" kern="1200" baseline="0">
                <a:solidFill>
                  <a:schemeClr val="tx1">
                    <a:tint val="75000"/>
                  </a:schemeClr>
                </a:solidFill>
                <a:latin typeface="+mn-lt"/>
                <a:ea typeface="+mn-ea"/>
                <a:cs typeface="+mn-cs"/>
              </a:defRPr>
            </a:lvl6pPr>
            <a:lvl7pPr marL="2057400" indent="0" algn="ctr" rtl="0" eaLnBrk="1" latinLnBrk="0" hangingPunct="1">
              <a:spcBef>
                <a:spcPct val="20000"/>
              </a:spcBef>
              <a:buClr>
                <a:schemeClr val="accent2"/>
              </a:buClr>
              <a:buFont typeface="Wingdings"/>
              <a:buNone/>
              <a:defRPr sz="1800" kern="1200" baseline="0">
                <a:solidFill>
                  <a:schemeClr val="tx1">
                    <a:tint val="75000"/>
                  </a:schemeClr>
                </a:solidFill>
                <a:latin typeface="+mn-lt"/>
                <a:ea typeface="+mn-ea"/>
                <a:cs typeface="+mn-cs"/>
              </a:defRPr>
            </a:lvl7pPr>
            <a:lvl8pPr marL="2400300" indent="0" algn="ctr" rtl="0" eaLnBrk="1" latinLnBrk="0" hangingPunct="1">
              <a:spcBef>
                <a:spcPct val="20000"/>
              </a:spcBef>
              <a:buClr>
                <a:schemeClr val="accent3"/>
              </a:buClr>
              <a:buFont typeface="Wingdings"/>
              <a:buNone/>
              <a:defRPr sz="1800" kern="1200" baseline="0">
                <a:solidFill>
                  <a:schemeClr val="tx1">
                    <a:tint val="75000"/>
                  </a:schemeClr>
                </a:solidFill>
                <a:latin typeface="+mn-lt"/>
                <a:ea typeface="+mn-ea"/>
                <a:cs typeface="+mn-cs"/>
              </a:defRPr>
            </a:lvl8pPr>
            <a:lvl9pPr marL="2743200" indent="0" algn="ctr" rtl="0" eaLnBrk="1" latinLnBrk="0" hangingPunct="1">
              <a:spcBef>
                <a:spcPct val="20000"/>
              </a:spcBef>
              <a:buClr>
                <a:schemeClr val="accent4"/>
              </a:buClr>
              <a:buFont typeface="Wingdings"/>
              <a:buNone/>
              <a:defRPr sz="1800" kern="1200" baseline="0">
                <a:solidFill>
                  <a:schemeClr val="tx1">
                    <a:tint val="75000"/>
                  </a:schemeClr>
                </a:solidFill>
                <a:latin typeface="+mn-lt"/>
                <a:ea typeface="+mn-ea"/>
                <a:cs typeface="+mn-cs"/>
              </a:defRPr>
            </a:lvl9pPr>
            <a:extLst/>
          </a:lstStyle>
          <a:p>
            <a:pPr algn="l">
              <a:buSzPct val="100000"/>
            </a:pPr>
            <a:r>
              <a:rPr lang="en-US" sz="1200">
                <a:solidFill>
                  <a:schemeClr val="accent1">
                    <a:lumMod val="75000"/>
                  </a:schemeClr>
                </a:solidFill>
              </a:rPr>
              <a:t>Carefully add the desired amount of drops of each essential oil to the bottle through the funnel (no more than 3 total). Aim for the center hole of the funnel as you did above with the soap.  The drops come out quickly.  You might want to practice over a garbage can or sink first to get the feel for it.</a:t>
            </a:r>
          </a:p>
        </p:txBody>
      </p:sp>
      <p:sp>
        <p:nvSpPr>
          <p:cNvPr id="34" name="Subtitle 2">
            <a:extLst>
              <a:ext uri="{FF2B5EF4-FFF2-40B4-BE49-F238E27FC236}">
                <a16:creationId xmlns:a16="http://schemas.microsoft.com/office/drawing/2014/main" id="{972B57E1-0855-4E41-9D83-871C5C476737}"/>
              </a:ext>
            </a:extLst>
          </p:cNvPr>
          <p:cNvSpPr txBox="1">
            <a:spLocks/>
          </p:cNvSpPr>
          <p:nvPr/>
        </p:nvSpPr>
        <p:spPr>
          <a:xfrm>
            <a:off x="1170504" y="3863912"/>
            <a:ext cx="5660136" cy="839385"/>
          </a:xfrm>
        </p:spPr>
        <p:txBody>
          <a:bodyPr/>
          <a:lstStyle>
            <a:lvl1pPr marL="0" indent="0" algn="ctr" rtl="0" eaLnBrk="1" latinLnBrk="0" hangingPunct="1">
              <a:spcBef>
                <a:spcPts val="700"/>
              </a:spcBef>
              <a:buClr>
                <a:schemeClr val="accent2"/>
              </a:buClr>
              <a:buSzPct val="60000"/>
              <a:buFont typeface="Wingdings"/>
              <a:buNone/>
              <a:defRPr sz="2900" kern="1200">
                <a:solidFill>
                  <a:schemeClr val="tx1">
                    <a:tint val="75000"/>
                  </a:schemeClr>
                </a:solidFill>
                <a:latin typeface="+mn-lt"/>
                <a:ea typeface="+mn-ea"/>
                <a:cs typeface="+mn-cs"/>
              </a:defRPr>
            </a:lvl1pPr>
            <a:lvl2pPr marL="342900" indent="0" algn="ctr" rtl="0" eaLnBrk="1" latinLnBrk="0" hangingPunct="1">
              <a:spcBef>
                <a:spcPts val="550"/>
              </a:spcBef>
              <a:buClr>
                <a:schemeClr val="accent1"/>
              </a:buClr>
              <a:buSzPct val="70000"/>
              <a:buFont typeface="Wingdings 2"/>
              <a:buNone/>
              <a:defRPr sz="2600" kern="1200">
                <a:solidFill>
                  <a:schemeClr val="tx1">
                    <a:tint val="75000"/>
                  </a:schemeClr>
                </a:solidFill>
                <a:latin typeface="+mn-lt"/>
                <a:ea typeface="+mn-ea"/>
                <a:cs typeface="+mn-cs"/>
              </a:defRPr>
            </a:lvl2pPr>
            <a:lvl3pPr marL="685800" indent="0" algn="ctr" rtl="0" eaLnBrk="1" latinLnBrk="0" hangingPunct="1">
              <a:spcBef>
                <a:spcPts val="500"/>
              </a:spcBef>
              <a:buClr>
                <a:schemeClr val="accent2"/>
              </a:buClr>
              <a:buSzPct val="75000"/>
              <a:buFont typeface="Wingdings"/>
              <a:buNone/>
              <a:defRPr sz="2300" kern="1200">
                <a:solidFill>
                  <a:schemeClr val="tx1">
                    <a:tint val="75000"/>
                  </a:schemeClr>
                </a:solidFill>
                <a:latin typeface="+mn-lt"/>
                <a:ea typeface="+mn-ea"/>
                <a:cs typeface="+mn-cs"/>
              </a:defRPr>
            </a:lvl3pPr>
            <a:lvl4pPr marL="1028700" indent="0" algn="ctr" rtl="0" eaLnBrk="1" latinLnBrk="0" hangingPunct="1">
              <a:spcBef>
                <a:spcPts val="400"/>
              </a:spcBef>
              <a:buClr>
                <a:schemeClr val="accent3"/>
              </a:buClr>
              <a:buSzPct val="75000"/>
              <a:buFont typeface="Wingdings"/>
              <a:buNone/>
              <a:defRPr sz="2000" kern="1200">
                <a:solidFill>
                  <a:schemeClr val="tx1">
                    <a:tint val="75000"/>
                  </a:schemeClr>
                </a:solidFill>
                <a:latin typeface="+mn-lt"/>
                <a:ea typeface="+mn-ea"/>
                <a:cs typeface="+mn-cs"/>
              </a:defRPr>
            </a:lvl4pPr>
            <a:lvl5pPr marL="1371600" indent="0" algn="ctr" rtl="0" eaLnBrk="1" latinLnBrk="0" hangingPunct="1">
              <a:spcBef>
                <a:spcPts val="400"/>
              </a:spcBef>
              <a:buClr>
                <a:schemeClr val="accent4"/>
              </a:buClr>
              <a:buSzPct val="65000"/>
              <a:buFont typeface="Wingdings"/>
              <a:buNone/>
              <a:defRPr sz="2000" kern="1200">
                <a:solidFill>
                  <a:schemeClr val="tx1">
                    <a:tint val="75000"/>
                  </a:schemeClr>
                </a:solidFill>
                <a:latin typeface="+mn-lt"/>
                <a:ea typeface="+mn-ea"/>
                <a:cs typeface="+mn-cs"/>
              </a:defRPr>
            </a:lvl5pPr>
            <a:lvl6pPr marL="1714500" indent="0" algn="ctr" rtl="0" eaLnBrk="1" latinLnBrk="0" hangingPunct="1">
              <a:spcBef>
                <a:spcPct val="20000"/>
              </a:spcBef>
              <a:buClr>
                <a:schemeClr val="accent1"/>
              </a:buClr>
              <a:buFont typeface="Wingdings"/>
              <a:buNone/>
              <a:defRPr sz="1800" kern="1200" baseline="0">
                <a:solidFill>
                  <a:schemeClr val="tx1">
                    <a:tint val="75000"/>
                  </a:schemeClr>
                </a:solidFill>
                <a:latin typeface="+mn-lt"/>
                <a:ea typeface="+mn-ea"/>
                <a:cs typeface="+mn-cs"/>
              </a:defRPr>
            </a:lvl6pPr>
            <a:lvl7pPr marL="2057400" indent="0" algn="ctr" rtl="0" eaLnBrk="1" latinLnBrk="0" hangingPunct="1">
              <a:spcBef>
                <a:spcPct val="20000"/>
              </a:spcBef>
              <a:buClr>
                <a:schemeClr val="accent2"/>
              </a:buClr>
              <a:buFont typeface="Wingdings"/>
              <a:buNone/>
              <a:defRPr sz="1800" kern="1200" baseline="0">
                <a:solidFill>
                  <a:schemeClr val="tx1">
                    <a:tint val="75000"/>
                  </a:schemeClr>
                </a:solidFill>
                <a:latin typeface="+mn-lt"/>
                <a:ea typeface="+mn-ea"/>
                <a:cs typeface="+mn-cs"/>
              </a:defRPr>
            </a:lvl7pPr>
            <a:lvl8pPr marL="2400300" indent="0" algn="ctr" rtl="0" eaLnBrk="1" latinLnBrk="0" hangingPunct="1">
              <a:spcBef>
                <a:spcPct val="20000"/>
              </a:spcBef>
              <a:buClr>
                <a:schemeClr val="accent3"/>
              </a:buClr>
              <a:buFont typeface="Wingdings"/>
              <a:buNone/>
              <a:defRPr sz="1800" kern="1200" baseline="0">
                <a:solidFill>
                  <a:schemeClr val="tx1">
                    <a:tint val="75000"/>
                  </a:schemeClr>
                </a:solidFill>
                <a:latin typeface="+mn-lt"/>
                <a:ea typeface="+mn-ea"/>
                <a:cs typeface="+mn-cs"/>
              </a:defRPr>
            </a:lvl8pPr>
            <a:lvl9pPr marL="2743200" indent="0" algn="ctr" rtl="0" eaLnBrk="1" latinLnBrk="0" hangingPunct="1">
              <a:spcBef>
                <a:spcPct val="20000"/>
              </a:spcBef>
              <a:buClr>
                <a:schemeClr val="accent4"/>
              </a:buClr>
              <a:buFont typeface="Wingdings"/>
              <a:buNone/>
              <a:defRPr sz="1800" kern="1200" baseline="0">
                <a:solidFill>
                  <a:schemeClr val="tx1">
                    <a:tint val="75000"/>
                  </a:schemeClr>
                </a:solidFill>
                <a:latin typeface="+mn-lt"/>
                <a:ea typeface="+mn-ea"/>
                <a:cs typeface="+mn-cs"/>
              </a:defRPr>
            </a:lvl9pPr>
            <a:extLst/>
          </a:lstStyle>
          <a:p>
            <a:pPr>
              <a:buSzPct val="100000"/>
            </a:pPr>
            <a:endParaRPr lang="en-US" sz="1600">
              <a:solidFill>
                <a:schemeClr val="tx1"/>
              </a:solidFill>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79761C3C-A3E2-4F6C-B836-32EF62D8DF72}"/>
                  </a:ext>
                </a:extLst>
              </p:cNvPr>
              <p:cNvSpPr/>
              <p:nvPr/>
            </p:nvSpPr>
            <p:spPr>
              <a:xfrm>
                <a:off x="1411568" y="4049736"/>
                <a:ext cx="7572023" cy="646331"/>
              </a:xfrm>
              <a:prstGeom prst="rect">
                <a:avLst/>
              </a:prstGeom>
            </p:spPr>
            <p:txBody>
              <a:bodyPr wrap="square">
                <a:spAutoFit/>
              </a:bodyPr>
              <a:lstStyle/>
              <a:p>
                <a:pPr>
                  <a:buSzPct val="100000"/>
                </a:pPr>
                <a:r>
                  <a:rPr lang="en-US" sz="1200">
                    <a:solidFill>
                      <a:schemeClr val="accent1">
                        <a:lumMod val="75000"/>
                      </a:schemeClr>
                    </a:solidFill>
                    <a:latin typeface="+mj-lt"/>
                  </a:rPr>
                  <a:t>Use the measuring cup to add your remaining </a:t>
                </a:r>
                <a14:m>
                  <m:oMath xmlns:m="http://schemas.openxmlformats.org/officeDocument/2006/math">
                    <m:f>
                      <m:fPr>
                        <m:type m:val="skw"/>
                        <m:ctrlPr>
                          <a:rPr lang="en-US" sz="1200" i="1">
                            <a:solidFill>
                              <a:schemeClr val="accent1">
                                <a:lumMod val="75000"/>
                              </a:schemeClr>
                            </a:solidFill>
                            <a:latin typeface="Cambria Math" panose="02040503050406030204" pitchFamily="18" charset="0"/>
                          </a:rPr>
                        </m:ctrlPr>
                      </m:fPr>
                      <m:num>
                        <m:r>
                          <a:rPr lang="en-US" sz="1200" i="1">
                            <a:solidFill>
                              <a:schemeClr val="accent1">
                                <a:lumMod val="75000"/>
                              </a:schemeClr>
                            </a:solidFill>
                            <a:latin typeface="Cambria Math" panose="02040503050406030204" pitchFamily="18" charset="0"/>
                          </a:rPr>
                          <m:t>1</m:t>
                        </m:r>
                      </m:num>
                      <m:den>
                        <m:r>
                          <a:rPr lang="en-US" sz="1200" i="1">
                            <a:solidFill>
                              <a:schemeClr val="accent1">
                                <a:lumMod val="75000"/>
                              </a:schemeClr>
                            </a:solidFill>
                            <a:latin typeface="Cambria Math" panose="02040503050406030204" pitchFamily="18" charset="0"/>
                          </a:rPr>
                          <m:t>3</m:t>
                        </m:r>
                      </m:den>
                    </m:f>
                  </m:oMath>
                </a14:m>
                <a:r>
                  <a:rPr lang="en-US" sz="1200">
                    <a:solidFill>
                      <a:schemeClr val="accent1">
                        <a:lumMod val="75000"/>
                      </a:schemeClr>
                    </a:solidFill>
                  </a:rPr>
                  <a:t> to </a:t>
                </a:r>
                <a14:m>
                  <m:oMath xmlns:m="http://schemas.openxmlformats.org/officeDocument/2006/math">
                    <m:f>
                      <m:fPr>
                        <m:type m:val="skw"/>
                        <m:ctrlPr>
                          <a:rPr lang="en-US" sz="1200" i="1">
                            <a:solidFill>
                              <a:schemeClr val="accent1">
                                <a:lumMod val="75000"/>
                              </a:schemeClr>
                            </a:solidFill>
                            <a:latin typeface="Cambria Math" panose="02040503050406030204" pitchFamily="18" charset="0"/>
                          </a:rPr>
                        </m:ctrlPr>
                      </m:fPr>
                      <m:num>
                        <m:r>
                          <a:rPr lang="en-US" sz="1200" i="1">
                            <a:solidFill>
                              <a:schemeClr val="accent1">
                                <a:lumMod val="75000"/>
                              </a:schemeClr>
                            </a:solidFill>
                            <a:latin typeface="Cambria Math" panose="02040503050406030204" pitchFamily="18" charset="0"/>
                          </a:rPr>
                          <m:t>1</m:t>
                        </m:r>
                      </m:num>
                      <m:den>
                        <m:r>
                          <a:rPr lang="en-US" sz="1200" i="1">
                            <a:solidFill>
                              <a:schemeClr val="accent1">
                                <a:lumMod val="75000"/>
                              </a:schemeClr>
                            </a:solidFill>
                            <a:latin typeface="Cambria Math" panose="02040503050406030204" pitchFamily="18" charset="0"/>
                          </a:rPr>
                          <m:t>2</m:t>
                        </m:r>
                      </m:den>
                    </m:f>
                    <m:r>
                      <a:rPr lang="en-US" sz="1200" i="1">
                        <a:solidFill>
                          <a:schemeClr val="accent1">
                            <a:lumMod val="75000"/>
                          </a:schemeClr>
                        </a:solidFill>
                        <a:latin typeface="Cambria Math" panose="02040503050406030204" pitchFamily="18" charset="0"/>
                      </a:rPr>
                      <m:t> </m:t>
                    </m:r>
                  </m:oMath>
                </a14:m>
                <a:r>
                  <a:rPr lang="en-US" sz="1200">
                    <a:solidFill>
                      <a:schemeClr val="accent1">
                        <a:lumMod val="75000"/>
                      </a:schemeClr>
                    </a:solidFill>
                    <a:latin typeface="+mj-lt"/>
                  </a:rPr>
                  <a:t>of your total water amount to the funnel.  This water should help carry any soap or oil that was left in the cup or funnel into the bottle. Tip one or two more times to mix.  Your bottle should now be full or close to full.</a:t>
                </a:r>
              </a:p>
            </p:txBody>
          </p:sp>
        </mc:Choice>
        <mc:Fallback xmlns="">
          <p:sp>
            <p:nvSpPr>
              <p:cNvPr id="38" name="Rectangle 37">
                <a:extLst>
                  <a:ext uri="{FF2B5EF4-FFF2-40B4-BE49-F238E27FC236}">
                    <a16:creationId xmlns:a16="http://schemas.microsoft.com/office/drawing/2014/main" id="{79761C3C-A3E2-4F6C-B836-32EF62D8DF72}"/>
                  </a:ext>
                </a:extLst>
              </p:cNvPr>
              <p:cNvSpPr>
                <a:spLocks noRot="1" noChangeAspect="1" noMove="1" noResize="1" noEditPoints="1" noAdjustHandles="1" noChangeArrowheads="1" noChangeShapeType="1" noTextEdit="1"/>
              </p:cNvSpPr>
              <p:nvPr/>
            </p:nvSpPr>
            <p:spPr>
              <a:xfrm>
                <a:off x="1411568" y="4049736"/>
                <a:ext cx="7572023" cy="646331"/>
              </a:xfrm>
              <a:prstGeom prst="rect">
                <a:avLst/>
              </a:prstGeom>
              <a:blipFill>
                <a:blip r:embed="rId9"/>
                <a:stretch>
                  <a:fillRect l="-81" t="-39623" b="-66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C962641-97D5-41A1-861D-F0668BC9EB6B}"/>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280053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4A11-CCD4-63F7-F3B9-F4410EDF16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DE80AD2-9E32-E2DE-F48B-A69044A0FD26}"/>
              </a:ext>
            </a:extLst>
          </p:cNvPr>
          <p:cNvSpPr txBox="1"/>
          <p:nvPr/>
        </p:nvSpPr>
        <p:spPr>
          <a:xfrm>
            <a:off x="6663606" y="4671122"/>
            <a:ext cx="3008671" cy="246221"/>
          </a:xfrm>
          <a:prstGeom prst="rect">
            <a:avLst/>
          </a:prstGeom>
          <a:noFill/>
        </p:spPr>
        <p:txBody>
          <a:bodyPr wrap="square" lIns="91440" tIns="45720" rIns="91440" bIns="45720" rtlCol="0" anchor="t">
            <a:spAutoFit/>
          </a:bodyPr>
          <a:lstStyle/>
          <a:p>
            <a:r>
              <a:rPr lang="en-US" sz="1000">
                <a:latin typeface="Futura Bk BT"/>
              </a:rPr>
              <a:t>ENTREPRENEURSHIP – Clean it Up </a:t>
            </a:r>
            <a:endParaRPr lang="en-US">
              <a:latin typeface="Futura Bk BT"/>
            </a:endParaRPr>
          </a:p>
        </p:txBody>
      </p:sp>
      <p:pic>
        <p:nvPicPr>
          <p:cNvPr id="2" name="Online Media 1" title="Clean it up">
            <a:hlinkClick r:id="" action="ppaction://media"/>
            <a:extLst>
              <a:ext uri="{FF2B5EF4-FFF2-40B4-BE49-F238E27FC236}">
                <a16:creationId xmlns:a16="http://schemas.microsoft.com/office/drawing/2014/main" id="{1F5A9D9A-6055-D5B4-5719-7D9EF68B4971}"/>
              </a:ext>
            </a:extLst>
          </p:cNvPr>
          <p:cNvPicPr>
            <a:picLocks noRot="1" noChangeAspect="1"/>
          </p:cNvPicPr>
          <p:nvPr>
            <a:videoFile r:link="rId1"/>
          </p:nvPr>
        </p:nvPicPr>
        <p:blipFill>
          <a:blip r:embed="rId3"/>
          <a:stretch>
            <a:fillRect/>
          </a:stretch>
        </p:blipFill>
        <p:spPr>
          <a:xfrm>
            <a:off x="1371600" y="930529"/>
            <a:ext cx="6400800" cy="3606084"/>
          </a:xfrm>
          <a:prstGeom prst="rect">
            <a:avLst/>
          </a:prstGeom>
        </p:spPr>
      </p:pic>
    </p:spTree>
    <p:extLst>
      <p:ext uri="{BB962C8B-B14F-4D97-AF65-F5344CB8AC3E}">
        <p14:creationId xmlns:p14="http://schemas.microsoft.com/office/powerpoint/2010/main" val="10577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C8173D-59DA-4F8C-A452-0B4C20CB5C01}"/>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pic>
        <p:nvPicPr>
          <p:cNvPr id="9" name="Picture 8">
            <a:hlinkClick r:id="rId2"/>
            <a:extLst>
              <a:ext uri="{FF2B5EF4-FFF2-40B4-BE49-F238E27FC236}">
                <a16:creationId xmlns:a16="http://schemas.microsoft.com/office/drawing/2014/main" id="{C91C403D-0297-40F6-8DE1-85429C023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12" y="923809"/>
            <a:ext cx="6903720" cy="3295882"/>
          </a:xfrm>
          <a:prstGeom prst="rect">
            <a:avLst/>
          </a:prstGeom>
        </p:spPr>
      </p:pic>
      <p:sp>
        <p:nvSpPr>
          <p:cNvPr id="11" name="Subtitle 10">
            <a:extLst>
              <a:ext uri="{FF2B5EF4-FFF2-40B4-BE49-F238E27FC236}">
                <a16:creationId xmlns:a16="http://schemas.microsoft.com/office/drawing/2014/main" id="{36B8B902-FE53-4972-9BA4-AB752BFEFEDE}"/>
              </a:ext>
            </a:extLst>
          </p:cNvPr>
          <p:cNvSpPr>
            <a:spLocks noGrp="1"/>
          </p:cNvSpPr>
          <p:nvPr>
            <p:ph type="subTitle" idx="1"/>
          </p:nvPr>
        </p:nvSpPr>
        <p:spPr>
          <a:xfrm>
            <a:off x="734397" y="4294800"/>
            <a:ext cx="5244084" cy="449541"/>
          </a:xfrm>
        </p:spPr>
        <p:txBody>
          <a:bodyPr/>
          <a:lstStyle/>
          <a:p>
            <a:r>
              <a:rPr lang="en-US" sz="1800" i="1">
                <a:solidFill>
                  <a:schemeClr val="tx1"/>
                </a:solidFill>
              </a:rPr>
              <a:t>Click the image above to play the game</a:t>
            </a:r>
          </a:p>
        </p:txBody>
      </p:sp>
    </p:spTree>
    <p:extLst>
      <p:ext uri="{BB962C8B-B14F-4D97-AF65-F5344CB8AC3E}">
        <p14:creationId xmlns:p14="http://schemas.microsoft.com/office/powerpoint/2010/main" val="383880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486439" y="995308"/>
            <a:ext cx="4011133" cy="11025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endParaRPr lang="en-US" sz="1800" b="1"/>
          </a:p>
          <a:p>
            <a:endParaRPr lang="en-US" sz="2000"/>
          </a:p>
          <a:p>
            <a:br>
              <a:rPr lang="en-US" sz="2000"/>
            </a:br>
            <a:endParaRPr lang="en-US" sz="1800" i="1"/>
          </a:p>
        </p:txBody>
      </p:sp>
      <p:sp>
        <p:nvSpPr>
          <p:cNvPr id="9" name="Rectangle 8">
            <a:extLst>
              <a:ext uri="{FF2B5EF4-FFF2-40B4-BE49-F238E27FC236}">
                <a16:creationId xmlns:a16="http://schemas.microsoft.com/office/drawing/2014/main" id="{207B739D-D2B8-489C-99D0-C4198C86B17A}"/>
              </a:ext>
            </a:extLst>
          </p:cNvPr>
          <p:cNvSpPr/>
          <p:nvPr/>
        </p:nvSpPr>
        <p:spPr>
          <a:xfrm>
            <a:off x="626037" y="1192624"/>
            <a:ext cx="7229794" cy="707886"/>
          </a:xfrm>
          <a:prstGeom prst="rect">
            <a:avLst/>
          </a:prstGeom>
        </p:spPr>
        <p:txBody>
          <a:bodyPr wrap="square">
            <a:spAutoFit/>
          </a:bodyPr>
          <a:lstStyle/>
          <a:p>
            <a:pPr fontAlgn="base"/>
            <a:r>
              <a:rPr lang="en-US" sz="4000" b="1">
                <a:solidFill>
                  <a:srgbClr val="000000"/>
                </a:solidFill>
                <a:latin typeface="+mj-lt"/>
              </a:rPr>
              <a:t>What is an Entrepreneur ?</a:t>
            </a:r>
            <a:endParaRPr lang="en-US" sz="4000" b="1" i="1">
              <a:solidFill>
                <a:srgbClr val="000000"/>
              </a:solidFill>
              <a:latin typeface="+mj-lt"/>
            </a:endParaRPr>
          </a:p>
        </p:txBody>
      </p:sp>
      <p:sp>
        <p:nvSpPr>
          <p:cNvPr id="2" name="TextBox 1">
            <a:extLst>
              <a:ext uri="{FF2B5EF4-FFF2-40B4-BE49-F238E27FC236}">
                <a16:creationId xmlns:a16="http://schemas.microsoft.com/office/drawing/2014/main" id="{C10C4B8C-E06D-4009-9890-0DA208A4AB59}"/>
              </a:ext>
            </a:extLst>
          </p:cNvPr>
          <p:cNvSpPr txBox="1"/>
          <p:nvPr/>
        </p:nvSpPr>
        <p:spPr>
          <a:xfrm>
            <a:off x="626037" y="2315992"/>
            <a:ext cx="7998714" cy="1569660"/>
          </a:xfrm>
          <a:prstGeom prst="rect">
            <a:avLst/>
          </a:prstGeom>
          <a:noFill/>
        </p:spPr>
        <p:txBody>
          <a:bodyPr wrap="square" rtlCol="0">
            <a:spAutoFit/>
          </a:bodyPr>
          <a:lstStyle/>
          <a:p>
            <a:r>
              <a:rPr lang="en-US" sz="3200"/>
              <a:t>An </a:t>
            </a:r>
            <a:r>
              <a:rPr lang="en-US" sz="3200" b="1"/>
              <a:t>Entrepreneur </a:t>
            </a:r>
            <a:r>
              <a:rPr lang="en-US" sz="3200"/>
              <a:t>is someone who starts a new business or company and sells a product or service for a profit.</a:t>
            </a:r>
            <a:endParaRPr lang="en-US" sz="3200" b="1"/>
          </a:p>
        </p:txBody>
      </p:sp>
    </p:spTree>
    <p:extLst>
      <p:ext uri="{BB962C8B-B14F-4D97-AF65-F5344CB8AC3E}">
        <p14:creationId xmlns:p14="http://schemas.microsoft.com/office/powerpoint/2010/main" val="184481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8121-8C99-4502-8BC3-B59F601054E6}"/>
              </a:ext>
            </a:extLst>
          </p:cNvPr>
          <p:cNvSpPr>
            <a:spLocks noGrp="1"/>
          </p:cNvSpPr>
          <p:nvPr>
            <p:ph type="ctrTitle"/>
          </p:nvPr>
        </p:nvSpPr>
        <p:spPr>
          <a:xfrm>
            <a:off x="498348" y="966884"/>
            <a:ext cx="3136392" cy="656175"/>
          </a:xfrm>
        </p:spPr>
        <p:txBody>
          <a:bodyPr/>
          <a:lstStyle/>
          <a:p>
            <a:br>
              <a:rPr lang="en-US" sz="4400" b="1"/>
            </a:br>
            <a:endParaRPr lang="en-US"/>
          </a:p>
        </p:txBody>
      </p:sp>
      <p:sp>
        <p:nvSpPr>
          <p:cNvPr id="5" name="Title 1">
            <a:extLst>
              <a:ext uri="{FF2B5EF4-FFF2-40B4-BE49-F238E27FC236}">
                <a16:creationId xmlns:a16="http://schemas.microsoft.com/office/drawing/2014/main" id="{039035F7-6BDF-4785-B903-DB27F0810FED}"/>
              </a:ext>
            </a:extLst>
          </p:cNvPr>
          <p:cNvSpPr txBox="1">
            <a:spLocks/>
          </p:cNvSpPr>
          <p:nvPr/>
        </p:nvSpPr>
        <p:spPr>
          <a:xfrm>
            <a:off x="4975860" y="966884"/>
            <a:ext cx="3136392" cy="656175"/>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br>
              <a:rPr lang="en-US" sz="3600" b="1"/>
            </a:br>
            <a:br>
              <a:rPr lang="en-US" sz="4400" b="1"/>
            </a:br>
            <a:endParaRPr lang="en-US"/>
          </a:p>
        </p:txBody>
      </p:sp>
      <p:sp>
        <p:nvSpPr>
          <p:cNvPr id="6" name="Title 1">
            <a:extLst>
              <a:ext uri="{FF2B5EF4-FFF2-40B4-BE49-F238E27FC236}">
                <a16:creationId xmlns:a16="http://schemas.microsoft.com/office/drawing/2014/main" id="{BF00FB9D-3571-4648-A868-46344AB62604}"/>
              </a:ext>
            </a:extLst>
          </p:cNvPr>
          <p:cNvSpPr txBox="1">
            <a:spLocks/>
          </p:cNvSpPr>
          <p:nvPr/>
        </p:nvSpPr>
        <p:spPr>
          <a:xfrm>
            <a:off x="461772" y="1625251"/>
            <a:ext cx="3136392" cy="656175"/>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br>
              <a:rPr lang="en-US" sz="3600" b="1"/>
            </a:br>
            <a:br>
              <a:rPr lang="en-US" sz="4400" b="1"/>
            </a:br>
            <a:endParaRPr lang="en-US"/>
          </a:p>
        </p:txBody>
      </p:sp>
      <p:sp>
        <p:nvSpPr>
          <p:cNvPr id="10" name="TextBox 9">
            <a:extLst>
              <a:ext uri="{FF2B5EF4-FFF2-40B4-BE49-F238E27FC236}">
                <a16:creationId xmlns:a16="http://schemas.microsoft.com/office/drawing/2014/main" id="{C7C485FD-A9F6-4B15-B8FA-1DA56D8151D7}"/>
              </a:ext>
            </a:extLst>
          </p:cNvPr>
          <p:cNvSpPr txBox="1"/>
          <p:nvPr/>
        </p:nvSpPr>
        <p:spPr>
          <a:xfrm>
            <a:off x="3316988" y="872670"/>
            <a:ext cx="5646420" cy="369332"/>
          </a:xfrm>
          <a:prstGeom prst="rect">
            <a:avLst/>
          </a:prstGeom>
          <a:noFill/>
        </p:spPr>
        <p:txBody>
          <a:bodyPr wrap="square" rtlCol="0">
            <a:spAutoFit/>
          </a:bodyPr>
          <a:lstStyle/>
          <a:p>
            <a:r>
              <a:rPr lang="en-US" i="1"/>
              <a:t>What are the business advantages of </a:t>
            </a:r>
            <a:r>
              <a:rPr lang="en-US" b="1" i="1"/>
              <a:t>logos</a:t>
            </a:r>
            <a:r>
              <a:rPr lang="en-US" i="1"/>
              <a:t>?</a:t>
            </a:r>
          </a:p>
        </p:txBody>
      </p:sp>
      <p:sp>
        <p:nvSpPr>
          <p:cNvPr id="12" name="TextBox 11">
            <a:extLst>
              <a:ext uri="{FF2B5EF4-FFF2-40B4-BE49-F238E27FC236}">
                <a16:creationId xmlns:a16="http://schemas.microsoft.com/office/drawing/2014/main" id="{18568B03-0A5B-4599-A39F-C36ACD3CC70C}"/>
              </a:ext>
            </a:extLst>
          </p:cNvPr>
          <p:cNvSpPr txBox="1"/>
          <p:nvPr/>
        </p:nvSpPr>
        <p:spPr>
          <a:xfrm>
            <a:off x="4402214" y="1297578"/>
            <a:ext cx="3710038" cy="646331"/>
          </a:xfrm>
          <a:prstGeom prst="rect">
            <a:avLst/>
          </a:prstGeom>
          <a:noFill/>
        </p:spPr>
        <p:txBody>
          <a:bodyPr wrap="square" rtlCol="0">
            <a:spAutoFit/>
          </a:bodyPr>
          <a:lstStyle/>
          <a:p>
            <a:pPr marL="285750" indent="-285750">
              <a:buFont typeface="Arial" panose="020B0604020202020204" pitchFamily="34" charset="0"/>
              <a:buChar char="•"/>
            </a:pPr>
            <a:r>
              <a:rPr lang="en-US"/>
              <a:t>Help customers recognize and remember a business</a:t>
            </a:r>
          </a:p>
        </p:txBody>
      </p:sp>
      <p:sp>
        <p:nvSpPr>
          <p:cNvPr id="13" name="TextBox 12">
            <a:extLst>
              <a:ext uri="{FF2B5EF4-FFF2-40B4-BE49-F238E27FC236}">
                <a16:creationId xmlns:a16="http://schemas.microsoft.com/office/drawing/2014/main" id="{32FAF17E-6386-4C38-B502-AA9B37D00473}"/>
              </a:ext>
            </a:extLst>
          </p:cNvPr>
          <p:cNvSpPr txBox="1"/>
          <p:nvPr/>
        </p:nvSpPr>
        <p:spPr>
          <a:xfrm>
            <a:off x="3956378" y="2000387"/>
            <a:ext cx="3710038" cy="923330"/>
          </a:xfrm>
          <a:prstGeom prst="rect">
            <a:avLst/>
          </a:prstGeom>
          <a:noFill/>
        </p:spPr>
        <p:txBody>
          <a:bodyPr wrap="square" rtlCol="0">
            <a:spAutoFit/>
          </a:bodyPr>
          <a:lstStyle/>
          <a:p>
            <a:pPr marL="285750" indent="-285750">
              <a:buFont typeface="Arial" panose="020B0604020202020204" pitchFamily="34" charset="0"/>
              <a:buChar char="•"/>
            </a:pPr>
            <a:r>
              <a:rPr lang="en-US"/>
              <a:t>Catch attention &amp; make products stand out among the competition</a:t>
            </a:r>
          </a:p>
        </p:txBody>
      </p:sp>
      <p:sp>
        <p:nvSpPr>
          <p:cNvPr id="14" name="TextBox 13">
            <a:extLst>
              <a:ext uri="{FF2B5EF4-FFF2-40B4-BE49-F238E27FC236}">
                <a16:creationId xmlns:a16="http://schemas.microsoft.com/office/drawing/2014/main" id="{7B2A0A64-6A4F-4DEF-AD64-E3E0080BA774}"/>
              </a:ext>
            </a:extLst>
          </p:cNvPr>
          <p:cNvSpPr txBox="1"/>
          <p:nvPr/>
        </p:nvSpPr>
        <p:spPr>
          <a:xfrm>
            <a:off x="4464771" y="2953239"/>
            <a:ext cx="3584924" cy="646331"/>
          </a:xfrm>
          <a:prstGeom prst="rect">
            <a:avLst/>
          </a:prstGeom>
          <a:noFill/>
        </p:spPr>
        <p:txBody>
          <a:bodyPr wrap="square" rtlCol="0">
            <a:spAutoFit/>
          </a:bodyPr>
          <a:lstStyle/>
          <a:p>
            <a:pPr marL="285750" indent="-285750">
              <a:buFont typeface="Arial" panose="020B0604020202020204" pitchFamily="34" charset="0"/>
              <a:buChar char="•"/>
            </a:pPr>
            <a:r>
              <a:rPr lang="en-US"/>
              <a:t>Can appeal to and draw in specific </a:t>
            </a:r>
            <a:r>
              <a:rPr lang="en-US" b="1"/>
              <a:t>target markets</a:t>
            </a:r>
          </a:p>
        </p:txBody>
      </p:sp>
      <p:sp>
        <p:nvSpPr>
          <p:cNvPr id="15" name="TextBox 14">
            <a:extLst>
              <a:ext uri="{FF2B5EF4-FFF2-40B4-BE49-F238E27FC236}">
                <a16:creationId xmlns:a16="http://schemas.microsoft.com/office/drawing/2014/main" id="{2E239D71-BDAF-4EC8-A73B-B64F62CAB989}"/>
              </a:ext>
            </a:extLst>
          </p:cNvPr>
          <p:cNvSpPr txBox="1"/>
          <p:nvPr/>
        </p:nvSpPr>
        <p:spPr>
          <a:xfrm>
            <a:off x="4001981" y="3647103"/>
            <a:ext cx="3062659" cy="923330"/>
          </a:xfrm>
          <a:prstGeom prst="rect">
            <a:avLst/>
          </a:prstGeom>
          <a:noFill/>
        </p:spPr>
        <p:txBody>
          <a:bodyPr wrap="square" rtlCol="0">
            <a:spAutoFit/>
          </a:bodyPr>
          <a:lstStyle/>
          <a:p>
            <a:pPr marL="285750" indent="-285750">
              <a:buFont typeface="Arial" panose="020B0604020202020204" pitchFamily="34" charset="0"/>
              <a:buChar char="•"/>
            </a:pPr>
            <a:r>
              <a:rPr lang="en-US"/>
              <a:t>Provide a design theme for marketing and advertising</a:t>
            </a:r>
          </a:p>
        </p:txBody>
      </p:sp>
      <p:pic>
        <p:nvPicPr>
          <p:cNvPr id="22" name="Picture 21">
            <a:extLst>
              <a:ext uri="{FF2B5EF4-FFF2-40B4-BE49-F238E27FC236}">
                <a16:creationId xmlns:a16="http://schemas.microsoft.com/office/drawing/2014/main" id="{D1AB0EF2-B729-4106-8D21-65CFDD03B2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7" t="32357" r="4343" b="28622"/>
          <a:stretch/>
        </p:blipFill>
        <p:spPr>
          <a:xfrm>
            <a:off x="6879583" y="3808592"/>
            <a:ext cx="1934766" cy="553904"/>
          </a:xfrm>
          <a:prstGeom prst="rect">
            <a:avLst/>
          </a:prstGeom>
        </p:spPr>
      </p:pic>
      <p:pic>
        <p:nvPicPr>
          <p:cNvPr id="24" name="Picture 23">
            <a:extLst>
              <a:ext uri="{FF2B5EF4-FFF2-40B4-BE49-F238E27FC236}">
                <a16:creationId xmlns:a16="http://schemas.microsoft.com/office/drawing/2014/main" id="{5EFDF71E-5300-46AD-9E2B-7C33D143E9B2}"/>
              </a:ext>
            </a:extLst>
          </p:cNvPr>
          <p:cNvPicPr>
            <a:picLocks noChangeAspect="1"/>
          </p:cNvPicPr>
          <p:nvPr/>
        </p:nvPicPr>
        <p:blipFill rotWithShape="1">
          <a:blip r:embed="rId3">
            <a:extLst>
              <a:ext uri="{28A0092B-C50C-407E-A947-70E740481C1C}">
                <a14:useLocalDpi xmlns:a14="http://schemas.microsoft.com/office/drawing/2010/main" val="0"/>
              </a:ext>
            </a:extLst>
          </a:blip>
          <a:srcRect l="1817" t="18823" r="2121" b="15987"/>
          <a:stretch/>
        </p:blipFill>
        <p:spPr>
          <a:xfrm rot="1230522">
            <a:off x="3419001" y="3000306"/>
            <a:ext cx="1170063" cy="794028"/>
          </a:xfrm>
          <a:prstGeom prst="rect">
            <a:avLst/>
          </a:prstGeom>
        </p:spPr>
      </p:pic>
      <p:sp>
        <p:nvSpPr>
          <p:cNvPr id="7" name="TextBox 6">
            <a:extLst>
              <a:ext uri="{FF2B5EF4-FFF2-40B4-BE49-F238E27FC236}">
                <a16:creationId xmlns:a16="http://schemas.microsoft.com/office/drawing/2014/main" id="{C242BF08-2B6E-4A8A-97E7-CE348D879844}"/>
              </a:ext>
            </a:extLst>
          </p:cNvPr>
          <p:cNvSpPr txBox="1"/>
          <p:nvPr/>
        </p:nvSpPr>
        <p:spPr>
          <a:xfrm>
            <a:off x="686572" y="876125"/>
            <a:ext cx="2590870" cy="3785652"/>
          </a:xfrm>
          <a:prstGeom prst="rect">
            <a:avLst/>
          </a:prstGeom>
          <a:noFill/>
          <a:ln w="28575">
            <a:solidFill>
              <a:schemeClr val="tx1"/>
            </a:solidFill>
          </a:ln>
        </p:spPr>
        <p:txBody>
          <a:bodyPr wrap="square" rtlCol="0">
            <a:spAutoFit/>
          </a:bodyPr>
          <a:lstStyle/>
          <a:p>
            <a:r>
              <a:rPr lang="en-US" sz="2400"/>
              <a:t>A </a:t>
            </a:r>
            <a:r>
              <a:rPr lang="en-US" sz="2400" b="1"/>
              <a:t>logo</a:t>
            </a:r>
            <a:r>
              <a:rPr lang="en-US" sz="2400"/>
              <a:t> is a graphic symbol that represents a brand, business, organization, </a:t>
            </a:r>
          </a:p>
          <a:p>
            <a:r>
              <a:rPr lang="en-US" sz="2400"/>
              <a:t>or product. </a:t>
            </a:r>
          </a:p>
          <a:p>
            <a:r>
              <a:rPr lang="en-US" sz="2400"/>
              <a:t>It can include images, text, </a:t>
            </a:r>
          </a:p>
          <a:p>
            <a:r>
              <a:rPr lang="en-US" sz="2400"/>
              <a:t>or both.</a:t>
            </a:r>
          </a:p>
        </p:txBody>
      </p:sp>
      <p:pic>
        <p:nvPicPr>
          <p:cNvPr id="1026" name="Picture 2" descr="Starbucks Coffee Logo png transparent">
            <a:extLst>
              <a:ext uri="{FF2B5EF4-FFF2-40B4-BE49-F238E27FC236}">
                <a16:creationId xmlns:a16="http://schemas.microsoft.com/office/drawing/2014/main" id="{BBD0D1FE-891A-47F9-81BA-FF1A5B2C15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310" y="1876481"/>
            <a:ext cx="929164" cy="944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Logo and symbol, meaning, history ...">
            <a:extLst>
              <a:ext uri="{FF2B5EF4-FFF2-40B4-BE49-F238E27FC236}">
                <a16:creationId xmlns:a16="http://schemas.microsoft.com/office/drawing/2014/main" id="{714C8CF2-EF00-471D-BD20-ABB1B47142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41" r="21634"/>
          <a:stretch/>
        </p:blipFill>
        <p:spPr bwMode="auto">
          <a:xfrm>
            <a:off x="3477627" y="1224226"/>
            <a:ext cx="819172" cy="8202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7771206-6732-4CC1-B28C-79268C6A7136}"/>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spTree>
    <p:extLst>
      <p:ext uri="{BB962C8B-B14F-4D97-AF65-F5344CB8AC3E}">
        <p14:creationId xmlns:p14="http://schemas.microsoft.com/office/powerpoint/2010/main" val="422730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70F29B-9752-4127-8F26-9A43275B9424}"/>
              </a:ext>
            </a:extLst>
          </p:cNvPr>
          <p:cNvSpPr txBox="1"/>
          <p:nvPr/>
        </p:nvSpPr>
        <p:spPr>
          <a:xfrm>
            <a:off x="566713" y="955723"/>
            <a:ext cx="6588300" cy="3416320"/>
          </a:xfrm>
          <a:prstGeom prst="rect">
            <a:avLst/>
          </a:prstGeom>
          <a:noFill/>
        </p:spPr>
        <p:txBody>
          <a:bodyPr wrap="square" rtlCol="0">
            <a:spAutoFit/>
          </a:bodyPr>
          <a:lstStyle/>
          <a:p>
            <a:r>
              <a:rPr lang="en-US" sz="2400" i="1"/>
              <a:t>Things to consider when creating a </a:t>
            </a:r>
            <a:r>
              <a:rPr lang="en-US" sz="2400" b="1" i="1"/>
              <a:t>logo:</a:t>
            </a:r>
          </a:p>
          <a:p>
            <a:pPr marL="342900" indent="-342900">
              <a:buFont typeface="Arial" panose="020B0604020202020204" pitchFamily="34" charset="0"/>
              <a:buChar char="•"/>
            </a:pPr>
            <a:endParaRPr lang="en-US" sz="2400" b="1" i="1"/>
          </a:p>
          <a:p>
            <a:pPr marL="342900" indent="-342900">
              <a:buFont typeface="Arial" panose="020B0604020202020204" pitchFamily="34" charset="0"/>
              <a:buChar char="•"/>
            </a:pPr>
            <a:r>
              <a:rPr lang="en-US" sz="2400"/>
              <a:t>Typography or Font Style</a:t>
            </a:r>
          </a:p>
          <a:p>
            <a:endParaRPr lang="en-US" sz="2400"/>
          </a:p>
          <a:p>
            <a:endParaRPr lang="en-US" sz="2400"/>
          </a:p>
          <a:p>
            <a:pPr marL="342900" indent="-342900">
              <a:buFont typeface="Arial" panose="020B0604020202020204" pitchFamily="34" charset="0"/>
              <a:buChar char="•"/>
            </a:pPr>
            <a:r>
              <a:rPr lang="en-US" sz="2400"/>
              <a:t>Artistic Style</a:t>
            </a:r>
          </a:p>
          <a:p>
            <a:endParaRPr lang="en-US" sz="2400"/>
          </a:p>
          <a:p>
            <a:endParaRPr lang="en-US" sz="2400"/>
          </a:p>
          <a:p>
            <a:pPr marL="342900" indent="-342900">
              <a:buFont typeface="Arial" panose="020B0604020202020204" pitchFamily="34" charset="0"/>
              <a:buChar char="•"/>
            </a:pPr>
            <a:r>
              <a:rPr lang="en-US" sz="2400"/>
              <a:t>Color Palette</a:t>
            </a:r>
          </a:p>
        </p:txBody>
      </p:sp>
      <p:sp>
        <p:nvSpPr>
          <p:cNvPr id="6" name="TextBox 5">
            <a:extLst>
              <a:ext uri="{FF2B5EF4-FFF2-40B4-BE49-F238E27FC236}">
                <a16:creationId xmlns:a16="http://schemas.microsoft.com/office/drawing/2014/main" id="{36960D52-338F-48D2-8A98-A2BCCDF88B9C}"/>
              </a:ext>
            </a:extLst>
          </p:cNvPr>
          <p:cNvSpPr txBox="1"/>
          <p:nvPr/>
        </p:nvSpPr>
        <p:spPr>
          <a:xfrm>
            <a:off x="6911207" y="1568495"/>
            <a:ext cx="1882470" cy="2862322"/>
          </a:xfrm>
          <a:prstGeom prst="rect">
            <a:avLst/>
          </a:prstGeom>
          <a:noFill/>
          <a:ln w="28575">
            <a:solidFill>
              <a:schemeClr val="tx1"/>
            </a:solidFill>
          </a:ln>
        </p:spPr>
        <p:txBody>
          <a:bodyPr wrap="square" rtlCol="0">
            <a:spAutoFit/>
          </a:bodyPr>
          <a:lstStyle/>
          <a:p>
            <a:r>
              <a:rPr lang="en-US" sz="2000" i="1"/>
              <a:t>The goal in creating a logo is to design something that catches the eye, but isn’t too complex!</a:t>
            </a:r>
          </a:p>
        </p:txBody>
      </p:sp>
      <p:pic>
        <p:nvPicPr>
          <p:cNvPr id="8" name="Picture 7">
            <a:extLst>
              <a:ext uri="{FF2B5EF4-FFF2-40B4-BE49-F238E27FC236}">
                <a16:creationId xmlns:a16="http://schemas.microsoft.com/office/drawing/2014/main" id="{A2AFD158-BEB8-4CCE-B53B-EADFC7AC1660}"/>
              </a:ext>
            </a:extLst>
          </p:cNvPr>
          <p:cNvPicPr>
            <a:picLocks noChangeAspect="1"/>
          </p:cNvPicPr>
          <p:nvPr/>
        </p:nvPicPr>
        <p:blipFill>
          <a:blip r:embed="rId2"/>
          <a:stretch>
            <a:fillRect/>
          </a:stretch>
        </p:blipFill>
        <p:spPr>
          <a:xfrm>
            <a:off x="4920778" y="1449321"/>
            <a:ext cx="1821409" cy="946812"/>
          </a:xfrm>
          <a:prstGeom prst="rect">
            <a:avLst/>
          </a:prstGeom>
        </p:spPr>
      </p:pic>
      <p:pic>
        <p:nvPicPr>
          <p:cNvPr id="9" name="Picture 8">
            <a:extLst>
              <a:ext uri="{FF2B5EF4-FFF2-40B4-BE49-F238E27FC236}">
                <a16:creationId xmlns:a16="http://schemas.microsoft.com/office/drawing/2014/main" id="{3F992DBB-479A-41D7-AFF2-FC0D0FAF1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74" y="3506350"/>
            <a:ext cx="1277102" cy="1277102"/>
          </a:xfrm>
          <a:prstGeom prst="rect">
            <a:avLst/>
          </a:prstGeom>
        </p:spPr>
      </p:pic>
      <p:pic>
        <p:nvPicPr>
          <p:cNvPr id="2050" name="Picture 2" descr="100+] Minecraft Logo Wallpapers | Wallpapers.com">
            <a:extLst>
              <a:ext uri="{FF2B5EF4-FFF2-40B4-BE49-F238E27FC236}">
                <a16:creationId xmlns:a16="http://schemas.microsoft.com/office/drawing/2014/main" id="{DCAA68CA-00BF-4B32-84A6-A8838732638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114"/>
          <a:stretch/>
        </p:blipFill>
        <p:spPr bwMode="auto">
          <a:xfrm>
            <a:off x="3048551" y="2288119"/>
            <a:ext cx="1983149" cy="12611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F2F0809-65C3-4E62-B08B-E44269B01E0F}"/>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spTree>
    <p:extLst>
      <p:ext uri="{BB962C8B-B14F-4D97-AF65-F5344CB8AC3E}">
        <p14:creationId xmlns:p14="http://schemas.microsoft.com/office/powerpoint/2010/main" val="163073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8121-8C99-4502-8BC3-B59F601054E6}"/>
              </a:ext>
            </a:extLst>
          </p:cNvPr>
          <p:cNvSpPr>
            <a:spLocks noGrp="1"/>
          </p:cNvSpPr>
          <p:nvPr>
            <p:ph type="ctrTitle"/>
          </p:nvPr>
        </p:nvSpPr>
        <p:spPr>
          <a:xfrm>
            <a:off x="498348" y="966884"/>
            <a:ext cx="3136392" cy="656175"/>
          </a:xfrm>
        </p:spPr>
        <p:txBody>
          <a:bodyPr/>
          <a:lstStyle/>
          <a:p>
            <a:br>
              <a:rPr lang="en-US" sz="4400" b="1"/>
            </a:br>
            <a:endParaRPr lang="en-US"/>
          </a:p>
        </p:txBody>
      </p:sp>
      <p:sp>
        <p:nvSpPr>
          <p:cNvPr id="5" name="Title 1">
            <a:extLst>
              <a:ext uri="{FF2B5EF4-FFF2-40B4-BE49-F238E27FC236}">
                <a16:creationId xmlns:a16="http://schemas.microsoft.com/office/drawing/2014/main" id="{039035F7-6BDF-4785-B903-DB27F0810FED}"/>
              </a:ext>
            </a:extLst>
          </p:cNvPr>
          <p:cNvSpPr txBox="1">
            <a:spLocks/>
          </p:cNvSpPr>
          <p:nvPr/>
        </p:nvSpPr>
        <p:spPr>
          <a:xfrm>
            <a:off x="4975860" y="966884"/>
            <a:ext cx="3136392" cy="656175"/>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br>
              <a:rPr lang="en-US" sz="3600" b="1"/>
            </a:br>
            <a:br>
              <a:rPr lang="en-US" sz="4400" b="1"/>
            </a:br>
            <a:endParaRPr lang="en-US"/>
          </a:p>
        </p:txBody>
      </p:sp>
      <p:sp>
        <p:nvSpPr>
          <p:cNvPr id="6" name="Title 1">
            <a:extLst>
              <a:ext uri="{FF2B5EF4-FFF2-40B4-BE49-F238E27FC236}">
                <a16:creationId xmlns:a16="http://schemas.microsoft.com/office/drawing/2014/main" id="{BF00FB9D-3571-4648-A868-46344AB62604}"/>
              </a:ext>
            </a:extLst>
          </p:cNvPr>
          <p:cNvSpPr txBox="1">
            <a:spLocks/>
          </p:cNvSpPr>
          <p:nvPr/>
        </p:nvSpPr>
        <p:spPr>
          <a:xfrm>
            <a:off x="461772" y="1625251"/>
            <a:ext cx="3136392" cy="656175"/>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br>
              <a:rPr lang="en-US" sz="3600" b="1"/>
            </a:br>
            <a:br>
              <a:rPr lang="en-US" sz="4400" b="1"/>
            </a:br>
            <a:endParaRPr lang="en-US"/>
          </a:p>
        </p:txBody>
      </p:sp>
      <p:sp>
        <p:nvSpPr>
          <p:cNvPr id="10" name="TextBox 9">
            <a:extLst>
              <a:ext uri="{FF2B5EF4-FFF2-40B4-BE49-F238E27FC236}">
                <a16:creationId xmlns:a16="http://schemas.microsoft.com/office/drawing/2014/main" id="{C7C485FD-A9F6-4B15-B8FA-1DA56D8151D7}"/>
              </a:ext>
            </a:extLst>
          </p:cNvPr>
          <p:cNvSpPr txBox="1"/>
          <p:nvPr/>
        </p:nvSpPr>
        <p:spPr>
          <a:xfrm>
            <a:off x="611398" y="950183"/>
            <a:ext cx="7632267" cy="830997"/>
          </a:xfrm>
          <a:prstGeom prst="rect">
            <a:avLst/>
          </a:prstGeom>
          <a:noFill/>
        </p:spPr>
        <p:txBody>
          <a:bodyPr wrap="square" rtlCol="0">
            <a:spAutoFit/>
          </a:bodyPr>
          <a:lstStyle/>
          <a:p>
            <a:r>
              <a:rPr lang="en-US" sz="2400" i="1"/>
              <a:t>Some well known logos have hidden images or meanings you may not have noticed before:</a:t>
            </a:r>
          </a:p>
        </p:txBody>
      </p:sp>
      <p:pic>
        <p:nvPicPr>
          <p:cNvPr id="3074" name="Picture 2" descr="Amazon Logo – AllAboutLean.com">
            <a:extLst>
              <a:ext uri="{FF2B5EF4-FFF2-40B4-BE49-F238E27FC236}">
                <a16:creationId xmlns:a16="http://schemas.microsoft.com/office/drawing/2014/main" id="{0D344C56-DD7B-4A26-9A24-BCDD557906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24" y="2453889"/>
            <a:ext cx="2496443" cy="7515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Hershey kisses logo.png ...">
            <a:extLst>
              <a:ext uri="{FF2B5EF4-FFF2-40B4-BE49-F238E27FC236}">
                <a16:creationId xmlns:a16="http://schemas.microsoft.com/office/drawing/2014/main" id="{DA00F7E6-C1A9-4E5A-830D-D0538442E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1" y="3488023"/>
            <a:ext cx="3341275" cy="9521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rewers Logos | Milwaukee Brewers">
            <a:extLst>
              <a:ext uri="{FF2B5EF4-FFF2-40B4-BE49-F238E27FC236}">
                <a16:creationId xmlns:a16="http://schemas.microsoft.com/office/drawing/2014/main" id="{CB8AD270-45C5-465C-BE48-698FFF62D5A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00" r="21201"/>
          <a:stretch/>
        </p:blipFill>
        <p:spPr bwMode="auto">
          <a:xfrm>
            <a:off x="7304565" y="1827612"/>
            <a:ext cx="1615373" cy="15857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File:Tostitos Logo.svg - Wikimedia Commons">
            <a:extLst>
              <a:ext uri="{FF2B5EF4-FFF2-40B4-BE49-F238E27FC236}">
                <a16:creationId xmlns:a16="http://schemas.microsoft.com/office/drawing/2014/main" id="{EABDA5BD-989F-4D8F-A990-DD45E99552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5860" y="2807983"/>
            <a:ext cx="2766505" cy="17926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818620-D1FF-4141-BB43-8D5DADAB29F6}"/>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pic>
        <p:nvPicPr>
          <p:cNvPr id="3076" name="Picture 4" descr="File:Baskin-Robbins logo.svg - Wikimedia Commons">
            <a:extLst>
              <a:ext uri="{FF2B5EF4-FFF2-40B4-BE49-F238E27FC236}">
                <a16:creationId xmlns:a16="http://schemas.microsoft.com/office/drawing/2014/main" id="{F2861D4D-5146-4DBA-BD0A-BC9F536AF1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9991" y="1827612"/>
            <a:ext cx="1711264" cy="171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7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8121-8C99-4502-8BC3-B59F601054E6}"/>
              </a:ext>
            </a:extLst>
          </p:cNvPr>
          <p:cNvSpPr>
            <a:spLocks noGrp="1"/>
          </p:cNvSpPr>
          <p:nvPr>
            <p:ph type="ctrTitle"/>
          </p:nvPr>
        </p:nvSpPr>
        <p:spPr>
          <a:xfrm>
            <a:off x="498348" y="966884"/>
            <a:ext cx="3136392" cy="656175"/>
          </a:xfrm>
        </p:spPr>
        <p:txBody>
          <a:bodyPr/>
          <a:lstStyle/>
          <a:p>
            <a:br>
              <a:rPr lang="en-US" sz="4400" b="1"/>
            </a:br>
            <a:endParaRPr lang="en-US"/>
          </a:p>
        </p:txBody>
      </p:sp>
      <p:sp>
        <p:nvSpPr>
          <p:cNvPr id="5" name="Title 1">
            <a:extLst>
              <a:ext uri="{FF2B5EF4-FFF2-40B4-BE49-F238E27FC236}">
                <a16:creationId xmlns:a16="http://schemas.microsoft.com/office/drawing/2014/main" id="{039035F7-6BDF-4785-B903-DB27F0810FED}"/>
              </a:ext>
            </a:extLst>
          </p:cNvPr>
          <p:cNvSpPr txBox="1">
            <a:spLocks/>
          </p:cNvSpPr>
          <p:nvPr/>
        </p:nvSpPr>
        <p:spPr>
          <a:xfrm>
            <a:off x="4975860" y="966884"/>
            <a:ext cx="3136392" cy="656175"/>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br>
              <a:rPr lang="en-US" sz="3600" b="1"/>
            </a:br>
            <a:br>
              <a:rPr lang="en-US" sz="4400" b="1"/>
            </a:br>
            <a:endParaRPr lang="en-US"/>
          </a:p>
        </p:txBody>
      </p:sp>
      <p:sp>
        <p:nvSpPr>
          <p:cNvPr id="6" name="Title 1">
            <a:extLst>
              <a:ext uri="{FF2B5EF4-FFF2-40B4-BE49-F238E27FC236}">
                <a16:creationId xmlns:a16="http://schemas.microsoft.com/office/drawing/2014/main" id="{BF00FB9D-3571-4648-A868-46344AB62604}"/>
              </a:ext>
            </a:extLst>
          </p:cNvPr>
          <p:cNvSpPr txBox="1">
            <a:spLocks/>
          </p:cNvSpPr>
          <p:nvPr/>
        </p:nvSpPr>
        <p:spPr>
          <a:xfrm>
            <a:off x="461772" y="1625251"/>
            <a:ext cx="3136392" cy="656175"/>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br>
              <a:rPr lang="en-US" sz="3600" b="1"/>
            </a:br>
            <a:br>
              <a:rPr lang="en-US" sz="4400" b="1"/>
            </a:br>
            <a:endParaRPr lang="en-US"/>
          </a:p>
        </p:txBody>
      </p:sp>
      <p:sp>
        <p:nvSpPr>
          <p:cNvPr id="12" name="TextBox 11">
            <a:extLst>
              <a:ext uri="{FF2B5EF4-FFF2-40B4-BE49-F238E27FC236}">
                <a16:creationId xmlns:a16="http://schemas.microsoft.com/office/drawing/2014/main" id="{18568B03-0A5B-4599-A39F-C36ACD3CC70C}"/>
              </a:ext>
            </a:extLst>
          </p:cNvPr>
          <p:cNvSpPr txBox="1"/>
          <p:nvPr/>
        </p:nvSpPr>
        <p:spPr>
          <a:xfrm>
            <a:off x="2092021" y="1909964"/>
            <a:ext cx="2871392" cy="830997"/>
          </a:xfrm>
          <a:prstGeom prst="rect">
            <a:avLst/>
          </a:prstGeom>
          <a:noFill/>
        </p:spPr>
        <p:txBody>
          <a:bodyPr wrap="square" rtlCol="0">
            <a:spAutoFit/>
          </a:bodyPr>
          <a:lstStyle/>
          <a:p>
            <a:r>
              <a:rPr lang="en-US" sz="1600">
                <a:solidFill>
                  <a:srgbClr val="FF9900"/>
                </a:solidFill>
              </a:rPr>
              <a:t>Arrow shows that Amazon sells products from “a to z”</a:t>
            </a:r>
          </a:p>
        </p:txBody>
      </p:sp>
      <p:sp>
        <p:nvSpPr>
          <p:cNvPr id="13" name="TextBox 12">
            <a:extLst>
              <a:ext uri="{FF2B5EF4-FFF2-40B4-BE49-F238E27FC236}">
                <a16:creationId xmlns:a16="http://schemas.microsoft.com/office/drawing/2014/main" id="{32FAF17E-6386-4C38-B502-AA9B37D00473}"/>
              </a:ext>
            </a:extLst>
          </p:cNvPr>
          <p:cNvSpPr txBox="1"/>
          <p:nvPr/>
        </p:nvSpPr>
        <p:spPr>
          <a:xfrm>
            <a:off x="1674386" y="2779294"/>
            <a:ext cx="3020331" cy="830997"/>
          </a:xfrm>
          <a:prstGeom prst="rect">
            <a:avLst/>
          </a:prstGeom>
          <a:noFill/>
        </p:spPr>
        <p:txBody>
          <a:bodyPr wrap="square" rtlCol="0">
            <a:spAutoFit/>
          </a:bodyPr>
          <a:lstStyle/>
          <a:p>
            <a:r>
              <a:rPr lang="en-US" sz="1600">
                <a:solidFill>
                  <a:srgbClr val="DE5B9E"/>
                </a:solidFill>
              </a:rPr>
              <a:t>Pink “31” </a:t>
            </a:r>
            <a:r>
              <a:rPr lang="en-US" sz="1600">
                <a:solidFill>
                  <a:srgbClr val="005EA6"/>
                </a:solidFill>
              </a:rPr>
              <a:t>hidden in B &amp; R for the 31 ice cream flavors of </a:t>
            </a:r>
          </a:p>
          <a:p>
            <a:r>
              <a:rPr lang="en-US" sz="1600">
                <a:solidFill>
                  <a:srgbClr val="005EA6"/>
                </a:solidFill>
              </a:rPr>
              <a:t>Baskin Robbins</a:t>
            </a:r>
          </a:p>
        </p:txBody>
      </p:sp>
      <p:sp>
        <p:nvSpPr>
          <p:cNvPr id="14" name="TextBox 13">
            <a:extLst>
              <a:ext uri="{FF2B5EF4-FFF2-40B4-BE49-F238E27FC236}">
                <a16:creationId xmlns:a16="http://schemas.microsoft.com/office/drawing/2014/main" id="{7B2A0A64-6A4F-4DEF-AD64-E3E0080BA774}"/>
              </a:ext>
            </a:extLst>
          </p:cNvPr>
          <p:cNvSpPr txBox="1"/>
          <p:nvPr/>
        </p:nvSpPr>
        <p:spPr>
          <a:xfrm>
            <a:off x="6189063" y="3113747"/>
            <a:ext cx="2901201" cy="1323439"/>
          </a:xfrm>
          <a:prstGeom prst="rect">
            <a:avLst/>
          </a:prstGeom>
          <a:noFill/>
        </p:spPr>
        <p:txBody>
          <a:bodyPr wrap="square" rtlCol="0">
            <a:spAutoFit/>
          </a:bodyPr>
          <a:lstStyle/>
          <a:p>
            <a:r>
              <a:rPr lang="en-US" sz="1600">
                <a:solidFill>
                  <a:srgbClr val="FFC72E"/>
                </a:solidFill>
              </a:rPr>
              <a:t>“M” for Milwaukee </a:t>
            </a:r>
            <a:r>
              <a:rPr lang="en-US" sz="1600">
                <a:solidFill>
                  <a:srgbClr val="11284A"/>
                </a:solidFill>
              </a:rPr>
              <a:t>forms the fingers of the baseball glove, </a:t>
            </a:r>
            <a:r>
              <a:rPr lang="en-US" sz="1600">
                <a:solidFill>
                  <a:srgbClr val="FFC72E"/>
                </a:solidFill>
              </a:rPr>
              <a:t>“B” for Brewers </a:t>
            </a:r>
            <a:r>
              <a:rPr lang="en-US" sz="1600">
                <a:solidFill>
                  <a:srgbClr val="11284A"/>
                </a:solidFill>
              </a:rPr>
              <a:t>forms the thumb with baseball in center</a:t>
            </a:r>
          </a:p>
        </p:txBody>
      </p:sp>
      <p:sp>
        <p:nvSpPr>
          <p:cNvPr id="15" name="TextBox 14">
            <a:extLst>
              <a:ext uri="{FF2B5EF4-FFF2-40B4-BE49-F238E27FC236}">
                <a16:creationId xmlns:a16="http://schemas.microsoft.com/office/drawing/2014/main" id="{2E239D71-BDAF-4EC8-A73B-B64F62CAB989}"/>
              </a:ext>
            </a:extLst>
          </p:cNvPr>
          <p:cNvSpPr txBox="1"/>
          <p:nvPr/>
        </p:nvSpPr>
        <p:spPr>
          <a:xfrm>
            <a:off x="2692401" y="3718412"/>
            <a:ext cx="2271012" cy="1077218"/>
          </a:xfrm>
          <a:prstGeom prst="rect">
            <a:avLst/>
          </a:prstGeom>
          <a:noFill/>
        </p:spPr>
        <p:txBody>
          <a:bodyPr wrap="square" rtlCol="0">
            <a:spAutoFit/>
          </a:bodyPr>
          <a:lstStyle/>
          <a:p>
            <a:r>
              <a:rPr lang="en-US" sz="1600">
                <a:solidFill>
                  <a:srgbClr val="560609"/>
                </a:solidFill>
              </a:rPr>
              <a:t>“Hershey’s Kiss shape” formed sideways in between the K and I</a:t>
            </a:r>
          </a:p>
        </p:txBody>
      </p:sp>
      <p:pic>
        <p:nvPicPr>
          <p:cNvPr id="3074" name="Picture 2" descr="Amazon Logo – AllAboutLean.com">
            <a:extLst>
              <a:ext uri="{FF2B5EF4-FFF2-40B4-BE49-F238E27FC236}">
                <a16:creationId xmlns:a16="http://schemas.microsoft.com/office/drawing/2014/main" id="{0D344C56-DD7B-4A26-9A24-BCDD557906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23" y="2047004"/>
            <a:ext cx="1390011" cy="418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Baskin-Robbins logo.svg - Wikimedia Commons">
            <a:extLst>
              <a:ext uri="{FF2B5EF4-FFF2-40B4-BE49-F238E27FC236}">
                <a16:creationId xmlns:a16="http://schemas.microsoft.com/office/drawing/2014/main" id="{F2861D4D-5146-4DBA-BD0A-BC9F536AF1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50" y="2690108"/>
            <a:ext cx="1028304" cy="10283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Hershey kisses logo.png ...">
            <a:extLst>
              <a:ext uri="{FF2B5EF4-FFF2-40B4-BE49-F238E27FC236}">
                <a16:creationId xmlns:a16="http://schemas.microsoft.com/office/drawing/2014/main" id="{DA00F7E6-C1A9-4E5A-830D-D0538442E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01" y="3943065"/>
            <a:ext cx="1997111" cy="569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rewers Logos | Milwaukee Brewers">
            <a:extLst>
              <a:ext uri="{FF2B5EF4-FFF2-40B4-BE49-F238E27FC236}">
                <a16:creationId xmlns:a16="http://schemas.microsoft.com/office/drawing/2014/main" id="{CB8AD270-45C5-465C-BE48-698FFF62D5A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500" r="21201"/>
          <a:stretch/>
        </p:blipFill>
        <p:spPr bwMode="auto">
          <a:xfrm>
            <a:off x="5066302" y="3221264"/>
            <a:ext cx="1129097" cy="11084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File:Tostitos Logo.svg - Wikimedia Commons">
            <a:extLst>
              <a:ext uri="{FF2B5EF4-FFF2-40B4-BE49-F238E27FC236}">
                <a16:creationId xmlns:a16="http://schemas.microsoft.com/office/drawing/2014/main" id="{EABDA5BD-989F-4D8F-A990-DD45E99552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0055" y="1903654"/>
            <a:ext cx="1733953" cy="112360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0B06206-702F-47DA-A3B8-010846865AC6}"/>
              </a:ext>
            </a:extLst>
          </p:cNvPr>
          <p:cNvSpPr txBox="1"/>
          <p:nvPr/>
        </p:nvSpPr>
        <p:spPr>
          <a:xfrm>
            <a:off x="6511114" y="1926846"/>
            <a:ext cx="2376156" cy="1077218"/>
          </a:xfrm>
          <a:prstGeom prst="rect">
            <a:avLst/>
          </a:prstGeom>
          <a:noFill/>
        </p:spPr>
        <p:txBody>
          <a:bodyPr wrap="square" rtlCol="0">
            <a:spAutoFit/>
          </a:bodyPr>
          <a:lstStyle/>
          <a:p>
            <a:r>
              <a:rPr lang="en-US" sz="1600">
                <a:solidFill>
                  <a:srgbClr val="F15E30"/>
                </a:solidFill>
              </a:rPr>
              <a:t>Second and third “T” are images of people holding a </a:t>
            </a:r>
            <a:r>
              <a:rPr lang="en-US" sz="1600">
                <a:solidFill>
                  <a:srgbClr val="FCB717"/>
                </a:solidFill>
              </a:rPr>
              <a:t>tortilla chip </a:t>
            </a:r>
            <a:r>
              <a:rPr lang="en-US" sz="1600">
                <a:solidFill>
                  <a:srgbClr val="F15E30"/>
                </a:solidFill>
              </a:rPr>
              <a:t>over a bowl </a:t>
            </a:r>
          </a:p>
        </p:txBody>
      </p:sp>
      <p:sp>
        <p:nvSpPr>
          <p:cNvPr id="17" name="TextBox 16">
            <a:extLst>
              <a:ext uri="{FF2B5EF4-FFF2-40B4-BE49-F238E27FC236}">
                <a16:creationId xmlns:a16="http://schemas.microsoft.com/office/drawing/2014/main" id="{1CFDA10F-76C2-4826-BC2D-6353A8CD7932}"/>
              </a:ext>
            </a:extLst>
          </p:cNvPr>
          <p:cNvSpPr txBox="1"/>
          <p:nvPr/>
        </p:nvSpPr>
        <p:spPr>
          <a:xfrm>
            <a:off x="489167" y="950183"/>
            <a:ext cx="7632267" cy="830997"/>
          </a:xfrm>
          <a:prstGeom prst="rect">
            <a:avLst/>
          </a:prstGeom>
          <a:noFill/>
        </p:spPr>
        <p:txBody>
          <a:bodyPr wrap="square" rtlCol="0">
            <a:spAutoFit/>
          </a:bodyPr>
          <a:lstStyle/>
          <a:p>
            <a:r>
              <a:rPr lang="en-US" sz="2400" i="1"/>
              <a:t>Some well known logos have hidden images or meanings you may not have noticed before:</a:t>
            </a:r>
          </a:p>
        </p:txBody>
      </p:sp>
      <p:sp>
        <p:nvSpPr>
          <p:cNvPr id="18" name="TextBox 17">
            <a:extLst>
              <a:ext uri="{FF2B5EF4-FFF2-40B4-BE49-F238E27FC236}">
                <a16:creationId xmlns:a16="http://schemas.microsoft.com/office/drawing/2014/main" id="{F704E415-13C4-4462-891B-565557D2E806}"/>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spTree>
    <p:extLst>
      <p:ext uri="{BB962C8B-B14F-4D97-AF65-F5344CB8AC3E}">
        <p14:creationId xmlns:p14="http://schemas.microsoft.com/office/powerpoint/2010/main" val="352861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69F5D-6179-4CE9-86FE-944F0A1A54D8}"/>
              </a:ext>
            </a:extLst>
          </p:cNvPr>
          <p:cNvSpPr>
            <a:spLocks noGrp="1"/>
          </p:cNvSpPr>
          <p:nvPr>
            <p:ph type="ctrTitle"/>
          </p:nvPr>
        </p:nvSpPr>
        <p:spPr>
          <a:xfrm>
            <a:off x="638514" y="1075352"/>
            <a:ext cx="4160417" cy="860239"/>
          </a:xfrm>
        </p:spPr>
        <p:txBody>
          <a:bodyPr/>
          <a:lstStyle/>
          <a:p>
            <a:r>
              <a:rPr lang="en-US" sz="2400" b="1">
                <a:solidFill>
                  <a:schemeClr val="tx1"/>
                </a:solidFill>
              </a:rPr>
              <a:t>Things to consider when designing your label</a:t>
            </a:r>
            <a:endParaRPr lang="en-US" sz="2400">
              <a:solidFill>
                <a:schemeClr val="tx1"/>
              </a:solidFill>
            </a:endParaRPr>
          </a:p>
        </p:txBody>
      </p:sp>
      <p:grpSp>
        <p:nvGrpSpPr>
          <p:cNvPr id="2" name="Group 1">
            <a:extLst>
              <a:ext uri="{FF2B5EF4-FFF2-40B4-BE49-F238E27FC236}">
                <a16:creationId xmlns:a16="http://schemas.microsoft.com/office/drawing/2014/main" id="{61BE5E80-A3BE-4961-8FB3-0F669018359C}"/>
              </a:ext>
            </a:extLst>
          </p:cNvPr>
          <p:cNvGrpSpPr/>
          <p:nvPr/>
        </p:nvGrpSpPr>
        <p:grpSpPr>
          <a:xfrm>
            <a:off x="4698815" y="1435113"/>
            <a:ext cx="3968115" cy="2895600"/>
            <a:chOff x="3845242" y="1361694"/>
            <a:chExt cx="3968115" cy="2895600"/>
          </a:xfrm>
        </p:grpSpPr>
        <p:grpSp>
          <p:nvGrpSpPr>
            <p:cNvPr id="10" name="Group 9">
              <a:extLst>
                <a:ext uri="{FF2B5EF4-FFF2-40B4-BE49-F238E27FC236}">
                  <a16:creationId xmlns:a16="http://schemas.microsoft.com/office/drawing/2014/main" id="{C36C9364-8450-4AAB-A4EF-53E13DAF3B0B}"/>
                </a:ext>
              </a:extLst>
            </p:cNvPr>
            <p:cNvGrpSpPr/>
            <p:nvPr/>
          </p:nvGrpSpPr>
          <p:grpSpPr>
            <a:xfrm>
              <a:off x="4859972" y="1361694"/>
              <a:ext cx="2953385" cy="2489835"/>
              <a:chOff x="0" y="0"/>
              <a:chExt cx="2953679" cy="2489932"/>
            </a:xfrm>
          </p:grpSpPr>
          <p:sp>
            <p:nvSpPr>
              <p:cNvPr id="13" name="Rectangle 12">
                <a:extLst>
                  <a:ext uri="{FF2B5EF4-FFF2-40B4-BE49-F238E27FC236}">
                    <a16:creationId xmlns:a16="http://schemas.microsoft.com/office/drawing/2014/main" id="{9E74AD6F-EBE4-4CB7-BD38-6519F8BECB67}"/>
                  </a:ext>
                </a:extLst>
              </p:cNvPr>
              <p:cNvSpPr/>
              <p:nvPr/>
            </p:nvSpPr>
            <p:spPr>
              <a:xfrm>
                <a:off x="175847" y="21101"/>
                <a:ext cx="2743200" cy="228600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a:extLst>
                  <a:ext uri="{FF2B5EF4-FFF2-40B4-BE49-F238E27FC236}">
                    <a16:creationId xmlns:a16="http://schemas.microsoft.com/office/drawing/2014/main" id="{C2A91FA4-6DFD-4752-9B7E-BB738A486B6F}"/>
                  </a:ext>
                </a:extLst>
              </p:cNvPr>
              <p:cNvCxnSpPr/>
              <p:nvPr/>
            </p:nvCxnSpPr>
            <p:spPr>
              <a:xfrm flipH="1">
                <a:off x="0" y="0"/>
                <a:ext cx="7034" cy="2306922"/>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E4B9AB23-1B46-4DD3-9BDD-FEEFEE95395E}"/>
                  </a:ext>
                </a:extLst>
              </p:cNvPr>
              <p:cNvCxnSpPr/>
              <p:nvPr/>
            </p:nvCxnSpPr>
            <p:spPr>
              <a:xfrm flipV="1">
                <a:off x="133644" y="2482947"/>
                <a:ext cx="2820035" cy="698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grpSp>
        <p:sp>
          <p:nvSpPr>
            <p:cNvPr id="11" name="Text Box 2">
              <a:extLst>
                <a:ext uri="{FF2B5EF4-FFF2-40B4-BE49-F238E27FC236}">
                  <a16:creationId xmlns:a16="http://schemas.microsoft.com/office/drawing/2014/main" id="{1A48F5A6-94B4-47B2-BD5D-96F521C778FE}"/>
                </a:ext>
              </a:extLst>
            </p:cNvPr>
            <p:cNvSpPr txBox="1">
              <a:spLocks noChangeArrowheads="1"/>
            </p:cNvSpPr>
            <p:nvPr/>
          </p:nvSpPr>
          <p:spPr bwMode="auto">
            <a:xfrm>
              <a:off x="3845242" y="2317369"/>
              <a:ext cx="935355" cy="3175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2.5 inches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2">
              <a:extLst>
                <a:ext uri="{FF2B5EF4-FFF2-40B4-BE49-F238E27FC236}">
                  <a16:creationId xmlns:a16="http://schemas.microsoft.com/office/drawing/2014/main" id="{A3C24956-06B1-46A8-8BC1-303B6D3574DF}"/>
                </a:ext>
              </a:extLst>
            </p:cNvPr>
            <p:cNvSpPr txBox="1">
              <a:spLocks noChangeArrowheads="1"/>
            </p:cNvSpPr>
            <p:nvPr/>
          </p:nvSpPr>
          <p:spPr bwMode="auto">
            <a:xfrm>
              <a:off x="6011862" y="3939794"/>
              <a:ext cx="935355" cy="31750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3 inches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5B7A28CC-A590-4F06-83A9-441FE21AE767}"/>
              </a:ext>
            </a:extLst>
          </p:cNvPr>
          <p:cNvSpPr txBox="1"/>
          <p:nvPr/>
        </p:nvSpPr>
        <p:spPr>
          <a:xfrm>
            <a:off x="720356" y="2211154"/>
            <a:ext cx="3851644" cy="2246769"/>
          </a:xfrm>
          <a:prstGeom prst="rect">
            <a:avLst/>
          </a:prstGeom>
          <a:noFill/>
        </p:spPr>
        <p:txBody>
          <a:bodyPr wrap="square" rtlCol="0">
            <a:spAutoFit/>
          </a:bodyPr>
          <a:lstStyle/>
          <a:p>
            <a:pPr marL="285750" indent="-285750">
              <a:buFont typeface="Arial" panose="020B0604020202020204" pitchFamily="34" charset="0"/>
              <a:buChar char="•"/>
            </a:pPr>
            <a:r>
              <a:rPr lang="en-US" sz="2000"/>
              <a:t>Placement of Logo Image</a:t>
            </a:r>
          </a:p>
          <a:p>
            <a:pPr marL="285750" indent="-285750">
              <a:buFont typeface="Arial" panose="020B0604020202020204" pitchFamily="34" charset="0"/>
              <a:buChar char="•"/>
            </a:pPr>
            <a:r>
              <a:rPr lang="en-US" sz="2000"/>
              <a:t>Text Style &amp; Font</a:t>
            </a:r>
          </a:p>
          <a:p>
            <a:pPr marL="285750" indent="-285750">
              <a:buFont typeface="Arial" panose="020B0604020202020204" pitchFamily="34" charset="0"/>
              <a:buChar char="•"/>
            </a:pPr>
            <a:r>
              <a:rPr lang="en-US" sz="2000"/>
              <a:t>Additional Information</a:t>
            </a:r>
          </a:p>
          <a:p>
            <a:pPr marL="285750" indent="-285750">
              <a:buFont typeface="Arial" panose="020B0604020202020204" pitchFamily="34" charset="0"/>
              <a:buChar char="•"/>
            </a:pPr>
            <a:r>
              <a:rPr lang="en-US" sz="2000"/>
              <a:t>Colors</a:t>
            </a:r>
          </a:p>
          <a:p>
            <a:pPr marL="285750" indent="-285750">
              <a:buFont typeface="Arial" panose="020B0604020202020204" pitchFamily="34" charset="0"/>
              <a:buChar char="•"/>
            </a:pPr>
            <a:r>
              <a:rPr lang="en-US" sz="2000"/>
              <a:t>Patterns</a:t>
            </a:r>
          </a:p>
          <a:p>
            <a:pPr marL="285750" indent="-285750">
              <a:buFont typeface="Arial" panose="020B0604020202020204" pitchFamily="34" charset="0"/>
              <a:buChar char="•"/>
            </a:pPr>
            <a:r>
              <a:rPr lang="en-US" sz="2000"/>
              <a:t>Borders</a:t>
            </a:r>
          </a:p>
          <a:p>
            <a:endParaRPr lang="en-US" sz="2000"/>
          </a:p>
        </p:txBody>
      </p:sp>
      <p:sp>
        <p:nvSpPr>
          <p:cNvPr id="18" name="TextBox 17">
            <a:extLst>
              <a:ext uri="{FF2B5EF4-FFF2-40B4-BE49-F238E27FC236}">
                <a16:creationId xmlns:a16="http://schemas.microsoft.com/office/drawing/2014/main" id="{4E4B6E91-A1BC-4A76-B874-BF2FAF789EFC}"/>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spTree>
    <p:extLst>
      <p:ext uri="{BB962C8B-B14F-4D97-AF65-F5344CB8AC3E}">
        <p14:creationId xmlns:p14="http://schemas.microsoft.com/office/powerpoint/2010/main" val="418353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A98678-6FF4-11C2-EE20-A7F70019DB65}"/>
              </a:ext>
            </a:extLst>
          </p:cNvPr>
          <p:cNvSpPr txBox="1"/>
          <p:nvPr/>
        </p:nvSpPr>
        <p:spPr>
          <a:xfrm>
            <a:off x="6135329" y="4647109"/>
            <a:ext cx="3008671" cy="246221"/>
          </a:xfrm>
          <a:prstGeom prst="rect">
            <a:avLst/>
          </a:prstGeom>
          <a:noFill/>
        </p:spPr>
        <p:txBody>
          <a:bodyPr wrap="square" rtlCol="0">
            <a:spAutoFit/>
          </a:bodyPr>
          <a:lstStyle/>
          <a:p>
            <a:r>
              <a:rPr lang="en-US" sz="1000">
                <a:latin typeface="Futura Bk BT" panose="020B0502020204020303" pitchFamily="34" charset="0"/>
              </a:rPr>
              <a:t>ENTREPRENEURSHIP – Design Your Own Logo</a:t>
            </a:r>
          </a:p>
        </p:txBody>
      </p:sp>
      <p:pic>
        <p:nvPicPr>
          <p:cNvPr id="2" name="Online Media 1" title="Design Your Own Logo">
            <a:hlinkClick r:id="" action="ppaction://media"/>
            <a:extLst>
              <a:ext uri="{FF2B5EF4-FFF2-40B4-BE49-F238E27FC236}">
                <a16:creationId xmlns:a16="http://schemas.microsoft.com/office/drawing/2014/main" id="{7F97BCFF-D2D5-6905-A54C-961344CABAF3}"/>
              </a:ext>
            </a:extLst>
          </p:cNvPr>
          <p:cNvPicPr>
            <a:picLocks noRot="1" noChangeAspect="1"/>
          </p:cNvPicPr>
          <p:nvPr>
            <a:videoFile r:link="rId1"/>
          </p:nvPr>
        </p:nvPicPr>
        <p:blipFill>
          <a:blip r:embed="rId3"/>
          <a:stretch>
            <a:fillRect/>
          </a:stretch>
        </p:blipFill>
        <p:spPr>
          <a:xfrm>
            <a:off x="1371600" y="963863"/>
            <a:ext cx="6400800" cy="3606084"/>
          </a:xfrm>
          <a:prstGeom prst="rect">
            <a:avLst/>
          </a:prstGeom>
        </p:spPr>
      </p:pic>
    </p:spTree>
    <p:extLst>
      <p:ext uri="{BB962C8B-B14F-4D97-AF65-F5344CB8AC3E}">
        <p14:creationId xmlns:p14="http://schemas.microsoft.com/office/powerpoint/2010/main" val="4133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086EC7-6874-4A06-BAEB-8EDF26CF05E0}"/>
              </a:ext>
            </a:extLst>
          </p:cNvPr>
          <p:cNvSpPr txBox="1"/>
          <p:nvPr/>
        </p:nvSpPr>
        <p:spPr>
          <a:xfrm>
            <a:off x="6318504"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sp>
        <p:nvSpPr>
          <p:cNvPr id="6" name="Title 5">
            <a:extLst>
              <a:ext uri="{FF2B5EF4-FFF2-40B4-BE49-F238E27FC236}">
                <a16:creationId xmlns:a16="http://schemas.microsoft.com/office/drawing/2014/main" id="{8A6D4F84-1D26-4F59-9CDE-619F67038E0B}"/>
              </a:ext>
            </a:extLst>
          </p:cNvPr>
          <p:cNvSpPr>
            <a:spLocks noGrp="1"/>
          </p:cNvSpPr>
          <p:nvPr>
            <p:ph type="ctrTitle"/>
          </p:nvPr>
        </p:nvSpPr>
        <p:spPr>
          <a:xfrm>
            <a:off x="676656" y="1227321"/>
            <a:ext cx="4048856" cy="1102519"/>
          </a:xfrm>
        </p:spPr>
        <p:txBody>
          <a:bodyPr/>
          <a:lstStyle/>
          <a:p>
            <a:pPr algn="ctr"/>
            <a:r>
              <a:rPr lang="en-US" sz="2800">
                <a:solidFill>
                  <a:schemeClr val="tx1"/>
                </a:solidFill>
              </a:rPr>
              <a:t>Product packaging serves many different </a:t>
            </a:r>
            <a:br>
              <a:rPr lang="en-US" sz="2800">
                <a:solidFill>
                  <a:schemeClr val="tx1"/>
                </a:solidFill>
              </a:rPr>
            </a:br>
            <a:r>
              <a:rPr lang="en-US" sz="2800">
                <a:solidFill>
                  <a:schemeClr val="tx1"/>
                </a:solidFill>
              </a:rPr>
              <a:t>purposes.</a:t>
            </a:r>
            <a:br>
              <a:rPr lang="en-US" sz="2800">
                <a:solidFill>
                  <a:schemeClr val="tx1"/>
                </a:solidFill>
              </a:rPr>
            </a:br>
            <a:br>
              <a:rPr lang="en-US" sz="2400">
                <a:solidFill>
                  <a:schemeClr val="tx1"/>
                </a:solidFill>
              </a:rPr>
            </a:br>
            <a:br>
              <a:rPr lang="en-US" sz="2400">
                <a:solidFill>
                  <a:schemeClr val="tx1"/>
                </a:solidFill>
              </a:rPr>
            </a:br>
            <a:r>
              <a:rPr lang="en-US" sz="2400">
                <a:solidFill>
                  <a:schemeClr val="tx1"/>
                </a:solidFill>
              </a:rPr>
              <a:t>How many can you think of?</a:t>
            </a:r>
          </a:p>
        </p:txBody>
      </p:sp>
      <p:pic>
        <p:nvPicPr>
          <p:cNvPr id="7" name="Picture 2" descr="Generated image">
            <a:extLst>
              <a:ext uri="{FF2B5EF4-FFF2-40B4-BE49-F238E27FC236}">
                <a16:creationId xmlns:a16="http://schemas.microsoft.com/office/drawing/2014/main" id="{0B1AF615-EC9A-4398-A1DC-FEB59D69F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24" y="912114"/>
            <a:ext cx="3582162" cy="358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33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086EC7-6874-4A06-BAEB-8EDF26CF05E0}"/>
              </a:ext>
            </a:extLst>
          </p:cNvPr>
          <p:cNvSpPr txBox="1"/>
          <p:nvPr/>
        </p:nvSpPr>
        <p:spPr>
          <a:xfrm>
            <a:off x="6318504"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pic>
        <p:nvPicPr>
          <p:cNvPr id="1026" name="Picture 2" descr="Generated image">
            <a:extLst>
              <a:ext uri="{FF2B5EF4-FFF2-40B4-BE49-F238E27FC236}">
                <a16:creationId xmlns:a16="http://schemas.microsoft.com/office/drawing/2014/main" id="{CECB96EB-361D-4C58-B89D-24D4B87AB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24" y="912114"/>
            <a:ext cx="3582162" cy="35821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A6D4F84-1D26-4F59-9CDE-619F67038E0B}"/>
              </a:ext>
            </a:extLst>
          </p:cNvPr>
          <p:cNvSpPr>
            <a:spLocks noGrp="1"/>
          </p:cNvSpPr>
          <p:nvPr>
            <p:ph type="ctrTitle"/>
          </p:nvPr>
        </p:nvSpPr>
        <p:spPr>
          <a:xfrm>
            <a:off x="340615" y="843534"/>
            <a:ext cx="4880610" cy="532637"/>
          </a:xfrm>
        </p:spPr>
        <p:txBody>
          <a:bodyPr/>
          <a:lstStyle/>
          <a:p>
            <a:r>
              <a:rPr lang="en-US" sz="2000">
                <a:solidFill>
                  <a:schemeClr val="tx1"/>
                </a:solidFill>
              </a:rPr>
              <a:t>Effective Product Packaging Can…</a:t>
            </a:r>
          </a:p>
        </p:txBody>
      </p:sp>
      <p:sp>
        <p:nvSpPr>
          <p:cNvPr id="2" name="TextBox 1">
            <a:extLst>
              <a:ext uri="{FF2B5EF4-FFF2-40B4-BE49-F238E27FC236}">
                <a16:creationId xmlns:a16="http://schemas.microsoft.com/office/drawing/2014/main" id="{B05EF5B9-6174-481E-A16B-986CA4F95A5D}"/>
              </a:ext>
            </a:extLst>
          </p:cNvPr>
          <p:cNvSpPr txBox="1"/>
          <p:nvPr/>
        </p:nvSpPr>
        <p:spPr>
          <a:xfrm>
            <a:off x="378225" y="1285319"/>
            <a:ext cx="4727731" cy="3416320"/>
          </a:xfrm>
          <a:prstGeom prst="rect">
            <a:avLst/>
          </a:prstGeom>
          <a:noFill/>
        </p:spPr>
        <p:txBody>
          <a:bodyPr wrap="square" rtlCol="0">
            <a:spAutoFit/>
          </a:bodyPr>
          <a:lstStyle/>
          <a:p>
            <a:pPr marL="285750" indent="-285750">
              <a:buFont typeface="Wingdings" panose="05000000000000000000" pitchFamily="2" charset="2"/>
              <a:buChar char="ü"/>
            </a:pPr>
            <a:r>
              <a:rPr lang="en-US" b="1" u="sng"/>
              <a:t>Protect</a:t>
            </a:r>
            <a:r>
              <a:rPr lang="en-US"/>
              <a:t> the product from getting dirty, contaminated, damaged or broken</a:t>
            </a:r>
          </a:p>
          <a:p>
            <a:pPr marL="285750" indent="-285750">
              <a:buFont typeface="Wingdings" panose="05000000000000000000" pitchFamily="2" charset="2"/>
              <a:buChar char="ü"/>
            </a:pPr>
            <a:r>
              <a:rPr lang="en-US" b="1" u="sng"/>
              <a:t>Preserve</a:t>
            </a:r>
            <a:r>
              <a:rPr lang="en-US"/>
              <a:t> the product to keep it fresh or help it last longer</a:t>
            </a:r>
          </a:p>
          <a:p>
            <a:pPr marL="285750" indent="-285750">
              <a:buFont typeface="Wingdings" panose="05000000000000000000" pitchFamily="2" charset="2"/>
              <a:buChar char="ü"/>
            </a:pPr>
            <a:r>
              <a:rPr lang="en-US" b="1" u="sng"/>
              <a:t>Contain</a:t>
            </a:r>
            <a:r>
              <a:rPr lang="en-US"/>
              <a:t> multiple loose parts or items</a:t>
            </a:r>
          </a:p>
          <a:p>
            <a:pPr marL="285750" indent="-285750">
              <a:buFont typeface="Wingdings" panose="05000000000000000000" pitchFamily="2" charset="2"/>
              <a:buChar char="ü"/>
            </a:pPr>
            <a:r>
              <a:rPr lang="en-US" b="1" u="sng"/>
              <a:t>Make product use easier</a:t>
            </a:r>
            <a:r>
              <a:rPr lang="en-US"/>
              <a:t> for the customer</a:t>
            </a:r>
          </a:p>
          <a:p>
            <a:pPr marL="285750" indent="-285750">
              <a:buFont typeface="Wingdings" panose="05000000000000000000" pitchFamily="2" charset="2"/>
              <a:buChar char="ü"/>
            </a:pPr>
            <a:r>
              <a:rPr lang="en-US" b="1" u="sng"/>
              <a:t>Make storage and shipping easier</a:t>
            </a:r>
            <a:r>
              <a:rPr lang="en-US"/>
              <a:t> for both customers and sellers</a:t>
            </a:r>
          </a:p>
          <a:p>
            <a:pPr marL="285750" indent="-285750">
              <a:buFont typeface="Wingdings" panose="05000000000000000000" pitchFamily="2" charset="2"/>
              <a:buChar char="ü"/>
            </a:pPr>
            <a:r>
              <a:rPr lang="en-US" b="1" u="sng"/>
              <a:t>Promote</a:t>
            </a:r>
            <a:r>
              <a:rPr lang="en-US"/>
              <a:t> advertising or information about the product</a:t>
            </a:r>
          </a:p>
        </p:txBody>
      </p:sp>
    </p:spTree>
    <p:extLst>
      <p:ext uri="{BB962C8B-B14F-4D97-AF65-F5344CB8AC3E}">
        <p14:creationId xmlns:p14="http://schemas.microsoft.com/office/powerpoint/2010/main" val="4145448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769451-15FE-4740-85A8-F06CBD2F2A46}"/>
              </a:ext>
            </a:extLst>
          </p:cNvPr>
          <p:cNvSpPr/>
          <p:nvPr/>
        </p:nvSpPr>
        <p:spPr>
          <a:xfrm>
            <a:off x="-260604" y="756772"/>
            <a:ext cx="4572000" cy="707886"/>
          </a:xfrm>
          <a:prstGeom prst="rect">
            <a:avLst/>
          </a:prstGeom>
        </p:spPr>
        <p:txBody>
          <a:bodyPr>
            <a:spAutoFit/>
          </a:bodyPr>
          <a:lstStyle/>
          <a:p>
            <a:pPr algn="ctr"/>
            <a:endParaRPr lang="en-US" sz="2000"/>
          </a:p>
          <a:p>
            <a:pPr algn="ctr"/>
            <a:endParaRPr lang="en-US" sz="2000"/>
          </a:p>
        </p:txBody>
      </p:sp>
      <p:sp>
        <p:nvSpPr>
          <p:cNvPr id="5" name="TextBox 4">
            <a:extLst>
              <a:ext uri="{FF2B5EF4-FFF2-40B4-BE49-F238E27FC236}">
                <a16:creationId xmlns:a16="http://schemas.microsoft.com/office/drawing/2014/main" id="{E083444C-5F37-4969-A6DE-55F472D88DFA}"/>
              </a:ext>
            </a:extLst>
          </p:cNvPr>
          <p:cNvSpPr txBox="1"/>
          <p:nvPr/>
        </p:nvSpPr>
        <p:spPr>
          <a:xfrm>
            <a:off x="6318504"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pic>
        <p:nvPicPr>
          <p:cNvPr id="2050" name="Picture 2" descr="Gourmet Cookies Gift Basket HMF23 - Delicious Chocolate Gift Basket Great for Birthday Treats for Women and Men - Fancy Chocolate Covered Cookies for Gifting, 6 Count">
            <a:extLst>
              <a:ext uri="{FF2B5EF4-FFF2-40B4-BE49-F238E27FC236}">
                <a16:creationId xmlns:a16="http://schemas.microsoft.com/office/drawing/2014/main" id="{E2FBB105-1F44-474E-937C-E09478BD9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55" y="754846"/>
            <a:ext cx="2290572" cy="2290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REO Fresh Stacks Chocolate Sandwich Cookies, Travel Snacks, 8.05 oz (4 Multi Snack Packs)">
            <a:extLst>
              <a:ext uri="{FF2B5EF4-FFF2-40B4-BE49-F238E27FC236}">
                <a16:creationId xmlns:a16="http://schemas.microsoft.com/office/drawing/2014/main" id="{61272F05-4B9C-47EC-96E9-CDF6A0FEAD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59" r="18962"/>
          <a:stretch/>
        </p:blipFill>
        <p:spPr bwMode="auto">
          <a:xfrm>
            <a:off x="2649702" y="1293876"/>
            <a:ext cx="1727341" cy="27558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Freshness Guaranteed Fresh Made Chocolate Chip Cookies, 14 oz, 10 Count -  Walmart.com">
            <a:extLst>
              <a:ext uri="{FF2B5EF4-FFF2-40B4-BE49-F238E27FC236}">
                <a16:creationId xmlns:a16="http://schemas.microsoft.com/office/drawing/2014/main" id="{357161DE-90F8-4F69-A3EE-888D2B6635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91" b="10996"/>
          <a:stretch/>
        </p:blipFill>
        <p:spPr bwMode="auto">
          <a:xfrm>
            <a:off x="422238" y="3042003"/>
            <a:ext cx="2162605"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luten Free Chocolate Chip Soft Baked Cookies - 7oz - Favorite Day™ : Target">
            <a:extLst>
              <a:ext uri="{FF2B5EF4-FFF2-40B4-BE49-F238E27FC236}">
                <a16:creationId xmlns:a16="http://schemas.microsoft.com/office/drawing/2014/main" id="{544FF3A7-60B7-4B07-8033-887137B3C6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069" r="13689"/>
          <a:stretch/>
        </p:blipFill>
        <p:spPr bwMode="auto">
          <a:xfrm>
            <a:off x="4307644" y="2149241"/>
            <a:ext cx="1883663" cy="272039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ittle Debbie Oatmeal Creme Pie - Greenfield Games">
            <a:extLst>
              <a:ext uri="{FF2B5EF4-FFF2-40B4-BE49-F238E27FC236}">
                <a16:creationId xmlns:a16="http://schemas.microsoft.com/office/drawing/2014/main" id="{A828AA69-9EA9-4719-AD48-00D5ED10C1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67" y="853930"/>
            <a:ext cx="1517837" cy="15178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878CF3-0821-4F41-9E70-3F94D04DC60C}"/>
              </a:ext>
            </a:extLst>
          </p:cNvPr>
          <p:cNvSpPr txBox="1"/>
          <p:nvPr/>
        </p:nvSpPr>
        <p:spPr>
          <a:xfrm>
            <a:off x="6520256" y="1035767"/>
            <a:ext cx="2381944" cy="3477875"/>
          </a:xfrm>
          <a:prstGeom prst="rect">
            <a:avLst/>
          </a:prstGeom>
          <a:noFill/>
          <a:ln w="28575">
            <a:solidFill>
              <a:schemeClr val="tx1"/>
            </a:solidFill>
          </a:ln>
        </p:spPr>
        <p:txBody>
          <a:bodyPr wrap="square" rtlCol="0">
            <a:spAutoFit/>
          </a:bodyPr>
          <a:lstStyle/>
          <a:p>
            <a:pPr algn="ctr"/>
            <a:r>
              <a:rPr lang="en-US" sz="2000"/>
              <a:t>Entrepreneurs need to consider if additional or unique packaging features will increase sales enough to make the additional expense worth the profit.</a:t>
            </a:r>
          </a:p>
        </p:txBody>
      </p:sp>
    </p:spTree>
    <p:extLst>
      <p:ext uri="{BB962C8B-B14F-4D97-AF65-F5344CB8AC3E}">
        <p14:creationId xmlns:p14="http://schemas.microsoft.com/office/powerpoint/2010/main" val="153539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5AC5F-6B41-4703-80E3-A881A9B0DBE1}"/>
              </a:ext>
            </a:extLst>
          </p:cNvPr>
          <p:cNvSpPr txBox="1"/>
          <p:nvPr/>
        </p:nvSpPr>
        <p:spPr>
          <a:xfrm>
            <a:off x="6318504"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pic>
        <p:nvPicPr>
          <p:cNvPr id="5124" name="Picture 4" descr="https://santini.io/perch/resources/sample-barcode.jpg">
            <a:extLst>
              <a:ext uri="{FF2B5EF4-FFF2-40B4-BE49-F238E27FC236}">
                <a16:creationId xmlns:a16="http://schemas.microsoft.com/office/drawing/2014/main" id="{36BB7624-D676-4F61-B313-6DB64CF05B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2" r="7645"/>
          <a:stretch/>
        </p:blipFill>
        <p:spPr bwMode="auto">
          <a:xfrm>
            <a:off x="6988152" y="938604"/>
            <a:ext cx="1982312" cy="12775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64FBBC-3AFC-4D1B-958D-2254A83515E3}"/>
              </a:ext>
            </a:extLst>
          </p:cNvPr>
          <p:cNvSpPr txBox="1"/>
          <p:nvPr/>
        </p:nvSpPr>
        <p:spPr>
          <a:xfrm>
            <a:off x="262065" y="970979"/>
            <a:ext cx="1843564" cy="3477875"/>
          </a:xfrm>
          <a:prstGeom prst="rect">
            <a:avLst/>
          </a:prstGeom>
          <a:noFill/>
          <a:ln w="28575">
            <a:solidFill>
              <a:schemeClr val="tx1"/>
            </a:solidFill>
          </a:ln>
        </p:spPr>
        <p:txBody>
          <a:bodyPr wrap="square" rtlCol="0">
            <a:spAutoFit/>
          </a:bodyPr>
          <a:lstStyle/>
          <a:p>
            <a:pPr algn="ctr"/>
            <a:r>
              <a:rPr lang="en-US" sz="2000"/>
              <a:t>Bar and </a:t>
            </a:r>
          </a:p>
          <a:p>
            <a:pPr algn="ctr"/>
            <a:r>
              <a:rPr lang="en-US" sz="2000"/>
              <a:t>QR codes can be scanned to access additional information that isn’t printed </a:t>
            </a:r>
          </a:p>
          <a:p>
            <a:pPr algn="ctr"/>
            <a:r>
              <a:rPr lang="en-US" sz="2000"/>
              <a:t>on the package.</a:t>
            </a:r>
          </a:p>
        </p:txBody>
      </p:sp>
      <p:sp>
        <p:nvSpPr>
          <p:cNvPr id="7" name="TextBox 6">
            <a:extLst>
              <a:ext uri="{FF2B5EF4-FFF2-40B4-BE49-F238E27FC236}">
                <a16:creationId xmlns:a16="http://schemas.microsoft.com/office/drawing/2014/main" id="{452EC346-6B54-4E82-9568-05F02A377348}"/>
              </a:ext>
            </a:extLst>
          </p:cNvPr>
          <p:cNvSpPr txBox="1"/>
          <p:nvPr/>
        </p:nvSpPr>
        <p:spPr>
          <a:xfrm>
            <a:off x="2212420" y="942785"/>
            <a:ext cx="4775732" cy="1384995"/>
          </a:xfrm>
          <a:prstGeom prst="rect">
            <a:avLst/>
          </a:prstGeom>
          <a:noFill/>
        </p:spPr>
        <p:txBody>
          <a:bodyPr wrap="square" rtlCol="0">
            <a:spAutoFit/>
          </a:bodyPr>
          <a:lstStyle/>
          <a:p>
            <a:r>
              <a:rPr lang="en-US" sz="1400"/>
              <a:t>A </a:t>
            </a:r>
            <a:r>
              <a:rPr lang="en-US" sz="1400" b="1"/>
              <a:t>Bar Code </a:t>
            </a:r>
            <a:r>
              <a:rPr lang="en-US" sz="1400"/>
              <a:t>is made of vertical lines read by a digital scanner to access information such as price, size, expiration date, etc.  The different thicknesses represent binary code combinations.  Coordinating numbers are listed below the lines that humans can read and interpret.</a:t>
            </a:r>
          </a:p>
        </p:txBody>
      </p:sp>
      <p:sp>
        <p:nvSpPr>
          <p:cNvPr id="11" name="TextBox 10">
            <a:extLst>
              <a:ext uri="{FF2B5EF4-FFF2-40B4-BE49-F238E27FC236}">
                <a16:creationId xmlns:a16="http://schemas.microsoft.com/office/drawing/2014/main" id="{506BB6E9-333E-4D66-BC1C-3100FC7CBFCA}"/>
              </a:ext>
            </a:extLst>
          </p:cNvPr>
          <p:cNvSpPr txBox="1"/>
          <p:nvPr/>
        </p:nvSpPr>
        <p:spPr>
          <a:xfrm>
            <a:off x="3702029" y="2407689"/>
            <a:ext cx="5264546" cy="1600438"/>
          </a:xfrm>
          <a:prstGeom prst="rect">
            <a:avLst/>
          </a:prstGeom>
          <a:noFill/>
        </p:spPr>
        <p:txBody>
          <a:bodyPr wrap="square" rtlCol="0">
            <a:spAutoFit/>
          </a:bodyPr>
          <a:lstStyle/>
          <a:p>
            <a:r>
              <a:rPr lang="en-US" sz="1400"/>
              <a:t>A </a:t>
            </a:r>
            <a:r>
              <a:rPr lang="en-US" sz="1400" b="1"/>
              <a:t>QR (Quick Response) Code </a:t>
            </a:r>
            <a:r>
              <a:rPr lang="en-US" sz="1400"/>
              <a:t>is a code made of a grid of black and white square combinations. The grid pattern also represents binary code combinations.  Because QR Codes are vertical and horizontal, they can hold more encoded information than a Bar Code.  QR Codes can be scanned by smartphones or other digital devices to connect to fact sheets, websites, apps, and more.</a:t>
            </a:r>
          </a:p>
        </p:txBody>
      </p:sp>
      <p:sp>
        <p:nvSpPr>
          <p:cNvPr id="8" name="TextBox 7">
            <a:extLst>
              <a:ext uri="{FF2B5EF4-FFF2-40B4-BE49-F238E27FC236}">
                <a16:creationId xmlns:a16="http://schemas.microsoft.com/office/drawing/2014/main" id="{0C39F820-72CB-41AA-99E1-554B26627979}"/>
              </a:ext>
            </a:extLst>
          </p:cNvPr>
          <p:cNvSpPr txBox="1"/>
          <p:nvPr/>
        </p:nvSpPr>
        <p:spPr>
          <a:xfrm>
            <a:off x="2212419" y="3977647"/>
            <a:ext cx="6531113" cy="584775"/>
          </a:xfrm>
          <a:prstGeom prst="rect">
            <a:avLst/>
          </a:prstGeom>
          <a:noFill/>
        </p:spPr>
        <p:txBody>
          <a:bodyPr wrap="square" rtlCol="0">
            <a:spAutoFit/>
          </a:bodyPr>
          <a:lstStyle/>
          <a:p>
            <a:r>
              <a:rPr lang="en-US" sz="1600" b="1"/>
              <a:t>Did you know you can easily create your own unique QR Code with links using a variety of online programs and apps?</a:t>
            </a:r>
          </a:p>
        </p:txBody>
      </p:sp>
      <p:pic>
        <p:nvPicPr>
          <p:cNvPr id="12" name="Picture 11">
            <a:extLst>
              <a:ext uri="{FF2B5EF4-FFF2-40B4-BE49-F238E27FC236}">
                <a16:creationId xmlns:a16="http://schemas.microsoft.com/office/drawing/2014/main" id="{22DB28C2-8BEA-4FB7-8FDF-CF615D52EEA9}"/>
              </a:ext>
            </a:extLst>
          </p:cNvPr>
          <p:cNvPicPr>
            <a:picLocks noChangeAspect="1"/>
          </p:cNvPicPr>
          <p:nvPr/>
        </p:nvPicPr>
        <p:blipFill rotWithShape="1">
          <a:blip r:embed="rId3">
            <a:extLst>
              <a:ext uri="{28A0092B-C50C-407E-A947-70E740481C1C}">
                <a14:useLocalDpi xmlns:a14="http://schemas.microsoft.com/office/drawing/2010/main" val="0"/>
              </a:ext>
            </a:extLst>
          </a:blip>
          <a:srcRect l="31005" t="31076" r="30901" b="30790"/>
          <a:stretch/>
        </p:blipFill>
        <p:spPr>
          <a:xfrm>
            <a:off x="2212420" y="2410939"/>
            <a:ext cx="1481989" cy="1483549"/>
          </a:xfrm>
          <a:prstGeom prst="rect">
            <a:avLst/>
          </a:prstGeom>
        </p:spPr>
      </p:pic>
    </p:spTree>
    <p:extLst>
      <p:ext uri="{BB962C8B-B14F-4D97-AF65-F5344CB8AC3E}">
        <p14:creationId xmlns:p14="http://schemas.microsoft.com/office/powerpoint/2010/main" val="18430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486439" y="995308"/>
            <a:ext cx="4011133" cy="11025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endParaRPr lang="en-US" sz="1800" b="1"/>
          </a:p>
          <a:p>
            <a:endParaRPr lang="en-US" sz="2000"/>
          </a:p>
          <a:p>
            <a:br>
              <a:rPr lang="en-US" sz="2000"/>
            </a:br>
            <a:endParaRPr lang="en-US" sz="1800" i="1"/>
          </a:p>
        </p:txBody>
      </p:sp>
      <p:sp>
        <p:nvSpPr>
          <p:cNvPr id="9" name="Rectangle 8">
            <a:extLst>
              <a:ext uri="{FF2B5EF4-FFF2-40B4-BE49-F238E27FC236}">
                <a16:creationId xmlns:a16="http://schemas.microsoft.com/office/drawing/2014/main" id="{207B739D-D2B8-489C-99D0-C4198C86B17A}"/>
              </a:ext>
            </a:extLst>
          </p:cNvPr>
          <p:cNvSpPr/>
          <p:nvPr/>
        </p:nvSpPr>
        <p:spPr>
          <a:xfrm>
            <a:off x="532202" y="996065"/>
            <a:ext cx="8319896" cy="707886"/>
          </a:xfrm>
          <a:prstGeom prst="rect">
            <a:avLst/>
          </a:prstGeom>
        </p:spPr>
        <p:txBody>
          <a:bodyPr wrap="square">
            <a:spAutoFit/>
          </a:bodyPr>
          <a:lstStyle/>
          <a:p>
            <a:pPr fontAlgn="base"/>
            <a:r>
              <a:rPr lang="en-US" sz="2800" b="1">
                <a:solidFill>
                  <a:srgbClr val="000000"/>
                </a:solidFill>
                <a:latin typeface="+mj-lt"/>
              </a:rPr>
              <a:t>Entrepreneurs use Marketing Strategies to:</a:t>
            </a:r>
          </a:p>
          <a:p>
            <a:pPr fontAlgn="base"/>
            <a:endParaRPr lang="en-US" sz="1100">
              <a:solidFill>
                <a:srgbClr val="000000"/>
              </a:solidFill>
              <a:latin typeface="+mj-lt"/>
            </a:endParaRPr>
          </a:p>
        </p:txBody>
      </p:sp>
      <p:sp>
        <p:nvSpPr>
          <p:cNvPr id="13" name="Rectangle 12">
            <a:extLst>
              <a:ext uri="{FF2B5EF4-FFF2-40B4-BE49-F238E27FC236}">
                <a16:creationId xmlns:a16="http://schemas.microsoft.com/office/drawing/2014/main" id="{F0A85276-28AD-435C-B510-825AB5EE2D95}"/>
              </a:ext>
            </a:extLst>
          </p:cNvPr>
          <p:cNvSpPr/>
          <p:nvPr/>
        </p:nvSpPr>
        <p:spPr>
          <a:xfrm>
            <a:off x="4689596" y="3550794"/>
            <a:ext cx="3846328" cy="369332"/>
          </a:xfrm>
          <a:prstGeom prst="rect">
            <a:avLst/>
          </a:prstGeom>
        </p:spPr>
        <p:txBody>
          <a:bodyPr wrap="square">
            <a:spAutoFit/>
          </a:bodyPr>
          <a:lstStyle/>
          <a:p>
            <a:pPr fontAlgn="base"/>
            <a:endParaRPr lang="en-US">
              <a:solidFill>
                <a:srgbClr val="000000"/>
              </a:solidFill>
              <a:latin typeface="Segoe UI" panose="020B0502040204020203" pitchFamily="34" charset="0"/>
            </a:endParaRPr>
          </a:p>
        </p:txBody>
      </p:sp>
      <p:sp>
        <p:nvSpPr>
          <p:cNvPr id="16" name="Rectangle 15">
            <a:extLst>
              <a:ext uri="{FF2B5EF4-FFF2-40B4-BE49-F238E27FC236}">
                <a16:creationId xmlns:a16="http://schemas.microsoft.com/office/drawing/2014/main" id="{528F8799-9C1B-44A9-B34A-6E5DE10B6E3D}"/>
              </a:ext>
            </a:extLst>
          </p:cNvPr>
          <p:cNvSpPr/>
          <p:nvPr/>
        </p:nvSpPr>
        <p:spPr>
          <a:xfrm>
            <a:off x="5982192" y="934030"/>
            <a:ext cx="2628674" cy="553998"/>
          </a:xfrm>
          <a:prstGeom prst="rect">
            <a:avLst/>
          </a:prstGeom>
        </p:spPr>
        <p:txBody>
          <a:bodyPr wrap="square">
            <a:spAutoFit/>
          </a:bodyPr>
          <a:lstStyle/>
          <a:p>
            <a:pPr fontAlgn="base"/>
            <a:endParaRPr lang="en-US" sz="1200">
              <a:solidFill>
                <a:srgbClr val="000000"/>
              </a:solidFill>
            </a:endParaRPr>
          </a:p>
          <a:p>
            <a:pPr fontAlgn="base"/>
            <a:endParaRPr lang="en-US">
              <a:solidFill>
                <a:srgbClr val="000000"/>
              </a:solidFill>
            </a:endParaRPr>
          </a:p>
        </p:txBody>
      </p:sp>
      <p:sp>
        <p:nvSpPr>
          <p:cNvPr id="2" name="TextBox 1">
            <a:extLst>
              <a:ext uri="{FF2B5EF4-FFF2-40B4-BE49-F238E27FC236}">
                <a16:creationId xmlns:a16="http://schemas.microsoft.com/office/drawing/2014/main" id="{FACB7716-DB3E-48B5-86E7-8BAE0FC95488}"/>
              </a:ext>
            </a:extLst>
          </p:cNvPr>
          <p:cNvSpPr txBox="1"/>
          <p:nvPr/>
        </p:nvSpPr>
        <p:spPr>
          <a:xfrm>
            <a:off x="894341" y="1701704"/>
            <a:ext cx="7196328" cy="2923877"/>
          </a:xfrm>
          <a:prstGeom prst="rect">
            <a:avLst/>
          </a:prstGeom>
          <a:noFill/>
        </p:spPr>
        <p:txBody>
          <a:bodyPr wrap="square" rtlCol="0">
            <a:spAutoFit/>
          </a:bodyPr>
          <a:lstStyle/>
          <a:p>
            <a:pPr marL="285750" indent="-285750">
              <a:buFont typeface="Arial" panose="020B0604020202020204" pitchFamily="34" charset="0"/>
              <a:buChar char="•"/>
            </a:pPr>
            <a:r>
              <a:rPr lang="en-US" sz="2000"/>
              <a:t>consider </a:t>
            </a:r>
            <a:r>
              <a:rPr lang="en-US" sz="2800" b="1"/>
              <a:t>needs and wants </a:t>
            </a:r>
            <a:r>
              <a:rPr lang="en-US" sz="2000"/>
              <a:t>of potential customers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use </a:t>
            </a:r>
            <a:r>
              <a:rPr lang="en-US" sz="2800" b="1"/>
              <a:t>creative ideas </a:t>
            </a:r>
            <a:r>
              <a:rPr lang="en-US" sz="2000"/>
              <a:t>to improve current products or services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use </a:t>
            </a:r>
            <a:r>
              <a:rPr lang="en-US" sz="2800" b="1"/>
              <a:t>innovative thinking </a:t>
            </a:r>
            <a:r>
              <a:rPr lang="en-US" sz="2000"/>
              <a:t>to produce brand new products or services</a:t>
            </a:r>
          </a:p>
        </p:txBody>
      </p:sp>
    </p:spTree>
    <p:extLst>
      <p:ext uri="{BB962C8B-B14F-4D97-AF65-F5344CB8AC3E}">
        <p14:creationId xmlns:p14="http://schemas.microsoft.com/office/powerpoint/2010/main" val="382606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452F3-DF41-41FC-930D-82989CEC8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80000">
            <a:off x="4447627" y="861661"/>
            <a:ext cx="3927598" cy="3972230"/>
          </a:xfrm>
          <a:prstGeom prst="rect">
            <a:avLst/>
          </a:prstGeom>
        </p:spPr>
      </p:pic>
      <p:sp>
        <p:nvSpPr>
          <p:cNvPr id="3" name="TextBox 2">
            <a:extLst>
              <a:ext uri="{FF2B5EF4-FFF2-40B4-BE49-F238E27FC236}">
                <a16:creationId xmlns:a16="http://schemas.microsoft.com/office/drawing/2014/main" id="{7D617D93-C855-4EBC-9045-86CBBDD7E02F}"/>
              </a:ext>
            </a:extLst>
          </p:cNvPr>
          <p:cNvSpPr txBox="1"/>
          <p:nvPr/>
        </p:nvSpPr>
        <p:spPr>
          <a:xfrm>
            <a:off x="311530" y="4654996"/>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sp>
        <p:nvSpPr>
          <p:cNvPr id="5" name="TextBox 4">
            <a:extLst>
              <a:ext uri="{FF2B5EF4-FFF2-40B4-BE49-F238E27FC236}">
                <a16:creationId xmlns:a16="http://schemas.microsoft.com/office/drawing/2014/main" id="{D7CDCAE6-B5C9-4BED-A894-ECABB757E519}"/>
              </a:ext>
            </a:extLst>
          </p:cNvPr>
          <p:cNvSpPr txBox="1"/>
          <p:nvPr/>
        </p:nvSpPr>
        <p:spPr>
          <a:xfrm>
            <a:off x="610362" y="989147"/>
            <a:ext cx="3961638" cy="461665"/>
          </a:xfrm>
          <a:prstGeom prst="rect">
            <a:avLst/>
          </a:prstGeom>
          <a:noFill/>
        </p:spPr>
        <p:txBody>
          <a:bodyPr wrap="square" rtlCol="0">
            <a:spAutoFit/>
          </a:bodyPr>
          <a:lstStyle/>
          <a:p>
            <a:r>
              <a:rPr lang="en-US" sz="2400" b="1"/>
              <a:t>Product Information</a:t>
            </a:r>
          </a:p>
        </p:txBody>
      </p:sp>
      <p:sp>
        <p:nvSpPr>
          <p:cNvPr id="6" name="TextBox 5">
            <a:extLst>
              <a:ext uri="{FF2B5EF4-FFF2-40B4-BE49-F238E27FC236}">
                <a16:creationId xmlns:a16="http://schemas.microsoft.com/office/drawing/2014/main" id="{121C3608-30C9-4613-9537-F6807DBBFC83}"/>
              </a:ext>
            </a:extLst>
          </p:cNvPr>
          <p:cNvSpPr txBox="1"/>
          <p:nvPr/>
        </p:nvSpPr>
        <p:spPr>
          <a:xfrm>
            <a:off x="629176" y="1667131"/>
            <a:ext cx="3750332" cy="2646878"/>
          </a:xfrm>
          <a:prstGeom prst="rect">
            <a:avLst/>
          </a:prstGeom>
          <a:noFill/>
        </p:spPr>
        <p:txBody>
          <a:bodyPr wrap="square" rtlCol="0">
            <a:spAutoFit/>
          </a:bodyPr>
          <a:lstStyle/>
          <a:p>
            <a:r>
              <a:rPr lang="en-US" sz="2000" b="1"/>
              <a:t>Packages and labels often include</a:t>
            </a:r>
          </a:p>
          <a:p>
            <a:endParaRPr lang="en-US"/>
          </a:p>
          <a:p>
            <a:pPr marL="285750" indent="-285750">
              <a:buFont typeface="Arial" panose="020B0604020202020204" pitchFamily="34" charset="0"/>
              <a:buChar char="•"/>
            </a:pPr>
            <a:r>
              <a:rPr lang="en-US"/>
              <a:t>Product Type and Name</a:t>
            </a:r>
          </a:p>
          <a:p>
            <a:pPr marL="285750" indent="-285750">
              <a:buFont typeface="Arial" panose="020B0604020202020204" pitchFamily="34" charset="0"/>
              <a:buChar char="•"/>
            </a:pPr>
            <a:r>
              <a:rPr lang="en-US"/>
              <a:t>Product Size</a:t>
            </a:r>
          </a:p>
          <a:p>
            <a:pPr marL="285750" indent="-285750">
              <a:buFont typeface="Arial" panose="020B0604020202020204" pitchFamily="34" charset="0"/>
              <a:buChar char="•"/>
            </a:pPr>
            <a:r>
              <a:rPr lang="en-US"/>
              <a:t>Nutrition Information</a:t>
            </a:r>
          </a:p>
          <a:p>
            <a:pPr marL="285750" indent="-285750">
              <a:buFont typeface="Arial" panose="020B0604020202020204" pitchFamily="34" charset="0"/>
              <a:buChar char="•"/>
            </a:pPr>
            <a:r>
              <a:rPr lang="en-US"/>
              <a:t>Ingredients</a:t>
            </a:r>
          </a:p>
          <a:p>
            <a:pPr marL="285750" indent="-285750">
              <a:buFont typeface="Arial" panose="020B0604020202020204" pitchFamily="34" charset="0"/>
              <a:buChar char="•"/>
            </a:pPr>
            <a:r>
              <a:rPr lang="en-US"/>
              <a:t>Directions for Use</a:t>
            </a:r>
          </a:p>
          <a:p>
            <a:pPr marL="285750" indent="-285750">
              <a:buFont typeface="Arial" panose="020B0604020202020204" pitchFamily="34" charset="0"/>
              <a:buChar char="•"/>
            </a:pPr>
            <a:r>
              <a:rPr lang="en-US"/>
              <a:t>Company Information</a:t>
            </a:r>
          </a:p>
        </p:txBody>
      </p:sp>
    </p:spTree>
    <p:extLst>
      <p:ext uri="{BB962C8B-B14F-4D97-AF65-F5344CB8AC3E}">
        <p14:creationId xmlns:p14="http://schemas.microsoft.com/office/powerpoint/2010/main" val="310206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452F3-DF41-41FC-930D-82989CEC8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80000">
            <a:off x="916600" y="1294608"/>
            <a:ext cx="3508138" cy="3548003"/>
          </a:xfrm>
          <a:prstGeom prst="rect">
            <a:avLst/>
          </a:prstGeom>
        </p:spPr>
      </p:pic>
      <p:sp>
        <p:nvSpPr>
          <p:cNvPr id="8" name="TextBox 7">
            <a:extLst>
              <a:ext uri="{FF2B5EF4-FFF2-40B4-BE49-F238E27FC236}">
                <a16:creationId xmlns:a16="http://schemas.microsoft.com/office/drawing/2014/main" id="{C82550C3-FCA0-43EB-B77C-428C3229F1B3}"/>
              </a:ext>
            </a:extLst>
          </p:cNvPr>
          <p:cNvSpPr txBox="1"/>
          <p:nvPr/>
        </p:nvSpPr>
        <p:spPr>
          <a:xfrm>
            <a:off x="180288" y="3930457"/>
            <a:ext cx="1555845" cy="523220"/>
          </a:xfrm>
          <a:prstGeom prst="rect">
            <a:avLst/>
          </a:prstGeom>
          <a:noFill/>
        </p:spPr>
        <p:txBody>
          <a:bodyPr wrap="square" rtlCol="0">
            <a:spAutoFit/>
          </a:bodyPr>
          <a:lstStyle/>
          <a:p>
            <a:r>
              <a:rPr lang="en-US" sz="1400"/>
              <a:t>Flap is secured with glue</a:t>
            </a:r>
          </a:p>
        </p:txBody>
      </p:sp>
      <p:pic>
        <p:nvPicPr>
          <p:cNvPr id="10" name="Graphic 9" descr="Cursor">
            <a:extLst>
              <a:ext uri="{FF2B5EF4-FFF2-40B4-BE49-F238E27FC236}">
                <a16:creationId xmlns:a16="http://schemas.microsoft.com/office/drawing/2014/main" id="{3DCE80D8-C41A-4AAF-8083-32DA4405E7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59886" y="3512567"/>
            <a:ext cx="575005" cy="575005"/>
          </a:xfrm>
          <a:prstGeom prst="rect">
            <a:avLst/>
          </a:prstGeom>
        </p:spPr>
      </p:pic>
      <p:grpSp>
        <p:nvGrpSpPr>
          <p:cNvPr id="2" name="Group 1">
            <a:extLst>
              <a:ext uri="{FF2B5EF4-FFF2-40B4-BE49-F238E27FC236}">
                <a16:creationId xmlns:a16="http://schemas.microsoft.com/office/drawing/2014/main" id="{B300AEB4-1CC0-4C5B-B840-E94FC7AAC929}"/>
              </a:ext>
            </a:extLst>
          </p:cNvPr>
          <p:cNvGrpSpPr/>
          <p:nvPr/>
        </p:nvGrpSpPr>
        <p:grpSpPr>
          <a:xfrm>
            <a:off x="4658420" y="1234472"/>
            <a:ext cx="4585741" cy="3606720"/>
            <a:chOff x="4658420" y="1234472"/>
            <a:chExt cx="4585741" cy="3606720"/>
          </a:xfrm>
        </p:grpSpPr>
        <p:pic>
          <p:nvPicPr>
            <p:cNvPr id="4" name="Picture 3">
              <a:extLst>
                <a:ext uri="{FF2B5EF4-FFF2-40B4-BE49-F238E27FC236}">
                  <a16:creationId xmlns:a16="http://schemas.microsoft.com/office/drawing/2014/main" id="{86C0421E-D50E-4DA5-9E6E-A173FAFDC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410" y="1234472"/>
              <a:ext cx="2718295" cy="3606720"/>
            </a:xfrm>
            <a:prstGeom prst="rect">
              <a:avLst/>
            </a:prstGeom>
          </p:spPr>
        </p:pic>
        <p:sp>
          <p:nvSpPr>
            <p:cNvPr id="11" name="TextBox 10">
              <a:extLst>
                <a:ext uri="{FF2B5EF4-FFF2-40B4-BE49-F238E27FC236}">
                  <a16:creationId xmlns:a16="http://schemas.microsoft.com/office/drawing/2014/main" id="{7E28E4C5-A88D-4A61-A6D1-D769F0955F8C}"/>
                </a:ext>
              </a:extLst>
            </p:cNvPr>
            <p:cNvSpPr txBox="1"/>
            <p:nvPr/>
          </p:nvSpPr>
          <p:spPr>
            <a:xfrm>
              <a:off x="4658420" y="4254886"/>
              <a:ext cx="1388613" cy="523220"/>
            </a:xfrm>
            <a:prstGeom prst="rect">
              <a:avLst/>
            </a:prstGeom>
            <a:noFill/>
          </p:spPr>
          <p:txBody>
            <a:bodyPr wrap="square" rtlCol="0">
              <a:spAutoFit/>
            </a:bodyPr>
            <a:lstStyle/>
            <a:p>
              <a:r>
                <a:rPr lang="en-US" sz="1400"/>
                <a:t>3 open slots for tabs</a:t>
              </a:r>
            </a:p>
          </p:txBody>
        </p:sp>
        <p:pic>
          <p:nvPicPr>
            <p:cNvPr id="12" name="Graphic 11" descr="Cursor">
              <a:extLst>
                <a:ext uri="{FF2B5EF4-FFF2-40B4-BE49-F238E27FC236}">
                  <a16:creationId xmlns:a16="http://schemas.microsoft.com/office/drawing/2014/main" id="{9D3A41F7-A1CC-4B11-84E8-07C4B8E3D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103590" y="3724371"/>
              <a:ext cx="622833" cy="622833"/>
            </a:xfrm>
            <a:prstGeom prst="rect">
              <a:avLst/>
            </a:prstGeom>
          </p:spPr>
        </p:pic>
        <p:pic>
          <p:nvPicPr>
            <p:cNvPr id="13" name="Graphic 12" descr="Cursor">
              <a:extLst>
                <a:ext uri="{FF2B5EF4-FFF2-40B4-BE49-F238E27FC236}">
                  <a16:creationId xmlns:a16="http://schemas.microsoft.com/office/drawing/2014/main" id="{4A7A32C9-50DF-428D-B843-1CEC2CA28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09625">
              <a:off x="8066277" y="2596913"/>
              <a:ext cx="622833" cy="622833"/>
            </a:xfrm>
            <a:prstGeom prst="rect">
              <a:avLst/>
            </a:prstGeom>
          </p:spPr>
        </p:pic>
        <p:sp>
          <p:nvSpPr>
            <p:cNvPr id="14" name="TextBox 13">
              <a:extLst>
                <a:ext uri="{FF2B5EF4-FFF2-40B4-BE49-F238E27FC236}">
                  <a16:creationId xmlns:a16="http://schemas.microsoft.com/office/drawing/2014/main" id="{53ABDB82-CFE8-44C2-83C6-92736A537118}"/>
                </a:ext>
              </a:extLst>
            </p:cNvPr>
            <p:cNvSpPr txBox="1"/>
            <p:nvPr/>
          </p:nvSpPr>
          <p:spPr>
            <a:xfrm>
              <a:off x="8041115" y="1719060"/>
              <a:ext cx="1203046" cy="954107"/>
            </a:xfrm>
            <a:prstGeom prst="rect">
              <a:avLst/>
            </a:prstGeom>
            <a:noFill/>
          </p:spPr>
          <p:txBody>
            <a:bodyPr wrap="square" rtlCol="0">
              <a:spAutoFit/>
            </a:bodyPr>
            <a:lstStyle/>
            <a:p>
              <a:r>
                <a:rPr lang="en-US" sz="1400"/>
                <a:t>3 tabs fit into open slots to secure</a:t>
              </a:r>
            </a:p>
          </p:txBody>
        </p:sp>
      </p:grpSp>
      <p:sp>
        <p:nvSpPr>
          <p:cNvPr id="5" name="TextBox 4">
            <a:extLst>
              <a:ext uri="{FF2B5EF4-FFF2-40B4-BE49-F238E27FC236}">
                <a16:creationId xmlns:a16="http://schemas.microsoft.com/office/drawing/2014/main" id="{D7CDCAE6-B5C9-4BED-A894-ECABB757E519}"/>
              </a:ext>
            </a:extLst>
          </p:cNvPr>
          <p:cNvSpPr txBox="1"/>
          <p:nvPr/>
        </p:nvSpPr>
        <p:spPr>
          <a:xfrm>
            <a:off x="553518" y="878423"/>
            <a:ext cx="6514146" cy="461665"/>
          </a:xfrm>
          <a:prstGeom prst="rect">
            <a:avLst/>
          </a:prstGeom>
          <a:noFill/>
        </p:spPr>
        <p:txBody>
          <a:bodyPr wrap="square" rtlCol="0">
            <a:spAutoFit/>
          </a:bodyPr>
          <a:lstStyle/>
          <a:p>
            <a:r>
              <a:rPr lang="en-US" sz="2400" b="1"/>
              <a:t>Box Die Cut Template Comparison</a:t>
            </a:r>
          </a:p>
        </p:txBody>
      </p:sp>
      <p:sp>
        <p:nvSpPr>
          <p:cNvPr id="15" name="TextBox 14">
            <a:extLst>
              <a:ext uri="{FF2B5EF4-FFF2-40B4-BE49-F238E27FC236}">
                <a16:creationId xmlns:a16="http://schemas.microsoft.com/office/drawing/2014/main" id="{530C8149-DC57-444F-B23D-FCCC703916A3}"/>
              </a:ext>
            </a:extLst>
          </p:cNvPr>
          <p:cNvSpPr txBox="1"/>
          <p:nvPr/>
        </p:nvSpPr>
        <p:spPr>
          <a:xfrm>
            <a:off x="311530" y="4654996"/>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spTree>
    <p:extLst>
      <p:ext uri="{BB962C8B-B14F-4D97-AF65-F5344CB8AC3E}">
        <p14:creationId xmlns:p14="http://schemas.microsoft.com/office/powerpoint/2010/main" val="1000826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6F5D6CD-2A2A-44DA-B0FD-6E92F7B99F42}"/>
              </a:ext>
            </a:extLst>
          </p:cNvPr>
          <p:cNvSpPr txBox="1"/>
          <p:nvPr/>
        </p:nvSpPr>
        <p:spPr>
          <a:xfrm>
            <a:off x="351209" y="3491279"/>
            <a:ext cx="4437759" cy="954107"/>
          </a:xfrm>
          <a:prstGeom prst="rect">
            <a:avLst/>
          </a:prstGeom>
          <a:noFill/>
          <a:ln w="9525">
            <a:solidFill>
              <a:schemeClr val="tx1"/>
            </a:solidFill>
          </a:ln>
        </p:spPr>
        <p:txBody>
          <a:bodyPr wrap="square" rtlCol="0">
            <a:spAutoFit/>
          </a:bodyPr>
          <a:lstStyle/>
          <a:p>
            <a:r>
              <a:rPr lang="en-US" sz="1400" b="1"/>
              <a:t>Assembly</a:t>
            </a:r>
          </a:p>
          <a:p>
            <a:pPr marL="285750" indent="-285750">
              <a:buFont typeface="Arial" panose="020B0604020202020204" pitchFamily="34" charset="0"/>
              <a:buChar char="•"/>
            </a:pPr>
            <a:r>
              <a:rPr lang="en-US" sz="1400"/>
              <a:t>Face shown is the outside of package</a:t>
            </a:r>
          </a:p>
          <a:p>
            <a:pPr marL="285750" indent="-285750">
              <a:buFont typeface="Arial" panose="020B0604020202020204" pitchFamily="34" charset="0"/>
              <a:buChar char="•"/>
            </a:pPr>
            <a:r>
              <a:rPr lang="en-US" sz="1400"/>
              <a:t>Fold back perforated lines  - - - - - - - - </a:t>
            </a:r>
          </a:p>
          <a:p>
            <a:pPr marL="285750" indent="-285750">
              <a:buFont typeface="Arial" panose="020B0604020202020204" pitchFamily="34" charset="0"/>
              <a:buChar char="•"/>
            </a:pPr>
            <a:r>
              <a:rPr lang="en-US" sz="1400"/>
              <a:t>Insert tabs into slots</a:t>
            </a:r>
          </a:p>
        </p:txBody>
      </p:sp>
      <p:grpSp>
        <p:nvGrpSpPr>
          <p:cNvPr id="18" name="Group 17">
            <a:extLst>
              <a:ext uri="{FF2B5EF4-FFF2-40B4-BE49-F238E27FC236}">
                <a16:creationId xmlns:a16="http://schemas.microsoft.com/office/drawing/2014/main" id="{152741FC-D0A6-4AE9-9CA1-EA0FB3E1C1D0}"/>
              </a:ext>
            </a:extLst>
          </p:cNvPr>
          <p:cNvGrpSpPr/>
          <p:nvPr/>
        </p:nvGrpSpPr>
        <p:grpSpPr>
          <a:xfrm>
            <a:off x="4835609" y="1214750"/>
            <a:ext cx="4408552" cy="3626442"/>
            <a:chOff x="4835609" y="1214750"/>
            <a:chExt cx="4408552" cy="3626442"/>
          </a:xfrm>
        </p:grpSpPr>
        <p:pic>
          <p:nvPicPr>
            <p:cNvPr id="19" name="Picture 18">
              <a:extLst>
                <a:ext uri="{FF2B5EF4-FFF2-40B4-BE49-F238E27FC236}">
                  <a16:creationId xmlns:a16="http://schemas.microsoft.com/office/drawing/2014/main" id="{BF898CB2-ACA4-4562-9B27-E129D3AEF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736" y="1214750"/>
              <a:ext cx="2733159" cy="3626442"/>
            </a:xfrm>
            <a:prstGeom prst="rect">
              <a:avLst/>
            </a:prstGeom>
          </p:spPr>
        </p:pic>
        <p:sp>
          <p:nvSpPr>
            <p:cNvPr id="20" name="TextBox 19">
              <a:extLst>
                <a:ext uri="{FF2B5EF4-FFF2-40B4-BE49-F238E27FC236}">
                  <a16:creationId xmlns:a16="http://schemas.microsoft.com/office/drawing/2014/main" id="{7C2191F1-97EC-4602-8CF9-C0F78139EB44}"/>
                </a:ext>
              </a:extLst>
            </p:cNvPr>
            <p:cNvSpPr txBox="1"/>
            <p:nvPr/>
          </p:nvSpPr>
          <p:spPr>
            <a:xfrm>
              <a:off x="4835609" y="4254886"/>
              <a:ext cx="1388613" cy="523220"/>
            </a:xfrm>
            <a:prstGeom prst="rect">
              <a:avLst/>
            </a:prstGeom>
            <a:noFill/>
          </p:spPr>
          <p:txBody>
            <a:bodyPr wrap="square" rtlCol="0">
              <a:spAutoFit/>
            </a:bodyPr>
            <a:lstStyle/>
            <a:p>
              <a:r>
                <a:rPr lang="en-US" sz="1400"/>
                <a:t>3 open slots for tabs</a:t>
              </a:r>
            </a:p>
          </p:txBody>
        </p:sp>
        <p:pic>
          <p:nvPicPr>
            <p:cNvPr id="21" name="Graphic 20" descr="Cursor">
              <a:extLst>
                <a:ext uri="{FF2B5EF4-FFF2-40B4-BE49-F238E27FC236}">
                  <a16:creationId xmlns:a16="http://schemas.microsoft.com/office/drawing/2014/main" id="{3EDEA6DF-AC54-4ED4-A575-F0B94844D8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218500" y="3697673"/>
              <a:ext cx="622833" cy="622833"/>
            </a:xfrm>
            <a:prstGeom prst="rect">
              <a:avLst/>
            </a:prstGeom>
          </p:spPr>
        </p:pic>
        <p:pic>
          <p:nvPicPr>
            <p:cNvPr id="22" name="Graphic 21" descr="Cursor">
              <a:extLst>
                <a:ext uri="{FF2B5EF4-FFF2-40B4-BE49-F238E27FC236}">
                  <a16:creationId xmlns:a16="http://schemas.microsoft.com/office/drawing/2014/main" id="{86F62600-9A42-4ABD-AD67-5EFA9A8D55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09625">
              <a:off x="8066277" y="2596913"/>
              <a:ext cx="622833" cy="622833"/>
            </a:xfrm>
            <a:prstGeom prst="rect">
              <a:avLst/>
            </a:prstGeom>
          </p:spPr>
        </p:pic>
        <p:sp>
          <p:nvSpPr>
            <p:cNvPr id="23" name="TextBox 22">
              <a:extLst>
                <a:ext uri="{FF2B5EF4-FFF2-40B4-BE49-F238E27FC236}">
                  <a16:creationId xmlns:a16="http://schemas.microsoft.com/office/drawing/2014/main" id="{3D1A9CBD-5F9B-471F-8BF6-111F622A83A6}"/>
                </a:ext>
              </a:extLst>
            </p:cNvPr>
            <p:cNvSpPr txBox="1"/>
            <p:nvPr/>
          </p:nvSpPr>
          <p:spPr>
            <a:xfrm>
              <a:off x="8041115" y="1719060"/>
              <a:ext cx="1203046" cy="954107"/>
            </a:xfrm>
            <a:prstGeom prst="rect">
              <a:avLst/>
            </a:prstGeom>
            <a:noFill/>
          </p:spPr>
          <p:txBody>
            <a:bodyPr wrap="square" rtlCol="0">
              <a:spAutoFit/>
            </a:bodyPr>
            <a:lstStyle/>
            <a:p>
              <a:r>
                <a:rPr lang="en-US" sz="1400"/>
                <a:t>3 tabs fit into open slots to secure</a:t>
              </a:r>
            </a:p>
          </p:txBody>
        </p:sp>
      </p:grpSp>
      <p:sp>
        <p:nvSpPr>
          <p:cNvPr id="17" name="TextBox 16">
            <a:extLst>
              <a:ext uri="{FF2B5EF4-FFF2-40B4-BE49-F238E27FC236}">
                <a16:creationId xmlns:a16="http://schemas.microsoft.com/office/drawing/2014/main" id="{F89FD784-8F60-4203-9BD8-16EB4E583E4B}"/>
              </a:ext>
            </a:extLst>
          </p:cNvPr>
          <p:cNvSpPr txBox="1"/>
          <p:nvPr/>
        </p:nvSpPr>
        <p:spPr>
          <a:xfrm>
            <a:off x="351210" y="1752356"/>
            <a:ext cx="4867290" cy="1646605"/>
          </a:xfrm>
          <a:prstGeom prst="rect">
            <a:avLst/>
          </a:prstGeom>
          <a:noFill/>
          <a:ln w="9525">
            <a:solidFill>
              <a:schemeClr val="tx1"/>
            </a:solidFill>
          </a:ln>
        </p:spPr>
        <p:txBody>
          <a:bodyPr wrap="square" rtlCol="0">
            <a:spAutoFit/>
          </a:bodyPr>
          <a:lstStyle/>
          <a:p>
            <a:r>
              <a:rPr lang="en-US" sz="1400" b="1"/>
              <a:t>Design</a:t>
            </a:r>
            <a:r>
              <a:rPr lang="en-US" sz="1400"/>
              <a:t> – Use the template on page 4 of Design Brief</a:t>
            </a:r>
          </a:p>
          <a:p>
            <a:endParaRPr lang="en-US" sz="700" b="1"/>
          </a:p>
          <a:p>
            <a:pPr marL="285750" indent="-285750">
              <a:buFont typeface="Wingdings" panose="05000000000000000000" pitchFamily="2" charset="2"/>
              <a:buChar char="Ø"/>
            </a:pPr>
            <a:r>
              <a:rPr lang="en-US" sz="1400" b="1"/>
              <a:t>Label the 6 Visible Faces</a:t>
            </a:r>
          </a:p>
          <a:p>
            <a:pPr lvl="1"/>
            <a:r>
              <a:rPr lang="en-US" sz="1200"/>
              <a:t>   Front “F”          Back “BK”      Left Side “L”    </a:t>
            </a:r>
          </a:p>
          <a:p>
            <a:pPr lvl="1"/>
            <a:r>
              <a:rPr lang="en-US" sz="1200"/>
              <a:t>Right Side “R”      Top “T”       Bottom “BM”</a:t>
            </a:r>
          </a:p>
          <a:p>
            <a:pPr lvl="1"/>
            <a:endParaRPr lang="en-US" sz="700"/>
          </a:p>
          <a:p>
            <a:pPr marL="285750" indent="-285750">
              <a:buFont typeface="Wingdings" panose="05000000000000000000" pitchFamily="2" charset="2"/>
              <a:buChar char="Ø"/>
            </a:pPr>
            <a:r>
              <a:rPr lang="en-US" sz="1400" b="1"/>
              <a:t>Label the Window</a:t>
            </a:r>
          </a:p>
          <a:p>
            <a:pPr marL="285750" indent="-285750">
              <a:buFont typeface="Wingdings" panose="05000000000000000000" pitchFamily="2" charset="2"/>
              <a:buChar char="Ø"/>
            </a:pPr>
            <a:endParaRPr lang="en-US" sz="700" b="1"/>
          </a:p>
          <a:p>
            <a:pPr marL="285750" indent="-285750">
              <a:buFont typeface="Wingdings" panose="05000000000000000000" pitchFamily="2" charset="2"/>
              <a:buChar char="Ø"/>
            </a:pPr>
            <a:r>
              <a:rPr lang="en-US" sz="1400" b="1"/>
              <a:t>Draw an “X” on the NON-Visible Flaps</a:t>
            </a:r>
          </a:p>
        </p:txBody>
      </p:sp>
      <p:sp>
        <p:nvSpPr>
          <p:cNvPr id="24" name="TextBox 23">
            <a:extLst>
              <a:ext uri="{FF2B5EF4-FFF2-40B4-BE49-F238E27FC236}">
                <a16:creationId xmlns:a16="http://schemas.microsoft.com/office/drawing/2014/main" id="{AB3BD59B-F778-4C0C-B8FA-DE7C9050F136}"/>
              </a:ext>
            </a:extLst>
          </p:cNvPr>
          <p:cNvSpPr txBox="1"/>
          <p:nvPr/>
        </p:nvSpPr>
        <p:spPr>
          <a:xfrm>
            <a:off x="311530" y="4654996"/>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sp>
        <p:nvSpPr>
          <p:cNvPr id="15" name="TextBox 14">
            <a:extLst>
              <a:ext uri="{FF2B5EF4-FFF2-40B4-BE49-F238E27FC236}">
                <a16:creationId xmlns:a16="http://schemas.microsoft.com/office/drawing/2014/main" id="{1EF7CBB7-BB1A-4144-9270-077907E96019}"/>
              </a:ext>
            </a:extLst>
          </p:cNvPr>
          <p:cNvSpPr txBox="1"/>
          <p:nvPr/>
        </p:nvSpPr>
        <p:spPr>
          <a:xfrm>
            <a:off x="107674" y="985661"/>
            <a:ext cx="6834550" cy="461665"/>
          </a:xfrm>
          <a:prstGeom prst="rect">
            <a:avLst/>
          </a:prstGeom>
          <a:noFill/>
        </p:spPr>
        <p:txBody>
          <a:bodyPr wrap="square" rtlCol="0">
            <a:spAutoFit/>
          </a:bodyPr>
          <a:lstStyle/>
          <a:p>
            <a:r>
              <a:rPr lang="en-US" sz="2400" b="1"/>
              <a:t>Box Die Cut Template Design &amp; Assembly</a:t>
            </a:r>
          </a:p>
        </p:txBody>
      </p:sp>
    </p:spTree>
    <p:extLst>
      <p:ext uri="{BB962C8B-B14F-4D97-AF65-F5344CB8AC3E}">
        <p14:creationId xmlns:p14="http://schemas.microsoft.com/office/powerpoint/2010/main" val="1813441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2D8B455-3039-43E2-8B47-3211BD7C1B44}"/>
              </a:ext>
            </a:extLst>
          </p:cNvPr>
          <p:cNvGrpSpPr/>
          <p:nvPr/>
        </p:nvGrpSpPr>
        <p:grpSpPr>
          <a:xfrm>
            <a:off x="5320049" y="1190381"/>
            <a:ext cx="2773876" cy="3624514"/>
            <a:chOff x="4998888" y="795855"/>
            <a:chExt cx="3154513" cy="4121880"/>
          </a:xfrm>
        </p:grpSpPr>
        <p:pic>
          <p:nvPicPr>
            <p:cNvPr id="13" name="Picture 12">
              <a:extLst>
                <a:ext uri="{FF2B5EF4-FFF2-40B4-BE49-F238E27FC236}">
                  <a16:creationId xmlns:a16="http://schemas.microsoft.com/office/drawing/2014/main" id="{5AC133F3-11BE-4ACD-88AA-0C614ADF7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888" y="810853"/>
              <a:ext cx="3095254" cy="4106882"/>
            </a:xfrm>
            <a:prstGeom prst="rect">
              <a:avLst/>
            </a:prstGeom>
          </p:spPr>
        </p:pic>
        <p:sp>
          <p:nvSpPr>
            <p:cNvPr id="28" name="TextBox 27">
              <a:extLst>
                <a:ext uri="{FF2B5EF4-FFF2-40B4-BE49-F238E27FC236}">
                  <a16:creationId xmlns:a16="http://schemas.microsoft.com/office/drawing/2014/main" id="{0054DBF5-BA43-40F6-B3EB-ABD8BFCA08BC}"/>
                </a:ext>
              </a:extLst>
            </p:cNvPr>
            <p:cNvSpPr txBox="1"/>
            <p:nvPr/>
          </p:nvSpPr>
          <p:spPr>
            <a:xfrm>
              <a:off x="6442036" y="2763564"/>
              <a:ext cx="764733" cy="262507"/>
            </a:xfrm>
            <a:prstGeom prst="rect">
              <a:avLst/>
            </a:prstGeom>
            <a:noFill/>
          </p:spPr>
          <p:txBody>
            <a:bodyPr wrap="square" rtlCol="0">
              <a:spAutoFit/>
            </a:bodyPr>
            <a:lstStyle/>
            <a:p>
              <a:r>
                <a:rPr lang="en-US" sz="900" b="1">
                  <a:solidFill>
                    <a:srgbClr val="0000DC"/>
                  </a:solidFill>
                </a:rPr>
                <a:t>window</a:t>
              </a:r>
            </a:p>
          </p:txBody>
        </p:sp>
        <p:sp>
          <p:nvSpPr>
            <p:cNvPr id="29" name="TextBox 28">
              <a:extLst>
                <a:ext uri="{FF2B5EF4-FFF2-40B4-BE49-F238E27FC236}">
                  <a16:creationId xmlns:a16="http://schemas.microsoft.com/office/drawing/2014/main" id="{40A79E5B-9FAA-425A-AC2D-01FCF690BF61}"/>
                </a:ext>
              </a:extLst>
            </p:cNvPr>
            <p:cNvSpPr txBox="1"/>
            <p:nvPr/>
          </p:nvSpPr>
          <p:spPr>
            <a:xfrm>
              <a:off x="6827327" y="4578746"/>
              <a:ext cx="320424" cy="338554"/>
            </a:xfrm>
            <a:prstGeom prst="rect">
              <a:avLst/>
            </a:prstGeom>
            <a:noFill/>
          </p:spPr>
          <p:txBody>
            <a:bodyPr wrap="square" rtlCol="0">
              <a:spAutoFit/>
            </a:bodyPr>
            <a:lstStyle/>
            <a:p>
              <a:r>
                <a:rPr lang="en-US" sz="1600" b="1">
                  <a:solidFill>
                    <a:srgbClr val="FF0000"/>
                  </a:solidFill>
                </a:rPr>
                <a:t>X</a:t>
              </a:r>
            </a:p>
          </p:txBody>
        </p:sp>
        <p:sp>
          <p:nvSpPr>
            <p:cNvPr id="30" name="TextBox 29">
              <a:extLst>
                <a:ext uri="{FF2B5EF4-FFF2-40B4-BE49-F238E27FC236}">
                  <a16:creationId xmlns:a16="http://schemas.microsoft.com/office/drawing/2014/main" id="{95B649D6-B2F9-4C9A-B4B5-4D50425CD8C7}"/>
                </a:ext>
              </a:extLst>
            </p:cNvPr>
            <p:cNvSpPr txBox="1"/>
            <p:nvPr/>
          </p:nvSpPr>
          <p:spPr>
            <a:xfrm>
              <a:off x="7434497" y="4060531"/>
              <a:ext cx="320424" cy="338554"/>
            </a:xfrm>
            <a:prstGeom prst="rect">
              <a:avLst/>
            </a:prstGeom>
            <a:noFill/>
          </p:spPr>
          <p:txBody>
            <a:bodyPr wrap="square" rtlCol="0">
              <a:spAutoFit/>
            </a:bodyPr>
            <a:lstStyle/>
            <a:p>
              <a:r>
                <a:rPr lang="en-US" sz="1600" b="1">
                  <a:solidFill>
                    <a:srgbClr val="FF0000"/>
                  </a:solidFill>
                </a:rPr>
                <a:t>X</a:t>
              </a:r>
            </a:p>
          </p:txBody>
        </p:sp>
        <p:sp>
          <p:nvSpPr>
            <p:cNvPr id="31" name="TextBox 30">
              <a:extLst>
                <a:ext uri="{FF2B5EF4-FFF2-40B4-BE49-F238E27FC236}">
                  <a16:creationId xmlns:a16="http://schemas.microsoft.com/office/drawing/2014/main" id="{7FBE5B7E-ADA3-430A-9C1E-D6C94A48F8E7}"/>
                </a:ext>
              </a:extLst>
            </p:cNvPr>
            <p:cNvSpPr txBox="1"/>
            <p:nvPr/>
          </p:nvSpPr>
          <p:spPr>
            <a:xfrm>
              <a:off x="6243874" y="4046274"/>
              <a:ext cx="320424" cy="338554"/>
            </a:xfrm>
            <a:prstGeom prst="rect">
              <a:avLst/>
            </a:prstGeom>
            <a:noFill/>
          </p:spPr>
          <p:txBody>
            <a:bodyPr wrap="square" rtlCol="0">
              <a:spAutoFit/>
            </a:bodyPr>
            <a:lstStyle/>
            <a:p>
              <a:r>
                <a:rPr lang="en-US" sz="1600" b="1">
                  <a:solidFill>
                    <a:srgbClr val="FF0000"/>
                  </a:solidFill>
                </a:rPr>
                <a:t>X</a:t>
              </a:r>
            </a:p>
          </p:txBody>
        </p:sp>
        <p:sp>
          <p:nvSpPr>
            <p:cNvPr id="32" name="TextBox 31">
              <a:extLst>
                <a:ext uri="{FF2B5EF4-FFF2-40B4-BE49-F238E27FC236}">
                  <a16:creationId xmlns:a16="http://schemas.microsoft.com/office/drawing/2014/main" id="{020839D7-9904-4495-B113-8BA599D5B024}"/>
                </a:ext>
              </a:extLst>
            </p:cNvPr>
            <p:cNvSpPr txBox="1"/>
            <p:nvPr/>
          </p:nvSpPr>
          <p:spPr>
            <a:xfrm>
              <a:off x="5095727" y="2621422"/>
              <a:ext cx="320424" cy="338554"/>
            </a:xfrm>
            <a:prstGeom prst="rect">
              <a:avLst/>
            </a:prstGeom>
            <a:noFill/>
          </p:spPr>
          <p:txBody>
            <a:bodyPr wrap="square" rtlCol="0">
              <a:spAutoFit/>
            </a:bodyPr>
            <a:lstStyle/>
            <a:p>
              <a:r>
                <a:rPr lang="en-US" sz="1600" b="1">
                  <a:solidFill>
                    <a:srgbClr val="FF0000"/>
                  </a:solidFill>
                </a:rPr>
                <a:t>X</a:t>
              </a:r>
            </a:p>
          </p:txBody>
        </p:sp>
        <p:sp>
          <p:nvSpPr>
            <p:cNvPr id="33" name="TextBox 32">
              <a:extLst>
                <a:ext uri="{FF2B5EF4-FFF2-40B4-BE49-F238E27FC236}">
                  <a16:creationId xmlns:a16="http://schemas.microsoft.com/office/drawing/2014/main" id="{A0E1127F-1B98-4F5B-B6C4-011E221A5BFF}"/>
                </a:ext>
              </a:extLst>
            </p:cNvPr>
            <p:cNvSpPr txBox="1"/>
            <p:nvPr/>
          </p:nvSpPr>
          <p:spPr>
            <a:xfrm>
              <a:off x="6240313" y="1289752"/>
              <a:ext cx="320424" cy="338554"/>
            </a:xfrm>
            <a:prstGeom prst="rect">
              <a:avLst/>
            </a:prstGeom>
            <a:noFill/>
          </p:spPr>
          <p:txBody>
            <a:bodyPr wrap="square" rtlCol="0">
              <a:spAutoFit/>
            </a:bodyPr>
            <a:lstStyle/>
            <a:p>
              <a:r>
                <a:rPr lang="en-US" sz="1600" b="1">
                  <a:solidFill>
                    <a:srgbClr val="FF0000"/>
                  </a:solidFill>
                </a:rPr>
                <a:t>X</a:t>
              </a:r>
            </a:p>
          </p:txBody>
        </p:sp>
        <p:sp>
          <p:nvSpPr>
            <p:cNvPr id="34" name="TextBox 33">
              <a:extLst>
                <a:ext uri="{FF2B5EF4-FFF2-40B4-BE49-F238E27FC236}">
                  <a16:creationId xmlns:a16="http://schemas.microsoft.com/office/drawing/2014/main" id="{0A6B4828-04EA-40D6-89A2-643C22CDD6F5}"/>
                </a:ext>
              </a:extLst>
            </p:cNvPr>
            <p:cNvSpPr txBox="1"/>
            <p:nvPr/>
          </p:nvSpPr>
          <p:spPr>
            <a:xfrm>
              <a:off x="7437564" y="1289752"/>
              <a:ext cx="320424" cy="338554"/>
            </a:xfrm>
            <a:prstGeom prst="rect">
              <a:avLst/>
            </a:prstGeom>
            <a:noFill/>
          </p:spPr>
          <p:txBody>
            <a:bodyPr wrap="square" rtlCol="0">
              <a:spAutoFit/>
            </a:bodyPr>
            <a:lstStyle/>
            <a:p>
              <a:r>
                <a:rPr lang="en-US" sz="1600" b="1">
                  <a:solidFill>
                    <a:srgbClr val="FF0000"/>
                  </a:solidFill>
                </a:rPr>
                <a:t>X</a:t>
              </a:r>
            </a:p>
          </p:txBody>
        </p:sp>
        <p:sp>
          <p:nvSpPr>
            <p:cNvPr id="35" name="TextBox 34">
              <a:extLst>
                <a:ext uri="{FF2B5EF4-FFF2-40B4-BE49-F238E27FC236}">
                  <a16:creationId xmlns:a16="http://schemas.microsoft.com/office/drawing/2014/main" id="{8CD19B2E-0782-4B95-98B2-C441F7B6191A}"/>
                </a:ext>
              </a:extLst>
            </p:cNvPr>
            <p:cNvSpPr txBox="1"/>
            <p:nvPr/>
          </p:nvSpPr>
          <p:spPr>
            <a:xfrm>
              <a:off x="6838358" y="795855"/>
              <a:ext cx="320424" cy="338554"/>
            </a:xfrm>
            <a:prstGeom prst="rect">
              <a:avLst/>
            </a:prstGeom>
            <a:noFill/>
          </p:spPr>
          <p:txBody>
            <a:bodyPr wrap="square" rtlCol="0">
              <a:spAutoFit/>
            </a:bodyPr>
            <a:lstStyle/>
            <a:p>
              <a:r>
                <a:rPr lang="en-US" sz="1600" b="1">
                  <a:solidFill>
                    <a:srgbClr val="FF0000"/>
                  </a:solidFill>
                </a:rPr>
                <a:t>X</a:t>
              </a:r>
            </a:p>
          </p:txBody>
        </p:sp>
        <p:sp>
          <p:nvSpPr>
            <p:cNvPr id="36" name="TextBox 35">
              <a:extLst>
                <a:ext uri="{FF2B5EF4-FFF2-40B4-BE49-F238E27FC236}">
                  <a16:creationId xmlns:a16="http://schemas.microsoft.com/office/drawing/2014/main" id="{9DFC56AC-C8D8-4E47-995A-2CE7F7B96F2A}"/>
                </a:ext>
              </a:extLst>
            </p:cNvPr>
            <p:cNvSpPr txBox="1"/>
            <p:nvPr/>
          </p:nvSpPr>
          <p:spPr>
            <a:xfrm>
              <a:off x="7832977" y="3372929"/>
              <a:ext cx="320424" cy="338554"/>
            </a:xfrm>
            <a:prstGeom prst="rect">
              <a:avLst/>
            </a:prstGeom>
            <a:noFill/>
          </p:spPr>
          <p:txBody>
            <a:bodyPr wrap="square" rtlCol="0">
              <a:spAutoFit/>
            </a:bodyPr>
            <a:lstStyle/>
            <a:p>
              <a:r>
                <a:rPr lang="en-US" sz="1600" b="1">
                  <a:solidFill>
                    <a:srgbClr val="FF0000"/>
                  </a:solidFill>
                </a:rPr>
                <a:t>X</a:t>
              </a:r>
            </a:p>
          </p:txBody>
        </p:sp>
        <p:sp>
          <p:nvSpPr>
            <p:cNvPr id="37" name="TextBox 36">
              <a:extLst>
                <a:ext uri="{FF2B5EF4-FFF2-40B4-BE49-F238E27FC236}">
                  <a16:creationId xmlns:a16="http://schemas.microsoft.com/office/drawing/2014/main" id="{7D32AC1C-2C73-4861-A7D6-70C795ACDF8F}"/>
                </a:ext>
              </a:extLst>
            </p:cNvPr>
            <p:cNvSpPr txBox="1"/>
            <p:nvPr/>
          </p:nvSpPr>
          <p:spPr>
            <a:xfrm>
              <a:off x="7829829" y="2681196"/>
              <a:ext cx="320424" cy="338554"/>
            </a:xfrm>
            <a:prstGeom prst="rect">
              <a:avLst/>
            </a:prstGeom>
            <a:noFill/>
          </p:spPr>
          <p:txBody>
            <a:bodyPr wrap="square" rtlCol="0">
              <a:spAutoFit/>
            </a:bodyPr>
            <a:lstStyle/>
            <a:p>
              <a:r>
                <a:rPr lang="en-US" sz="1600" b="1">
                  <a:solidFill>
                    <a:srgbClr val="FF0000"/>
                  </a:solidFill>
                </a:rPr>
                <a:t>X</a:t>
              </a:r>
            </a:p>
          </p:txBody>
        </p:sp>
        <p:sp>
          <p:nvSpPr>
            <p:cNvPr id="38" name="TextBox 37">
              <a:extLst>
                <a:ext uri="{FF2B5EF4-FFF2-40B4-BE49-F238E27FC236}">
                  <a16:creationId xmlns:a16="http://schemas.microsoft.com/office/drawing/2014/main" id="{2A235FD2-2FBC-449B-B2AB-AD312BF696A9}"/>
                </a:ext>
              </a:extLst>
            </p:cNvPr>
            <p:cNvSpPr txBox="1"/>
            <p:nvPr/>
          </p:nvSpPr>
          <p:spPr>
            <a:xfrm>
              <a:off x="7829829" y="1997335"/>
              <a:ext cx="320424" cy="338554"/>
            </a:xfrm>
            <a:prstGeom prst="rect">
              <a:avLst/>
            </a:prstGeom>
            <a:noFill/>
          </p:spPr>
          <p:txBody>
            <a:bodyPr wrap="square" rtlCol="0">
              <a:spAutoFit/>
            </a:bodyPr>
            <a:lstStyle/>
            <a:p>
              <a:r>
                <a:rPr lang="en-US" sz="1600" b="1">
                  <a:solidFill>
                    <a:srgbClr val="FF0000"/>
                  </a:solidFill>
                </a:rPr>
                <a:t>X</a:t>
              </a:r>
            </a:p>
          </p:txBody>
        </p:sp>
        <p:sp>
          <p:nvSpPr>
            <p:cNvPr id="39" name="TextBox 38">
              <a:extLst>
                <a:ext uri="{FF2B5EF4-FFF2-40B4-BE49-F238E27FC236}">
                  <a16:creationId xmlns:a16="http://schemas.microsoft.com/office/drawing/2014/main" id="{98C27135-EFD0-4618-8233-77B5F229B480}"/>
                </a:ext>
              </a:extLst>
            </p:cNvPr>
            <p:cNvSpPr txBox="1"/>
            <p:nvPr/>
          </p:nvSpPr>
          <p:spPr>
            <a:xfrm>
              <a:off x="6667238" y="1716776"/>
              <a:ext cx="209070" cy="253916"/>
            </a:xfrm>
            <a:prstGeom prst="rect">
              <a:avLst/>
            </a:prstGeom>
            <a:noFill/>
          </p:spPr>
          <p:txBody>
            <a:bodyPr wrap="square" rtlCol="0">
              <a:spAutoFit/>
            </a:bodyPr>
            <a:lstStyle/>
            <a:p>
              <a:r>
                <a:rPr lang="en-US" sz="1050" b="1">
                  <a:solidFill>
                    <a:srgbClr val="00B050"/>
                  </a:solidFill>
                </a:rPr>
                <a:t>F</a:t>
              </a:r>
            </a:p>
          </p:txBody>
        </p:sp>
        <p:sp>
          <p:nvSpPr>
            <p:cNvPr id="40" name="TextBox 39">
              <a:extLst>
                <a:ext uri="{FF2B5EF4-FFF2-40B4-BE49-F238E27FC236}">
                  <a16:creationId xmlns:a16="http://schemas.microsoft.com/office/drawing/2014/main" id="{BDCA125F-4C4A-45D0-A7F8-B8BF2A96B0D6}"/>
                </a:ext>
              </a:extLst>
            </p:cNvPr>
            <p:cNvSpPr txBox="1"/>
            <p:nvPr/>
          </p:nvSpPr>
          <p:spPr>
            <a:xfrm>
              <a:off x="5476280" y="1716776"/>
              <a:ext cx="351888" cy="253916"/>
            </a:xfrm>
            <a:prstGeom prst="rect">
              <a:avLst/>
            </a:prstGeom>
            <a:noFill/>
          </p:spPr>
          <p:txBody>
            <a:bodyPr wrap="square" rtlCol="0">
              <a:spAutoFit/>
            </a:bodyPr>
            <a:lstStyle/>
            <a:p>
              <a:r>
                <a:rPr lang="en-US" sz="1050" b="1">
                  <a:solidFill>
                    <a:srgbClr val="00B050"/>
                  </a:solidFill>
                </a:rPr>
                <a:t>BK</a:t>
              </a:r>
            </a:p>
          </p:txBody>
        </p:sp>
        <p:sp>
          <p:nvSpPr>
            <p:cNvPr id="41" name="TextBox 40">
              <a:extLst>
                <a:ext uri="{FF2B5EF4-FFF2-40B4-BE49-F238E27FC236}">
                  <a16:creationId xmlns:a16="http://schemas.microsoft.com/office/drawing/2014/main" id="{581EC9BB-D7D1-4141-8DFE-0C1A14FC706F}"/>
                </a:ext>
              </a:extLst>
            </p:cNvPr>
            <p:cNvSpPr txBox="1"/>
            <p:nvPr/>
          </p:nvSpPr>
          <p:spPr>
            <a:xfrm>
              <a:off x="6668922" y="1083023"/>
              <a:ext cx="209070" cy="253916"/>
            </a:xfrm>
            <a:prstGeom prst="rect">
              <a:avLst/>
            </a:prstGeom>
            <a:noFill/>
          </p:spPr>
          <p:txBody>
            <a:bodyPr wrap="square" rtlCol="0">
              <a:spAutoFit/>
            </a:bodyPr>
            <a:lstStyle/>
            <a:p>
              <a:r>
                <a:rPr lang="en-US" sz="1050" b="1">
                  <a:solidFill>
                    <a:srgbClr val="00B050"/>
                  </a:solidFill>
                </a:rPr>
                <a:t>T</a:t>
              </a:r>
            </a:p>
          </p:txBody>
        </p:sp>
        <p:sp>
          <p:nvSpPr>
            <p:cNvPr id="42" name="TextBox 41">
              <a:extLst>
                <a:ext uri="{FF2B5EF4-FFF2-40B4-BE49-F238E27FC236}">
                  <a16:creationId xmlns:a16="http://schemas.microsoft.com/office/drawing/2014/main" id="{E869CE10-5FDA-466D-82CE-BDB28BDF7E49}"/>
                </a:ext>
              </a:extLst>
            </p:cNvPr>
            <p:cNvSpPr txBox="1"/>
            <p:nvPr/>
          </p:nvSpPr>
          <p:spPr>
            <a:xfrm>
              <a:off x="7281058" y="1706832"/>
              <a:ext cx="209070" cy="253916"/>
            </a:xfrm>
            <a:prstGeom prst="rect">
              <a:avLst/>
            </a:prstGeom>
            <a:noFill/>
          </p:spPr>
          <p:txBody>
            <a:bodyPr wrap="square" rtlCol="0">
              <a:spAutoFit/>
            </a:bodyPr>
            <a:lstStyle/>
            <a:p>
              <a:r>
                <a:rPr lang="en-US" sz="1050" b="1">
                  <a:solidFill>
                    <a:srgbClr val="00B050"/>
                  </a:solidFill>
                </a:rPr>
                <a:t>R</a:t>
              </a:r>
            </a:p>
          </p:txBody>
        </p:sp>
        <p:sp>
          <p:nvSpPr>
            <p:cNvPr id="43" name="TextBox 42">
              <a:extLst>
                <a:ext uri="{FF2B5EF4-FFF2-40B4-BE49-F238E27FC236}">
                  <a16:creationId xmlns:a16="http://schemas.microsoft.com/office/drawing/2014/main" id="{32815DD4-5053-4DFA-A537-2F6F04512427}"/>
                </a:ext>
              </a:extLst>
            </p:cNvPr>
            <p:cNvSpPr txBox="1"/>
            <p:nvPr/>
          </p:nvSpPr>
          <p:spPr>
            <a:xfrm>
              <a:off x="6667237" y="3956353"/>
              <a:ext cx="401590" cy="253916"/>
            </a:xfrm>
            <a:prstGeom prst="rect">
              <a:avLst/>
            </a:prstGeom>
            <a:noFill/>
          </p:spPr>
          <p:txBody>
            <a:bodyPr wrap="square" rtlCol="0">
              <a:spAutoFit/>
            </a:bodyPr>
            <a:lstStyle/>
            <a:p>
              <a:r>
                <a:rPr lang="en-US" sz="1050" b="1">
                  <a:solidFill>
                    <a:srgbClr val="00B050"/>
                  </a:solidFill>
                </a:rPr>
                <a:t>BM</a:t>
              </a:r>
            </a:p>
          </p:txBody>
        </p:sp>
        <p:sp>
          <p:nvSpPr>
            <p:cNvPr id="44" name="TextBox 43">
              <a:extLst>
                <a:ext uri="{FF2B5EF4-FFF2-40B4-BE49-F238E27FC236}">
                  <a16:creationId xmlns:a16="http://schemas.microsoft.com/office/drawing/2014/main" id="{53A29303-522D-4432-AECA-E8BA7C94AACA}"/>
                </a:ext>
              </a:extLst>
            </p:cNvPr>
            <p:cNvSpPr txBox="1"/>
            <p:nvPr/>
          </p:nvSpPr>
          <p:spPr>
            <a:xfrm>
              <a:off x="6072754" y="1706532"/>
              <a:ext cx="209070" cy="253916"/>
            </a:xfrm>
            <a:prstGeom prst="rect">
              <a:avLst/>
            </a:prstGeom>
            <a:noFill/>
          </p:spPr>
          <p:txBody>
            <a:bodyPr wrap="square" rtlCol="0">
              <a:spAutoFit/>
            </a:bodyPr>
            <a:lstStyle/>
            <a:p>
              <a:r>
                <a:rPr lang="en-US" sz="1050" b="1">
                  <a:solidFill>
                    <a:srgbClr val="00B050"/>
                  </a:solidFill>
                </a:rPr>
                <a:t>L</a:t>
              </a:r>
            </a:p>
          </p:txBody>
        </p:sp>
      </p:grpSp>
      <p:sp>
        <p:nvSpPr>
          <p:cNvPr id="16" name="TextBox 15">
            <a:extLst>
              <a:ext uri="{FF2B5EF4-FFF2-40B4-BE49-F238E27FC236}">
                <a16:creationId xmlns:a16="http://schemas.microsoft.com/office/drawing/2014/main" id="{76F5D6CD-2A2A-44DA-B0FD-6E92F7B99F42}"/>
              </a:ext>
            </a:extLst>
          </p:cNvPr>
          <p:cNvSpPr txBox="1"/>
          <p:nvPr/>
        </p:nvSpPr>
        <p:spPr>
          <a:xfrm>
            <a:off x="351209" y="3476039"/>
            <a:ext cx="4437759" cy="954107"/>
          </a:xfrm>
          <a:prstGeom prst="rect">
            <a:avLst/>
          </a:prstGeom>
          <a:noFill/>
          <a:ln w="9525">
            <a:solidFill>
              <a:schemeClr val="tx1"/>
            </a:solidFill>
          </a:ln>
        </p:spPr>
        <p:txBody>
          <a:bodyPr wrap="square" rtlCol="0">
            <a:spAutoFit/>
          </a:bodyPr>
          <a:lstStyle/>
          <a:p>
            <a:r>
              <a:rPr lang="en-US" sz="1400" b="1"/>
              <a:t>Assembly</a:t>
            </a:r>
          </a:p>
          <a:p>
            <a:pPr marL="285750" indent="-285750">
              <a:buFont typeface="Arial" panose="020B0604020202020204" pitchFamily="34" charset="0"/>
              <a:buChar char="•"/>
            </a:pPr>
            <a:r>
              <a:rPr lang="en-US" sz="1400"/>
              <a:t>Face shown is the outside of package</a:t>
            </a:r>
          </a:p>
          <a:p>
            <a:pPr marL="285750" indent="-285750">
              <a:buFont typeface="Arial" panose="020B0604020202020204" pitchFamily="34" charset="0"/>
              <a:buChar char="•"/>
            </a:pPr>
            <a:r>
              <a:rPr lang="en-US" sz="1400"/>
              <a:t>Fold back perforated lines  - - - - - - - - </a:t>
            </a:r>
          </a:p>
          <a:p>
            <a:pPr marL="285750" indent="-285750">
              <a:buFont typeface="Arial" panose="020B0604020202020204" pitchFamily="34" charset="0"/>
              <a:buChar char="•"/>
            </a:pPr>
            <a:r>
              <a:rPr lang="en-US" sz="1400"/>
              <a:t>Insert tabs into slots</a:t>
            </a:r>
          </a:p>
        </p:txBody>
      </p:sp>
      <p:sp>
        <p:nvSpPr>
          <p:cNvPr id="17" name="TextBox 16">
            <a:extLst>
              <a:ext uri="{FF2B5EF4-FFF2-40B4-BE49-F238E27FC236}">
                <a16:creationId xmlns:a16="http://schemas.microsoft.com/office/drawing/2014/main" id="{F89FD784-8F60-4203-9BD8-16EB4E583E4B}"/>
              </a:ext>
            </a:extLst>
          </p:cNvPr>
          <p:cNvSpPr txBox="1"/>
          <p:nvPr/>
        </p:nvSpPr>
        <p:spPr>
          <a:xfrm>
            <a:off x="351210" y="1737116"/>
            <a:ext cx="4867290" cy="1646605"/>
          </a:xfrm>
          <a:prstGeom prst="rect">
            <a:avLst/>
          </a:prstGeom>
          <a:noFill/>
          <a:ln w="9525">
            <a:solidFill>
              <a:schemeClr val="tx1"/>
            </a:solidFill>
          </a:ln>
        </p:spPr>
        <p:txBody>
          <a:bodyPr wrap="square" rtlCol="0">
            <a:spAutoFit/>
          </a:bodyPr>
          <a:lstStyle/>
          <a:p>
            <a:r>
              <a:rPr lang="en-US" sz="1400" b="1"/>
              <a:t>Design</a:t>
            </a:r>
            <a:r>
              <a:rPr lang="en-US" sz="1400"/>
              <a:t> – Use the template on page 4 of Design Brief</a:t>
            </a:r>
          </a:p>
          <a:p>
            <a:endParaRPr lang="en-US" sz="700" b="1"/>
          </a:p>
          <a:p>
            <a:pPr marL="285750" indent="-285750">
              <a:buFont typeface="Wingdings" panose="05000000000000000000" pitchFamily="2" charset="2"/>
              <a:buChar char="Ø"/>
            </a:pPr>
            <a:r>
              <a:rPr lang="en-US" sz="1400" b="1"/>
              <a:t>Label the 6 </a:t>
            </a:r>
            <a:r>
              <a:rPr lang="en-US" sz="1400" b="1">
                <a:solidFill>
                  <a:srgbClr val="FF0000"/>
                </a:solidFill>
              </a:rPr>
              <a:t>Visible Faces</a:t>
            </a:r>
          </a:p>
          <a:p>
            <a:pPr lvl="1"/>
            <a:r>
              <a:rPr lang="en-US" sz="1200"/>
              <a:t>   Front “F”          Back “BK”      Left Side “L”    </a:t>
            </a:r>
          </a:p>
          <a:p>
            <a:pPr lvl="1"/>
            <a:r>
              <a:rPr lang="en-US" sz="1200"/>
              <a:t>Right Side “R”      Top “T”       Bottom “BM”</a:t>
            </a:r>
          </a:p>
          <a:p>
            <a:pPr lvl="1"/>
            <a:endParaRPr lang="en-US" sz="700"/>
          </a:p>
          <a:p>
            <a:pPr marL="285750" indent="-285750">
              <a:buFont typeface="Wingdings" panose="05000000000000000000" pitchFamily="2" charset="2"/>
              <a:buChar char="Ø"/>
            </a:pPr>
            <a:r>
              <a:rPr lang="en-US" sz="1400" b="1"/>
              <a:t>Label the </a:t>
            </a:r>
            <a:r>
              <a:rPr lang="en-US" sz="1400" b="1">
                <a:solidFill>
                  <a:srgbClr val="0000DC"/>
                </a:solidFill>
              </a:rPr>
              <a:t>Window</a:t>
            </a:r>
          </a:p>
          <a:p>
            <a:pPr marL="285750" indent="-285750">
              <a:buFont typeface="Wingdings" panose="05000000000000000000" pitchFamily="2" charset="2"/>
              <a:buChar char="Ø"/>
            </a:pPr>
            <a:endParaRPr lang="en-US" sz="700" b="1"/>
          </a:p>
          <a:p>
            <a:pPr marL="285750" indent="-285750">
              <a:buFont typeface="Wingdings" panose="05000000000000000000" pitchFamily="2" charset="2"/>
              <a:buChar char="Ø"/>
            </a:pPr>
            <a:r>
              <a:rPr lang="en-US" sz="1400" b="1"/>
              <a:t>Draw an “X” on the </a:t>
            </a:r>
            <a:r>
              <a:rPr lang="en-US" sz="1400" b="1">
                <a:solidFill>
                  <a:srgbClr val="FF0000"/>
                </a:solidFill>
              </a:rPr>
              <a:t>NON-Visible Flaps</a:t>
            </a:r>
          </a:p>
        </p:txBody>
      </p:sp>
      <p:sp>
        <p:nvSpPr>
          <p:cNvPr id="24" name="TextBox 23">
            <a:extLst>
              <a:ext uri="{FF2B5EF4-FFF2-40B4-BE49-F238E27FC236}">
                <a16:creationId xmlns:a16="http://schemas.microsoft.com/office/drawing/2014/main" id="{AB3BD59B-F778-4C0C-B8FA-DE7C9050F136}"/>
              </a:ext>
            </a:extLst>
          </p:cNvPr>
          <p:cNvSpPr txBox="1"/>
          <p:nvPr/>
        </p:nvSpPr>
        <p:spPr>
          <a:xfrm>
            <a:off x="311530" y="4654996"/>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pic>
        <p:nvPicPr>
          <p:cNvPr id="45" name="Graphic 44" descr="Cursor">
            <a:extLst>
              <a:ext uri="{FF2B5EF4-FFF2-40B4-BE49-F238E27FC236}">
                <a16:creationId xmlns:a16="http://schemas.microsoft.com/office/drawing/2014/main" id="{7BD3CF2C-9AA7-4DB1-9802-B3B9CEFA5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09625">
            <a:off x="8066277" y="2596913"/>
            <a:ext cx="622833" cy="622833"/>
          </a:xfrm>
          <a:prstGeom prst="rect">
            <a:avLst/>
          </a:prstGeom>
        </p:spPr>
      </p:pic>
      <p:sp>
        <p:nvSpPr>
          <p:cNvPr id="46" name="TextBox 45">
            <a:extLst>
              <a:ext uri="{FF2B5EF4-FFF2-40B4-BE49-F238E27FC236}">
                <a16:creationId xmlns:a16="http://schemas.microsoft.com/office/drawing/2014/main" id="{0EC23391-8935-4D95-B6A3-72609DCDE8DE}"/>
              </a:ext>
            </a:extLst>
          </p:cNvPr>
          <p:cNvSpPr txBox="1"/>
          <p:nvPr/>
        </p:nvSpPr>
        <p:spPr>
          <a:xfrm>
            <a:off x="8041115" y="1719060"/>
            <a:ext cx="1203046" cy="954107"/>
          </a:xfrm>
          <a:prstGeom prst="rect">
            <a:avLst/>
          </a:prstGeom>
          <a:noFill/>
        </p:spPr>
        <p:txBody>
          <a:bodyPr wrap="square" rtlCol="0">
            <a:spAutoFit/>
          </a:bodyPr>
          <a:lstStyle/>
          <a:p>
            <a:r>
              <a:rPr lang="en-US" sz="1400"/>
              <a:t>3 tabs fit into open slots to secure</a:t>
            </a:r>
          </a:p>
        </p:txBody>
      </p:sp>
      <p:sp>
        <p:nvSpPr>
          <p:cNvPr id="49" name="TextBox 48">
            <a:extLst>
              <a:ext uri="{FF2B5EF4-FFF2-40B4-BE49-F238E27FC236}">
                <a16:creationId xmlns:a16="http://schemas.microsoft.com/office/drawing/2014/main" id="{8873FB7D-A044-445B-A8C6-35F3F79EC968}"/>
              </a:ext>
            </a:extLst>
          </p:cNvPr>
          <p:cNvSpPr txBox="1"/>
          <p:nvPr/>
        </p:nvSpPr>
        <p:spPr>
          <a:xfrm>
            <a:off x="4835609" y="4254886"/>
            <a:ext cx="1388613" cy="523220"/>
          </a:xfrm>
          <a:prstGeom prst="rect">
            <a:avLst/>
          </a:prstGeom>
          <a:noFill/>
        </p:spPr>
        <p:txBody>
          <a:bodyPr wrap="square" rtlCol="0">
            <a:spAutoFit/>
          </a:bodyPr>
          <a:lstStyle/>
          <a:p>
            <a:r>
              <a:rPr lang="en-US" sz="1400"/>
              <a:t>3 open slots for tabs</a:t>
            </a:r>
          </a:p>
        </p:txBody>
      </p:sp>
      <p:pic>
        <p:nvPicPr>
          <p:cNvPr id="50" name="Graphic 49" descr="Cursor">
            <a:extLst>
              <a:ext uri="{FF2B5EF4-FFF2-40B4-BE49-F238E27FC236}">
                <a16:creationId xmlns:a16="http://schemas.microsoft.com/office/drawing/2014/main" id="{D281B427-980B-4833-BC23-10ED630B83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218500" y="3697673"/>
            <a:ext cx="622833" cy="622833"/>
          </a:xfrm>
          <a:prstGeom prst="rect">
            <a:avLst/>
          </a:prstGeom>
        </p:spPr>
      </p:pic>
      <p:sp>
        <p:nvSpPr>
          <p:cNvPr id="5" name="TextBox 4">
            <a:extLst>
              <a:ext uri="{FF2B5EF4-FFF2-40B4-BE49-F238E27FC236}">
                <a16:creationId xmlns:a16="http://schemas.microsoft.com/office/drawing/2014/main" id="{FE302C08-1EBE-5D5A-BCD7-04EE7A968562}"/>
              </a:ext>
            </a:extLst>
          </p:cNvPr>
          <p:cNvSpPr txBox="1"/>
          <p:nvPr/>
        </p:nvSpPr>
        <p:spPr>
          <a:xfrm>
            <a:off x="107674" y="985661"/>
            <a:ext cx="6834550" cy="461665"/>
          </a:xfrm>
          <a:prstGeom prst="rect">
            <a:avLst/>
          </a:prstGeom>
          <a:noFill/>
        </p:spPr>
        <p:txBody>
          <a:bodyPr wrap="square" rtlCol="0">
            <a:spAutoFit/>
          </a:bodyPr>
          <a:lstStyle/>
          <a:p>
            <a:r>
              <a:rPr lang="en-US" sz="2400" b="1"/>
              <a:t>Box Die Cut Template Design &amp; Assembly</a:t>
            </a:r>
          </a:p>
        </p:txBody>
      </p:sp>
    </p:spTree>
    <p:extLst>
      <p:ext uri="{BB962C8B-B14F-4D97-AF65-F5344CB8AC3E}">
        <p14:creationId xmlns:p14="http://schemas.microsoft.com/office/powerpoint/2010/main" val="2796913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336C7-F0EF-410B-9DCD-D5333F4DF05B}"/>
              </a:ext>
            </a:extLst>
          </p:cNvPr>
          <p:cNvSpPr txBox="1"/>
          <p:nvPr/>
        </p:nvSpPr>
        <p:spPr>
          <a:xfrm>
            <a:off x="4063056" y="1595540"/>
            <a:ext cx="3945835" cy="2923877"/>
          </a:xfrm>
          <a:prstGeom prst="rect">
            <a:avLst/>
          </a:prstGeom>
          <a:noFill/>
        </p:spPr>
        <p:txBody>
          <a:bodyPr wrap="square" rtlCol="0">
            <a:spAutoFit/>
          </a:bodyPr>
          <a:lstStyle/>
          <a:p>
            <a:pPr marL="285750" indent="-285750" fontAlgn="base">
              <a:buFont typeface="Arial" panose="020B0604020202020204" pitchFamily="34" charset="0"/>
              <a:buChar char="•"/>
            </a:pPr>
            <a:r>
              <a:rPr lang="en-US" sz="1600"/>
              <a:t>A graphic or text information on each of the 6 visible box faces. </a:t>
            </a:r>
          </a:p>
          <a:p>
            <a:pPr marL="285750" indent="-285750" fontAlgn="base">
              <a:buFont typeface="Arial" panose="020B0604020202020204" pitchFamily="34" charset="0"/>
              <a:buChar char="•"/>
            </a:pPr>
            <a:endParaRPr lang="en-US" sz="800"/>
          </a:p>
          <a:p>
            <a:pPr marL="285750" indent="-285750" fontAlgn="base">
              <a:buFont typeface="Arial" panose="020B0604020202020204" pitchFamily="34" charset="0"/>
              <a:buChar char="•"/>
            </a:pPr>
            <a:r>
              <a:rPr lang="en-US" sz="1600"/>
              <a:t>Company Name and/or Logo </a:t>
            </a:r>
          </a:p>
          <a:p>
            <a:pPr marL="285750" indent="-285750" fontAlgn="base">
              <a:buFont typeface="Arial" panose="020B0604020202020204" pitchFamily="34" charset="0"/>
              <a:buChar char="•"/>
            </a:pPr>
            <a:endParaRPr lang="en-US" sz="800"/>
          </a:p>
          <a:p>
            <a:pPr marL="285750" indent="-285750" fontAlgn="base">
              <a:buFont typeface="Arial" panose="020B0604020202020204" pitchFamily="34" charset="0"/>
              <a:buChar char="•"/>
            </a:pPr>
            <a:r>
              <a:rPr lang="en-US" sz="1600"/>
              <a:t>Product Name or Type of Soap </a:t>
            </a:r>
          </a:p>
          <a:p>
            <a:pPr marL="285750" indent="-285750" fontAlgn="base">
              <a:buFont typeface="Arial" panose="020B0604020202020204" pitchFamily="34" charset="0"/>
              <a:buChar char="•"/>
            </a:pPr>
            <a:endParaRPr lang="en-US" sz="800"/>
          </a:p>
          <a:p>
            <a:pPr marL="285750" indent="-285750" fontAlgn="base">
              <a:buFont typeface="Arial" panose="020B0604020202020204" pitchFamily="34" charset="0"/>
              <a:buChar char="•"/>
            </a:pPr>
            <a:r>
              <a:rPr lang="en-US" sz="1600"/>
              <a:t>Volume of product </a:t>
            </a:r>
          </a:p>
          <a:p>
            <a:pPr marL="285750" indent="-285750" fontAlgn="base">
              <a:buFont typeface="Arial" panose="020B0604020202020204" pitchFamily="34" charset="0"/>
              <a:buChar char="•"/>
            </a:pPr>
            <a:endParaRPr lang="en-US" sz="800"/>
          </a:p>
          <a:p>
            <a:pPr marL="285750" indent="-285750" fontAlgn="base">
              <a:buFont typeface="Arial" panose="020B0604020202020204" pitchFamily="34" charset="0"/>
              <a:buChar char="•"/>
            </a:pPr>
            <a:r>
              <a:rPr lang="en-US" sz="1600"/>
              <a:t>Additional text or images of your choice </a:t>
            </a:r>
          </a:p>
          <a:p>
            <a:pPr marL="285750" indent="-285750" fontAlgn="base">
              <a:buFont typeface="Arial" panose="020B0604020202020204" pitchFamily="34" charset="0"/>
              <a:buChar char="•"/>
            </a:pPr>
            <a:endParaRPr lang="en-US" sz="800"/>
          </a:p>
          <a:p>
            <a:pPr marL="285750" indent="-285750" fontAlgn="base">
              <a:buFont typeface="Arial" panose="020B0604020202020204" pitchFamily="34" charset="0"/>
              <a:buChar char="•"/>
            </a:pPr>
            <a:r>
              <a:rPr lang="en-US" sz="1600"/>
              <a:t>(Optional) QR Code that links to additional information about product or company </a:t>
            </a:r>
          </a:p>
        </p:txBody>
      </p:sp>
      <p:sp>
        <p:nvSpPr>
          <p:cNvPr id="5" name="TextBox 4">
            <a:extLst>
              <a:ext uri="{FF2B5EF4-FFF2-40B4-BE49-F238E27FC236}">
                <a16:creationId xmlns:a16="http://schemas.microsoft.com/office/drawing/2014/main" id="{2528CA7B-CAAF-40B8-A4E1-BEF2C151C4D6}"/>
              </a:ext>
            </a:extLst>
          </p:cNvPr>
          <p:cNvSpPr txBox="1"/>
          <p:nvPr/>
        </p:nvSpPr>
        <p:spPr>
          <a:xfrm>
            <a:off x="3967699" y="897560"/>
            <a:ext cx="4701609" cy="707886"/>
          </a:xfrm>
          <a:prstGeom prst="rect">
            <a:avLst/>
          </a:prstGeom>
          <a:noFill/>
        </p:spPr>
        <p:txBody>
          <a:bodyPr wrap="square" rtlCol="0">
            <a:spAutoFit/>
          </a:bodyPr>
          <a:lstStyle/>
          <a:p>
            <a:r>
              <a:rPr lang="en-US" sz="2000" b="1"/>
              <a:t>Your Box Package Design </a:t>
            </a:r>
          </a:p>
          <a:p>
            <a:r>
              <a:rPr lang="en-US" sz="2000" b="1"/>
              <a:t>Should Include</a:t>
            </a:r>
          </a:p>
        </p:txBody>
      </p:sp>
      <p:grpSp>
        <p:nvGrpSpPr>
          <p:cNvPr id="2" name="Group 1">
            <a:extLst>
              <a:ext uri="{FF2B5EF4-FFF2-40B4-BE49-F238E27FC236}">
                <a16:creationId xmlns:a16="http://schemas.microsoft.com/office/drawing/2014/main" id="{5043D695-C7E9-44C1-BF4C-86F212902F31}"/>
              </a:ext>
            </a:extLst>
          </p:cNvPr>
          <p:cNvGrpSpPr/>
          <p:nvPr/>
        </p:nvGrpSpPr>
        <p:grpSpPr>
          <a:xfrm>
            <a:off x="582052" y="772995"/>
            <a:ext cx="3179115" cy="4121880"/>
            <a:chOff x="481935" y="772995"/>
            <a:chExt cx="3179115" cy="4121880"/>
          </a:xfrm>
        </p:grpSpPr>
        <p:pic>
          <p:nvPicPr>
            <p:cNvPr id="9" name="Picture 8">
              <a:extLst>
                <a:ext uri="{FF2B5EF4-FFF2-40B4-BE49-F238E27FC236}">
                  <a16:creationId xmlns:a16="http://schemas.microsoft.com/office/drawing/2014/main" id="{6002C703-BB02-407B-B024-5E800A36C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35" y="787993"/>
              <a:ext cx="3095254" cy="4106882"/>
            </a:xfrm>
            <a:prstGeom prst="rect">
              <a:avLst/>
            </a:prstGeom>
          </p:spPr>
        </p:pic>
        <p:sp>
          <p:nvSpPr>
            <p:cNvPr id="14" name="TextBox 13">
              <a:extLst>
                <a:ext uri="{FF2B5EF4-FFF2-40B4-BE49-F238E27FC236}">
                  <a16:creationId xmlns:a16="http://schemas.microsoft.com/office/drawing/2014/main" id="{AE70BB9D-C99C-45C8-A00C-A52EEF4E70AA}"/>
                </a:ext>
              </a:extLst>
            </p:cNvPr>
            <p:cNvSpPr txBox="1"/>
            <p:nvPr/>
          </p:nvSpPr>
          <p:spPr>
            <a:xfrm>
              <a:off x="1925083" y="2706759"/>
              <a:ext cx="770938" cy="253916"/>
            </a:xfrm>
            <a:prstGeom prst="rect">
              <a:avLst/>
            </a:prstGeom>
            <a:noFill/>
          </p:spPr>
          <p:txBody>
            <a:bodyPr wrap="square" rtlCol="0">
              <a:spAutoFit/>
            </a:bodyPr>
            <a:lstStyle/>
            <a:p>
              <a:r>
                <a:rPr lang="en-US" sz="1050" b="1">
                  <a:solidFill>
                    <a:srgbClr val="0000DC"/>
                  </a:solidFill>
                </a:rPr>
                <a:t>window</a:t>
              </a:r>
            </a:p>
          </p:txBody>
        </p:sp>
        <p:sp>
          <p:nvSpPr>
            <p:cNvPr id="15" name="TextBox 14">
              <a:extLst>
                <a:ext uri="{FF2B5EF4-FFF2-40B4-BE49-F238E27FC236}">
                  <a16:creationId xmlns:a16="http://schemas.microsoft.com/office/drawing/2014/main" id="{E2678E85-2151-44B7-B1D2-7525B0533EC5}"/>
                </a:ext>
              </a:extLst>
            </p:cNvPr>
            <p:cNvSpPr txBox="1"/>
            <p:nvPr/>
          </p:nvSpPr>
          <p:spPr>
            <a:xfrm>
              <a:off x="2340733" y="4555886"/>
              <a:ext cx="320424" cy="338554"/>
            </a:xfrm>
            <a:prstGeom prst="rect">
              <a:avLst/>
            </a:prstGeom>
            <a:noFill/>
          </p:spPr>
          <p:txBody>
            <a:bodyPr wrap="square" rtlCol="0">
              <a:spAutoFit/>
            </a:bodyPr>
            <a:lstStyle/>
            <a:p>
              <a:r>
                <a:rPr lang="en-US" sz="1600" b="1">
                  <a:solidFill>
                    <a:srgbClr val="FF0000"/>
                  </a:solidFill>
                </a:rPr>
                <a:t>X</a:t>
              </a:r>
            </a:p>
          </p:txBody>
        </p:sp>
        <p:sp>
          <p:nvSpPr>
            <p:cNvPr id="16" name="TextBox 15">
              <a:extLst>
                <a:ext uri="{FF2B5EF4-FFF2-40B4-BE49-F238E27FC236}">
                  <a16:creationId xmlns:a16="http://schemas.microsoft.com/office/drawing/2014/main" id="{5AE20629-A7C9-4187-A9B2-D62F8F42F46B}"/>
                </a:ext>
              </a:extLst>
            </p:cNvPr>
            <p:cNvSpPr txBox="1"/>
            <p:nvPr/>
          </p:nvSpPr>
          <p:spPr>
            <a:xfrm>
              <a:off x="2947903" y="4037670"/>
              <a:ext cx="320424" cy="338554"/>
            </a:xfrm>
            <a:prstGeom prst="rect">
              <a:avLst/>
            </a:prstGeom>
            <a:noFill/>
          </p:spPr>
          <p:txBody>
            <a:bodyPr wrap="square" rtlCol="0">
              <a:spAutoFit/>
            </a:bodyPr>
            <a:lstStyle/>
            <a:p>
              <a:r>
                <a:rPr lang="en-US" sz="1600" b="1">
                  <a:solidFill>
                    <a:srgbClr val="FF0000"/>
                  </a:solidFill>
                </a:rPr>
                <a:t>X</a:t>
              </a:r>
            </a:p>
          </p:txBody>
        </p:sp>
        <p:sp>
          <p:nvSpPr>
            <p:cNvPr id="17" name="TextBox 16">
              <a:extLst>
                <a:ext uri="{FF2B5EF4-FFF2-40B4-BE49-F238E27FC236}">
                  <a16:creationId xmlns:a16="http://schemas.microsoft.com/office/drawing/2014/main" id="{7092302B-6611-4677-B8A2-5881F866F125}"/>
                </a:ext>
              </a:extLst>
            </p:cNvPr>
            <p:cNvSpPr txBox="1"/>
            <p:nvPr/>
          </p:nvSpPr>
          <p:spPr>
            <a:xfrm>
              <a:off x="1764871" y="4023414"/>
              <a:ext cx="320424" cy="338554"/>
            </a:xfrm>
            <a:prstGeom prst="rect">
              <a:avLst/>
            </a:prstGeom>
            <a:noFill/>
          </p:spPr>
          <p:txBody>
            <a:bodyPr wrap="square" rtlCol="0">
              <a:spAutoFit/>
            </a:bodyPr>
            <a:lstStyle/>
            <a:p>
              <a:r>
                <a:rPr lang="en-US" sz="1600" b="1">
                  <a:solidFill>
                    <a:srgbClr val="FF0000"/>
                  </a:solidFill>
                </a:rPr>
                <a:t>X</a:t>
              </a:r>
            </a:p>
          </p:txBody>
        </p:sp>
        <p:sp>
          <p:nvSpPr>
            <p:cNvPr id="18" name="TextBox 17">
              <a:extLst>
                <a:ext uri="{FF2B5EF4-FFF2-40B4-BE49-F238E27FC236}">
                  <a16:creationId xmlns:a16="http://schemas.microsoft.com/office/drawing/2014/main" id="{63ADC55C-F9C9-43CE-A2C8-3158EE2E00A7}"/>
                </a:ext>
              </a:extLst>
            </p:cNvPr>
            <p:cNvSpPr txBox="1"/>
            <p:nvPr/>
          </p:nvSpPr>
          <p:spPr>
            <a:xfrm>
              <a:off x="578774" y="2598562"/>
              <a:ext cx="320424" cy="338554"/>
            </a:xfrm>
            <a:prstGeom prst="rect">
              <a:avLst/>
            </a:prstGeom>
            <a:noFill/>
          </p:spPr>
          <p:txBody>
            <a:bodyPr wrap="square" rtlCol="0">
              <a:spAutoFit/>
            </a:bodyPr>
            <a:lstStyle/>
            <a:p>
              <a:r>
                <a:rPr lang="en-US" sz="1600" b="1">
                  <a:solidFill>
                    <a:srgbClr val="FF0000"/>
                  </a:solidFill>
                </a:rPr>
                <a:t>X</a:t>
              </a:r>
            </a:p>
          </p:txBody>
        </p:sp>
        <p:sp>
          <p:nvSpPr>
            <p:cNvPr id="19" name="TextBox 18">
              <a:extLst>
                <a:ext uri="{FF2B5EF4-FFF2-40B4-BE49-F238E27FC236}">
                  <a16:creationId xmlns:a16="http://schemas.microsoft.com/office/drawing/2014/main" id="{9BD6F66F-AC07-4F39-A8FA-25294DDBFC47}"/>
                </a:ext>
              </a:extLst>
            </p:cNvPr>
            <p:cNvSpPr txBox="1"/>
            <p:nvPr/>
          </p:nvSpPr>
          <p:spPr>
            <a:xfrm>
              <a:off x="1746129" y="1266892"/>
              <a:ext cx="320424" cy="338554"/>
            </a:xfrm>
            <a:prstGeom prst="rect">
              <a:avLst/>
            </a:prstGeom>
            <a:noFill/>
          </p:spPr>
          <p:txBody>
            <a:bodyPr wrap="square" rtlCol="0">
              <a:spAutoFit/>
            </a:bodyPr>
            <a:lstStyle/>
            <a:p>
              <a:r>
                <a:rPr lang="en-US" sz="1600" b="1">
                  <a:solidFill>
                    <a:srgbClr val="FF0000"/>
                  </a:solidFill>
                </a:rPr>
                <a:t>X</a:t>
              </a:r>
            </a:p>
          </p:txBody>
        </p:sp>
        <p:sp>
          <p:nvSpPr>
            <p:cNvPr id="20" name="TextBox 19">
              <a:extLst>
                <a:ext uri="{FF2B5EF4-FFF2-40B4-BE49-F238E27FC236}">
                  <a16:creationId xmlns:a16="http://schemas.microsoft.com/office/drawing/2014/main" id="{FB35D013-4236-467D-ADBF-40C9E865FCFC}"/>
                </a:ext>
              </a:extLst>
            </p:cNvPr>
            <p:cNvSpPr txBox="1"/>
            <p:nvPr/>
          </p:nvSpPr>
          <p:spPr>
            <a:xfrm>
              <a:off x="2935791" y="1266892"/>
              <a:ext cx="320424" cy="338554"/>
            </a:xfrm>
            <a:prstGeom prst="rect">
              <a:avLst/>
            </a:prstGeom>
            <a:noFill/>
          </p:spPr>
          <p:txBody>
            <a:bodyPr wrap="square" rtlCol="0">
              <a:spAutoFit/>
            </a:bodyPr>
            <a:lstStyle/>
            <a:p>
              <a:r>
                <a:rPr lang="en-US" sz="1600" b="1">
                  <a:solidFill>
                    <a:srgbClr val="FF0000"/>
                  </a:solidFill>
                </a:rPr>
                <a:t>X</a:t>
              </a:r>
            </a:p>
          </p:txBody>
        </p:sp>
        <p:sp>
          <p:nvSpPr>
            <p:cNvPr id="21" name="TextBox 20">
              <a:extLst>
                <a:ext uri="{FF2B5EF4-FFF2-40B4-BE49-F238E27FC236}">
                  <a16:creationId xmlns:a16="http://schemas.microsoft.com/office/drawing/2014/main" id="{1210D8AD-FAAE-414F-BC1B-558DB74FA52F}"/>
                </a:ext>
              </a:extLst>
            </p:cNvPr>
            <p:cNvSpPr txBox="1"/>
            <p:nvPr/>
          </p:nvSpPr>
          <p:spPr>
            <a:xfrm>
              <a:off x="2359355" y="772995"/>
              <a:ext cx="320424" cy="338554"/>
            </a:xfrm>
            <a:prstGeom prst="rect">
              <a:avLst/>
            </a:prstGeom>
            <a:noFill/>
          </p:spPr>
          <p:txBody>
            <a:bodyPr wrap="square" rtlCol="0">
              <a:spAutoFit/>
            </a:bodyPr>
            <a:lstStyle/>
            <a:p>
              <a:r>
                <a:rPr lang="en-US" sz="1600" b="1">
                  <a:solidFill>
                    <a:srgbClr val="FF0000"/>
                  </a:solidFill>
                </a:rPr>
                <a:t>X</a:t>
              </a:r>
            </a:p>
          </p:txBody>
        </p:sp>
        <p:sp>
          <p:nvSpPr>
            <p:cNvPr id="22" name="TextBox 21">
              <a:extLst>
                <a:ext uri="{FF2B5EF4-FFF2-40B4-BE49-F238E27FC236}">
                  <a16:creationId xmlns:a16="http://schemas.microsoft.com/office/drawing/2014/main" id="{8DDF27AF-CD9F-40AE-A13B-CED546B8E03F}"/>
                </a:ext>
              </a:extLst>
            </p:cNvPr>
            <p:cNvSpPr txBox="1"/>
            <p:nvPr/>
          </p:nvSpPr>
          <p:spPr>
            <a:xfrm>
              <a:off x="3340626" y="3350069"/>
              <a:ext cx="320424" cy="338554"/>
            </a:xfrm>
            <a:prstGeom prst="rect">
              <a:avLst/>
            </a:prstGeom>
            <a:noFill/>
          </p:spPr>
          <p:txBody>
            <a:bodyPr wrap="square" rtlCol="0">
              <a:spAutoFit/>
            </a:bodyPr>
            <a:lstStyle/>
            <a:p>
              <a:r>
                <a:rPr lang="en-US" sz="1600" b="1">
                  <a:solidFill>
                    <a:srgbClr val="FF0000"/>
                  </a:solidFill>
                </a:rPr>
                <a:t>X</a:t>
              </a:r>
            </a:p>
          </p:txBody>
        </p:sp>
        <p:sp>
          <p:nvSpPr>
            <p:cNvPr id="23" name="TextBox 22">
              <a:extLst>
                <a:ext uri="{FF2B5EF4-FFF2-40B4-BE49-F238E27FC236}">
                  <a16:creationId xmlns:a16="http://schemas.microsoft.com/office/drawing/2014/main" id="{6B5ABA4A-27D5-482B-93A5-6AE09B241038}"/>
                </a:ext>
              </a:extLst>
            </p:cNvPr>
            <p:cNvSpPr txBox="1"/>
            <p:nvPr/>
          </p:nvSpPr>
          <p:spPr>
            <a:xfrm>
              <a:off x="3337477" y="2658336"/>
              <a:ext cx="320424" cy="338554"/>
            </a:xfrm>
            <a:prstGeom prst="rect">
              <a:avLst/>
            </a:prstGeom>
            <a:noFill/>
          </p:spPr>
          <p:txBody>
            <a:bodyPr wrap="square" rtlCol="0">
              <a:spAutoFit/>
            </a:bodyPr>
            <a:lstStyle/>
            <a:p>
              <a:r>
                <a:rPr lang="en-US" sz="1600" b="1">
                  <a:solidFill>
                    <a:srgbClr val="FF0000"/>
                  </a:solidFill>
                </a:rPr>
                <a:t>X</a:t>
              </a:r>
            </a:p>
          </p:txBody>
        </p:sp>
        <p:sp>
          <p:nvSpPr>
            <p:cNvPr id="24" name="TextBox 23">
              <a:extLst>
                <a:ext uri="{FF2B5EF4-FFF2-40B4-BE49-F238E27FC236}">
                  <a16:creationId xmlns:a16="http://schemas.microsoft.com/office/drawing/2014/main" id="{C4AB4CB7-5667-42AE-A806-C1462EDFC9AF}"/>
                </a:ext>
              </a:extLst>
            </p:cNvPr>
            <p:cNvSpPr txBox="1"/>
            <p:nvPr/>
          </p:nvSpPr>
          <p:spPr>
            <a:xfrm>
              <a:off x="3337477" y="1974476"/>
              <a:ext cx="320424" cy="338554"/>
            </a:xfrm>
            <a:prstGeom prst="rect">
              <a:avLst/>
            </a:prstGeom>
            <a:noFill/>
          </p:spPr>
          <p:txBody>
            <a:bodyPr wrap="square" rtlCol="0">
              <a:spAutoFit/>
            </a:bodyPr>
            <a:lstStyle/>
            <a:p>
              <a:r>
                <a:rPr lang="en-US" sz="1600" b="1">
                  <a:solidFill>
                    <a:srgbClr val="FF0000"/>
                  </a:solidFill>
                </a:rPr>
                <a:t>X</a:t>
              </a:r>
            </a:p>
          </p:txBody>
        </p:sp>
        <p:sp>
          <p:nvSpPr>
            <p:cNvPr id="25" name="TextBox 24">
              <a:extLst>
                <a:ext uri="{FF2B5EF4-FFF2-40B4-BE49-F238E27FC236}">
                  <a16:creationId xmlns:a16="http://schemas.microsoft.com/office/drawing/2014/main" id="{ED3FD845-C798-4EAE-ADCA-5561CD9C6F57}"/>
                </a:ext>
              </a:extLst>
            </p:cNvPr>
            <p:cNvSpPr txBox="1"/>
            <p:nvPr/>
          </p:nvSpPr>
          <p:spPr>
            <a:xfrm>
              <a:off x="2150285" y="1693916"/>
              <a:ext cx="209070" cy="253916"/>
            </a:xfrm>
            <a:prstGeom prst="rect">
              <a:avLst/>
            </a:prstGeom>
            <a:noFill/>
          </p:spPr>
          <p:txBody>
            <a:bodyPr wrap="square" rtlCol="0">
              <a:spAutoFit/>
            </a:bodyPr>
            <a:lstStyle/>
            <a:p>
              <a:r>
                <a:rPr lang="en-US" sz="1050" b="1">
                  <a:solidFill>
                    <a:srgbClr val="00B050"/>
                  </a:solidFill>
                </a:rPr>
                <a:t>F</a:t>
              </a:r>
            </a:p>
          </p:txBody>
        </p:sp>
        <p:sp>
          <p:nvSpPr>
            <p:cNvPr id="26" name="TextBox 25">
              <a:extLst>
                <a:ext uri="{FF2B5EF4-FFF2-40B4-BE49-F238E27FC236}">
                  <a16:creationId xmlns:a16="http://schemas.microsoft.com/office/drawing/2014/main" id="{E891777E-1166-4291-AE44-BE53FAAC420C}"/>
                </a:ext>
              </a:extLst>
            </p:cNvPr>
            <p:cNvSpPr txBox="1"/>
            <p:nvPr/>
          </p:nvSpPr>
          <p:spPr>
            <a:xfrm>
              <a:off x="959327" y="1693916"/>
              <a:ext cx="351888" cy="253916"/>
            </a:xfrm>
            <a:prstGeom prst="rect">
              <a:avLst/>
            </a:prstGeom>
            <a:noFill/>
          </p:spPr>
          <p:txBody>
            <a:bodyPr wrap="square" rtlCol="0">
              <a:spAutoFit/>
            </a:bodyPr>
            <a:lstStyle/>
            <a:p>
              <a:r>
                <a:rPr lang="en-US" sz="1050" b="1">
                  <a:solidFill>
                    <a:srgbClr val="00B050"/>
                  </a:solidFill>
                </a:rPr>
                <a:t>BK</a:t>
              </a:r>
            </a:p>
          </p:txBody>
        </p:sp>
        <p:sp>
          <p:nvSpPr>
            <p:cNvPr id="27" name="TextBox 26">
              <a:extLst>
                <a:ext uri="{FF2B5EF4-FFF2-40B4-BE49-F238E27FC236}">
                  <a16:creationId xmlns:a16="http://schemas.microsoft.com/office/drawing/2014/main" id="{B6CBE580-4877-41CB-AAF9-7644EEF929E2}"/>
                </a:ext>
              </a:extLst>
            </p:cNvPr>
            <p:cNvSpPr txBox="1"/>
            <p:nvPr/>
          </p:nvSpPr>
          <p:spPr>
            <a:xfrm>
              <a:off x="2151969" y="1060163"/>
              <a:ext cx="209070" cy="253916"/>
            </a:xfrm>
            <a:prstGeom prst="rect">
              <a:avLst/>
            </a:prstGeom>
            <a:noFill/>
          </p:spPr>
          <p:txBody>
            <a:bodyPr wrap="square" rtlCol="0">
              <a:spAutoFit/>
            </a:bodyPr>
            <a:lstStyle/>
            <a:p>
              <a:r>
                <a:rPr lang="en-US" sz="1050" b="1">
                  <a:solidFill>
                    <a:srgbClr val="00B050"/>
                  </a:solidFill>
                </a:rPr>
                <a:t>T</a:t>
              </a:r>
            </a:p>
          </p:txBody>
        </p:sp>
        <p:sp>
          <p:nvSpPr>
            <p:cNvPr id="28" name="TextBox 27">
              <a:extLst>
                <a:ext uri="{FF2B5EF4-FFF2-40B4-BE49-F238E27FC236}">
                  <a16:creationId xmlns:a16="http://schemas.microsoft.com/office/drawing/2014/main" id="{D84F80C9-8F15-4D77-BAAC-6CA211B18B0E}"/>
                </a:ext>
              </a:extLst>
            </p:cNvPr>
            <p:cNvSpPr txBox="1"/>
            <p:nvPr/>
          </p:nvSpPr>
          <p:spPr>
            <a:xfrm>
              <a:off x="2764105" y="1683972"/>
              <a:ext cx="209070" cy="253916"/>
            </a:xfrm>
            <a:prstGeom prst="rect">
              <a:avLst/>
            </a:prstGeom>
            <a:noFill/>
          </p:spPr>
          <p:txBody>
            <a:bodyPr wrap="square" rtlCol="0">
              <a:spAutoFit/>
            </a:bodyPr>
            <a:lstStyle/>
            <a:p>
              <a:r>
                <a:rPr lang="en-US" sz="1050" b="1">
                  <a:solidFill>
                    <a:srgbClr val="00B050"/>
                  </a:solidFill>
                </a:rPr>
                <a:t>R</a:t>
              </a:r>
            </a:p>
          </p:txBody>
        </p:sp>
        <p:sp>
          <p:nvSpPr>
            <p:cNvPr id="29" name="TextBox 28">
              <a:extLst>
                <a:ext uri="{FF2B5EF4-FFF2-40B4-BE49-F238E27FC236}">
                  <a16:creationId xmlns:a16="http://schemas.microsoft.com/office/drawing/2014/main" id="{925D4D05-D018-4E58-8841-70F4B1A12D50}"/>
                </a:ext>
              </a:extLst>
            </p:cNvPr>
            <p:cNvSpPr txBox="1"/>
            <p:nvPr/>
          </p:nvSpPr>
          <p:spPr>
            <a:xfrm>
              <a:off x="2150284" y="3933493"/>
              <a:ext cx="401590" cy="253916"/>
            </a:xfrm>
            <a:prstGeom prst="rect">
              <a:avLst/>
            </a:prstGeom>
            <a:noFill/>
          </p:spPr>
          <p:txBody>
            <a:bodyPr wrap="square" rtlCol="0">
              <a:spAutoFit/>
            </a:bodyPr>
            <a:lstStyle/>
            <a:p>
              <a:r>
                <a:rPr lang="en-US" sz="1050" b="1">
                  <a:solidFill>
                    <a:srgbClr val="00B050"/>
                  </a:solidFill>
                </a:rPr>
                <a:t>BM</a:t>
              </a:r>
            </a:p>
          </p:txBody>
        </p:sp>
        <p:sp>
          <p:nvSpPr>
            <p:cNvPr id="30" name="TextBox 29">
              <a:extLst>
                <a:ext uri="{FF2B5EF4-FFF2-40B4-BE49-F238E27FC236}">
                  <a16:creationId xmlns:a16="http://schemas.microsoft.com/office/drawing/2014/main" id="{71528913-95B8-4951-8710-47BDE3F130A8}"/>
                </a:ext>
              </a:extLst>
            </p:cNvPr>
            <p:cNvSpPr txBox="1"/>
            <p:nvPr/>
          </p:nvSpPr>
          <p:spPr>
            <a:xfrm>
              <a:off x="1555801" y="1683672"/>
              <a:ext cx="209070" cy="253916"/>
            </a:xfrm>
            <a:prstGeom prst="rect">
              <a:avLst/>
            </a:prstGeom>
            <a:noFill/>
          </p:spPr>
          <p:txBody>
            <a:bodyPr wrap="square" rtlCol="0">
              <a:spAutoFit/>
            </a:bodyPr>
            <a:lstStyle/>
            <a:p>
              <a:r>
                <a:rPr lang="en-US" sz="1050" b="1">
                  <a:solidFill>
                    <a:srgbClr val="00B050"/>
                  </a:solidFill>
                </a:rPr>
                <a:t>L</a:t>
              </a:r>
            </a:p>
          </p:txBody>
        </p:sp>
      </p:grpSp>
      <p:sp>
        <p:nvSpPr>
          <p:cNvPr id="31" name="TextBox 30">
            <a:extLst>
              <a:ext uri="{FF2B5EF4-FFF2-40B4-BE49-F238E27FC236}">
                <a16:creationId xmlns:a16="http://schemas.microsoft.com/office/drawing/2014/main" id="{2E02F402-F04E-49FE-9255-AB351ABDFADC}"/>
              </a:ext>
            </a:extLst>
          </p:cNvPr>
          <p:cNvSpPr txBox="1"/>
          <p:nvPr/>
        </p:nvSpPr>
        <p:spPr>
          <a:xfrm>
            <a:off x="6318504"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The Total Package</a:t>
            </a:r>
          </a:p>
        </p:txBody>
      </p:sp>
    </p:spTree>
    <p:extLst>
      <p:ext uri="{BB962C8B-B14F-4D97-AF65-F5344CB8AC3E}">
        <p14:creationId xmlns:p14="http://schemas.microsoft.com/office/powerpoint/2010/main" val="2499611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AD89-FD01-32D6-14C2-4893DFFC27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E62A60-57FD-CEA5-2DA5-4618B73B9B5E}"/>
              </a:ext>
            </a:extLst>
          </p:cNvPr>
          <p:cNvSpPr txBox="1"/>
          <p:nvPr/>
        </p:nvSpPr>
        <p:spPr>
          <a:xfrm>
            <a:off x="6581375" y="4590730"/>
            <a:ext cx="24790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Futura Bk BT"/>
              </a:rPr>
              <a:t>ENTREPRENEURSHIP – The Total Package</a:t>
            </a:r>
            <a:endParaRPr lang="en-US" sz="1000"/>
          </a:p>
        </p:txBody>
      </p:sp>
      <p:pic>
        <p:nvPicPr>
          <p:cNvPr id="2" name="Online Media 1" title="The Total Package">
            <a:hlinkClick r:id="" action="ppaction://media"/>
            <a:extLst>
              <a:ext uri="{FF2B5EF4-FFF2-40B4-BE49-F238E27FC236}">
                <a16:creationId xmlns:a16="http://schemas.microsoft.com/office/drawing/2014/main" id="{2E2B5392-9A6B-246C-E921-2233270EC1B9}"/>
              </a:ext>
            </a:extLst>
          </p:cNvPr>
          <p:cNvPicPr>
            <a:picLocks noRot="1" noChangeAspect="1"/>
          </p:cNvPicPr>
          <p:nvPr>
            <a:videoFile r:link="rId1"/>
          </p:nvPr>
        </p:nvPicPr>
        <p:blipFill>
          <a:blip r:embed="rId3"/>
          <a:stretch>
            <a:fillRect/>
          </a:stretch>
        </p:blipFill>
        <p:spPr>
          <a:xfrm>
            <a:off x="1371600" y="954015"/>
            <a:ext cx="6400800" cy="3606084"/>
          </a:xfrm>
          <a:prstGeom prst="rect">
            <a:avLst/>
          </a:prstGeom>
        </p:spPr>
      </p:pic>
    </p:spTree>
    <p:extLst>
      <p:ext uri="{BB962C8B-B14F-4D97-AF65-F5344CB8AC3E}">
        <p14:creationId xmlns:p14="http://schemas.microsoft.com/office/powerpoint/2010/main" val="70748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A0357B-7A1D-45DF-BD8E-4672289210CC}"/>
              </a:ext>
            </a:extLst>
          </p:cNvPr>
          <p:cNvSpPr txBox="1"/>
          <p:nvPr/>
        </p:nvSpPr>
        <p:spPr>
          <a:xfrm>
            <a:off x="6610845" y="4642166"/>
            <a:ext cx="2825496" cy="246221"/>
          </a:xfrm>
          <a:prstGeom prst="rect">
            <a:avLst/>
          </a:prstGeom>
          <a:noFill/>
        </p:spPr>
        <p:txBody>
          <a:bodyPr wrap="square" rtlCol="0">
            <a:spAutoFit/>
          </a:bodyPr>
          <a:lstStyle/>
          <a:p>
            <a:r>
              <a:rPr lang="en-US" sz="1000">
                <a:latin typeface="Futura Bk BT" panose="020B0502020204020303" pitchFamily="34" charset="0"/>
              </a:rPr>
              <a:t>ENTREPRENEURSHIP – Stay on Budget</a:t>
            </a:r>
          </a:p>
        </p:txBody>
      </p:sp>
      <p:sp>
        <p:nvSpPr>
          <p:cNvPr id="3" name="Rectangle 2">
            <a:extLst>
              <a:ext uri="{FF2B5EF4-FFF2-40B4-BE49-F238E27FC236}">
                <a16:creationId xmlns:a16="http://schemas.microsoft.com/office/drawing/2014/main" id="{B0BBB4CC-9735-48E2-8ED6-6165045BE83C}"/>
              </a:ext>
            </a:extLst>
          </p:cNvPr>
          <p:cNvSpPr/>
          <p:nvPr/>
        </p:nvSpPr>
        <p:spPr>
          <a:xfrm>
            <a:off x="604813" y="1045302"/>
            <a:ext cx="266420" cy="523220"/>
          </a:xfrm>
          <a:prstGeom prst="rect">
            <a:avLst/>
          </a:prstGeom>
        </p:spPr>
        <p:txBody>
          <a:bodyPr wrap="none">
            <a:spAutoFit/>
          </a:bodyPr>
          <a:lstStyle/>
          <a:p>
            <a:r>
              <a:rPr lang="en-US" sz="2800" b="1"/>
              <a:t> </a:t>
            </a:r>
          </a:p>
        </p:txBody>
      </p:sp>
      <p:sp>
        <p:nvSpPr>
          <p:cNvPr id="6" name="Rectangle 5">
            <a:extLst>
              <a:ext uri="{FF2B5EF4-FFF2-40B4-BE49-F238E27FC236}">
                <a16:creationId xmlns:a16="http://schemas.microsoft.com/office/drawing/2014/main" id="{6DE82017-D22A-40F5-8F1D-83BC3CE0360D}"/>
              </a:ext>
            </a:extLst>
          </p:cNvPr>
          <p:cNvSpPr/>
          <p:nvPr/>
        </p:nvSpPr>
        <p:spPr>
          <a:xfrm>
            <a:off x="1133060" y="933286"/>
            <a:ext cx="7687917" cy="1200329"/>
          </a:xfrm>
          <a:prstGeom prst="rect">
            <a:avLst/>
          </a:prstGeom>
        </p:spPr>
        <p:txBody>
          <a:bodyPr wrap="square">
            <a:spAutoFit/>
          </a:bodyPr>
          <a:lstStyle/>
          <a:p>
            <a:r>
              <a:rPr lang="en-US" b="1" i="1"/>
              <a:t>Depending on the size and goals of a business, one or more people may be in charge of handling the different budget or money tasks for a company. There are many different specialized financial careers in business.  Some examples are:</a:t>
            </a:r>
          </a:p>
        </p:txBody>
      </p:sp>
      <p:sp>
        <p:nvSpPr>
          <p:cNvPr id="7" name="TextBox 6">
            <a:extLst>
              <a:ext uri="{FF2B5EF4-FFF2-40B4-BE49-F238E27FC236}">
                <a16:creationId xmlns:a16="http://schemas.microsoft.com/office/drawing/2014/main" id="{81B37337-1BFC-4115-9A9B-06E19BE78C71}"/>
              </a:ext>
            </a:extLst>
          </p:cNvPr>
          <p:cNvSpPr txBox="1"/>
          <p:nvPr/>
        </p:nvSpPr>
        <p:spPr>
          <a:xfrm>
            <a:off x="695738" y="2245631"/>
            <a:ext cx="7012057" cy="2385268"/>
          </a:xfrm>
          <a:prstGeom prst="rect">
            <a:avLst/>
          </a:prstGeom>
          <a:noFill/>
        </p:spPr>
        <p:txBody>
          <a:bodyPr wrap="square" rtlCol="0">
            <a:spAutoFit/>
          </a:bodyPr>
          <a:lstStyle/>
          <a:p>
            <a:pPr marL="285750" indent="-285750">
              <a:buFont typeface="Arial" panose="020B0604020202020204" pitchFamily="34" charset="0"/>
              <a:buChar char="•"/>
            </a:pPr>
            <a:r>
              <a:rPr lang="en-US" sz="1600" b="1"/>
              <a:t>Bookkeeper</a:t>
            </a:r>
            <a:r>
              <a:rPr lang="en-US" sz="1600"/>
              <a:t> - enters day to day business transactions (money coming in and going out)</a:t>
            </a:r>
          </a:p>
          <a:p>
            <a:pPr marL="285750" indent="-285750">
              <a:buFont typeface="Arial" panose="020B0604020202020204" pitchFamily="34" charset="0"/>
              <a:buChar char="•"/>
            </a:pPr>
            <a:endParaRPr lang="en-US" sz="700" b="1"/>
          </a:p>
          <a:p>
            <a:pPr marL="285750" indent="-285750">
              <a:buFont typeface="Arial" panose="020B0604020202020204" pitchFamily="34" charset="0"/>
              <a:buChar char="•"/>
            </a:pPr>
            <a:r>
              <a:rPr lang="en-US" sz="1600" b="1"/>
              <a:t>Accountant</a:t>
            </a:r>
            <a:r>
              <a:rPr lang="en-US" sz="1600"/>
              <a:t> – oversees bookkeeping and makes sure regulations are met and required reports are filed on time</a:t>
            </a:r>
          </a:p>
          <a:p>
            <a:pPr marL="285750" indent="-285750">
              <a:buFont typeface="Arial" panose="020B0604020202020204" pitchFamily="34" charset="0"/>
              <a:buChar char="•"/>
            </a:pPr>
            <a:endParaRPr lang="en-US" sz="700"/>
          </a:p>
          <a:p>
            <a:pPr marL="285750" indent="-285750">
              <a:buFont typeface="Arial" panose="020B0604020202020204" pitchFamily="34" charset="0"/>
              <a:buChar char="•"/>
            </a:pPr>
            <a:r>
              <a:rPr lang="en-US" sz="1600" b="1"/>
              <a:t>Product Manager</a:t>
            </a:r>
            <a:r>
              <a:rPr lang="en-US" sz="1600"/>
              <a:t> – does the research necessary to set product prices</a:t>
            </a:r>
            <a:endParaRPr lang="en-US" sz="1600" b="1"/>
          </a:p>
          <a:p>
            <a:pPr marL="285750" indent="-285750">
              <a:buFont typeface="Arial" panose="020B0604020202020204" pitchFamily="34" charset="0"/>
              <a:buChar char="•"/>
            </a:pPr>
            <a:endParaRPr lang="en-US" sz="700" b="1"/>
          </a:p>
          <a:p>
            <a:pPr marL="285750" indent="-285750">
              <a:buFont typeface="Arial" panose="020B0604020202020204" pitchFamily="34" charset="0"/>
              <a:buChar char="•"/>
            </a:pPr>
            <a:r>
              <a:rPr lang="en-US" sz="1600" b="1"/>
              <a:t>Chief Financial Officer</a:t>
            </a:r>
            <a:r>
              <a:rPr lang="en-US" sz="1600"/>
              <a:t> – Analyzes budget and plans for the long term finances of a company</a:t>
            </a:r>
            <a:endParaRPr lang="en-US" sz="1600" b="1"/>
          </a:p>
        </p:txBody>
      </p:sp>
      <p:pic>
        <p:nvPicPr>
          <p:cNvPr id="15" name="Graphic 14" descr="Dollar">
            <a:extLst>
              <a:ext uri="{FF2B5EF4-FFF2-40B4-BE49-F238E27FC236}">
                <a16:creationId xmlns:a16="http://schemas.microsoft.com/office/drawing/2014/main" id="{68766868-D06B-4976-92BC-49C50146F5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09" y="933286"/>
            <a:ext cx="1138683" cy="1138683"/>
          </a:xfrm>
          <a:prstGeom prst="rect">
            <a:avLst/>
          </a:prstGeom>
        </p:spPr>
      </p:pic>
      <p:pic>
        <p:nvPicPr>
          <p:cNvPr id="16" name="Graphic 15" descr="Money">
            <a:extLst>
              <a:ext uri="{FF2B5EF4-FFF2-40B4-BE49-F238E27FC236}">
                <a16:creationId xmlns:a16="http://schemas.microsoft.com/office/drawing/2014/main" id="{8A56F5E0-03D6-4934-87B1-EBCCBCC958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7795" y="2870620"/>
            <a:ext cx="914400" cy="914400"/>
          </a:xfrm>
          <a:prstGeom prst="rect">
            <a:avLst/>
          </a:prstGeom>
        </p:spPr>
      </p:pic>
    </p:spTree>
    <p:extLst>
      <p:ext uri="{BB962C8B-B14F-4D97-AF65-F5344CB8AC3E}">
        <p14:creationId xmlns:p14="http://schemas.microsoft.com/office/powerpoint/2010/main" val="1869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A4F-1504-460B-92C6-8964067E8A6D}"/>
              </a:ext>
            </a:extLst>
          </p:cNvPr>
          <p:cNvSpPr>
            <a:spLocks noGrp="1"/>
          </p:cNvSpPr>
          <p:nvPr>
            <p:ph type="ctrTitle"/>
          </p:nvPr>
        </p:nvSpPr>
        <p:spPr>
          <a:xfrm>
            <a:off x="-964692" y="-6385"/>
            <a:ext cx="7772400" cy="1102519"/>
          </a:xfrm>
        </p:spPr>
        <p:txBody>
          <a:bodyPr/>
          <a:lstStyle/>
          <a:p>
            <a:br>
              <a:rPr lang="en-US">
                <a:solidFill>
                  <a:srgbClr val="FF0000"/>
                </a:solidFill>
              </a:rPr>
            </a:br>
            <a:br>
              <a:rPr lang="en-US" sz="2000">
                <a:solidFill>
                  <a:srgbClr val="FF0000"/>
                </a:solidFill>
              </a:rPr>
            </a:br>
            <a:br>
              <a:rPr lang="en-US" sz="2000">
                <a:solidFill>
                  <a:srgbClr val="FF0000"/>
                </a:solidFill>
              </a:rPr>
            </a:br>
            <a:br>
              <a:rPr lang="en-US">
                <a:solidFill>
                  <a:srgbClr val="FF0000"/>
                </a:solidFill>
              </a:rPr>
            </a:br>
            <a:endParaRPr lang="en-US" sz="1100">
              <a:solidFill>
                <a:srgbClr val="FF0000"/>
              </a:solidFill>
            </a:endParaRPr>
          </a:p>
        </p:txBody>
      </p:sp>
      <p:graphicFrame>
        <p:nvGraphicFramePr>
          <p:cNvPr id="3" name="Table 2">
            <a:extLst>
              <a:ext uri="{FF2B5EF4-FFF2-40B4-BE49-F238E27FC236}">
                <a16:creationId xmlns:a16="http://schemas.microsoft.com/office/drawing/2014/main" id="{4B85124D-C73C-4C36-B60B-E3292856CBBF}"/>
              </a:ext>
            </a:extLst>
          </p:cNvPr>
          <p:cNvGraphicFramePr>
            <a:graphicFrameLocks noGrp="1"/>
          </p:cNvGraphicFramePr>
          <p:nvPr>
            <p:extLst>
              <p:ext uri="{D42A27DB-BD31-4B8C-83A1-F6EECF244321}">
                <p14:modId xmlns:p14="http://schemas.microsoft.com/office/powerpoint/2010/main" val="430786221"/>
              </p:ext>
            </p:extLst>
          </p:nvPr>
        </p:nvGraphicFramePr>
        <p:xfrm>
          <a:off x="636104" y="1491110"/>
          <a:ext cx="7772400" cy="3151056"/>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662478941"/>
                    </a:ext>
                  </a:extLst>
                </a:gridCol>
                <a:gridCol w="3886200">
                  <a:extLst>
                    <a:ext uri="{9D8B030D-6E8A-4147-A177-3AD203B41FA5}">
                      <a16:colId xmlns:a16="http://schemas.microsoft.com/office/drawing/2014/main" val="1992246880"/>
                    </a:ext>
                  </a:extLst>
                </a:gridCol>
              </a:tblGrid>
              <a:tr h="1504562">
                <a:tc>
                  <a:txBody>
                    <a:bodyPr/>
                    <a:lstStyle/>
                    <a:p>
                      <a:pPr marL="0" marR="0">
                        <a:lnSpc>
                          <a:spcPct val="150000"/>
                        </a:lnSpc>
                        <a:spcBef>
                          <a:spcPts val="0"/>
                        </a:spcBef>
                        <a:spcAft>
                          <a:spcPts val="0"/>
                        </a:spcAft>
                      </a:pPr>
                      <a:r>
                        <a:rPr lang="en-US" sz="1400">
                          <a:effectLst/>
                        </a:rPr>
                        <a:t>assets - </a:t>
                      </a:r>
                      <a:r>
                        <a:rPr lang="en-US" sz="1400" b="0">
                          <a:effectLst/>
                        </a:rPr>
                        <a:t>anything of value that the business owns </a:t>
                      </a:r>
                    </a:p>
                    <a:p>
                      <a:pPr marL="0" marR="0">
                        <a:lnSpc>
                          <a:spcPct val="150000"/>
                        </a:lnSpc>
                        <a:spcBef>
                          <a:spcPts val="0"/>
                        </a:spcBef>
                        <a:spcAft>
                          <a:spcPts val="0"/>
                        </a:spcAft>
                      </a:pPr>
                      <a:r>
                        <a:rPr lang="en-US" sz="1400" b="0">
                          <a:effectLst/>
                        </a:rPr>
                        <a:t>Examples include: owned property or a building, money saved or invested, equipment or vehicles that are fully paid for, product inventory</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liabilities – </a:t>
                      </a:r>
                      <a:r>
                        <a:rPr lang="en-US" sz="1400" b="0">
                          <a:effectLst/>
                        </a:rPr>
                        <a:t>debt or obligations a business owes other parties NOT including supplies or costs of production </a:t>
                      </a:r>
                    </a:p>
                    <a:p>
                      <a:pPr marL="0" marR="0">
                        <a:lnSpc>
                          <a:spcPct val="150000"/>
                        </a:lnSpc>
                        <a:spcBef>
                          <a:spcPts val="0"/>
                        </a:spcBef>
                        <a:spcAft>
                          <a:spcPts val="0"/>
                        </a:spcAft>
                      </a:pPr>
                      <a:r>
                        <a:rPr lang="en-US" sz="1400" b="0">
                          <a:effectLst/>
                        </a:rPr>
                        <a:t>Examples include: loan payments </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2729269"/>
                  </a:ext>
                </a:extLst>
              </a:tr>
              <a:tr h="1264534">
                <a:tc gridSpan="2">
                  <a:txBody>
                    <a:bodyPr/>
                    <a:lstStyle/>
                    <a:p>
                      <a:pPr marL="0" marR="0">
                        <a:lnSpc>
                          <a:spcPct val="150000"/>
                        </a:lnSpc>
                        <a:spcBef>
                          <a:spcPts val="0"/>
                        </a:spcBef>
                        <a:spcAft>
                          <a:spcPts val="0"/>
                        </a:spcAft>
                      </a:pPr>
                      <a:r>
                        <a:rPr lang="en-US" sz="1400">
                          <a:effectLst/>
                        </a:rPr>
                        <a:t>expenses – </a:t>
                      </a:r>
                      <a:r>
                        <a:rPr lang="en-US" sz="1400" b="0">
                          <a:effectLst/>
                        </a:rPr>
                        <a:t>costs of production &amp; normal business operations </a:t>
                      </a:r>
                    </a:p>
                    <a:p>
                      <a:pPr marL="0" marR="0">
                        <a:lnSpc>
                          <a:spcPct val="150000"/>
                        </a:lnSpc>
                        <a:spcBef>
                          <a:spcPts val="0"/>
                        </a:spcBef>
                        <a:spcAft>
                          <a:spcPts val="0"/>
                        </a:spcAft>
                      </a:pPr>
                      <a:r>
                        <a:rPr lang="en-US" sz="1400" b="0">
                          <a:effectLst/>
                        </a:rPr>
                        <a:t>Examples include: rent/lease payment, utilities (water, electricity, heat) production equipment and supplies, marketing &amp; printing service fees, office supplies, furnishing, employee wages &amp; benefits, income taxes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1759816"/>
                  </a:ext>
                </a:extLst>
              </a:tr>
            </a:tbl>
          </a:graphicData>
        </a:graphic>
      </p:graphicFrame>
      <p:sp>
        <p:nvSpPr>
          <p:cNvPr id="5" name="Rectangle 4">
            <a:extLst>
              <a:ext uri="{FF2B5EF4-FFF2-40B4-BE49-F238E27FC236}">
                <a16:creationId xmlns:a16="http://schemas.microsoft.com/office/drawing/2014/main" id="{9A5F8274-5898-4392-9C9F-488E1D6AF1B6}"/>
              </a:ext>
            </a:extLst>
          </p:cNvPr>
          <p:cNvSpPr/>
          <p:nvPr/>
        </p:nvSpPr>
        <p:spPr>
          <a:xfrm>
            <a:off x="636104" y="817424"/>
            <a:ext cx="8179904" cy="646331"/>
          </a:xfrm>
          <a:prstGeom prst="rect">
            <a:avLst/>
          </a:prstGeom>
        </p:spPr>
        <p:txBody>
          <a:bodyPr wrap="square">
            <a:spAutoFit/>
          </a:bodyPr>
          <a:lstStyle/>
          <a:p>
            <a:r>
              <a:rPr lang="en-US" i="1"/>
              <a:t>All companies must consider </a:t>
            </a:r>
            <a:r>
              <a:rPr lang="en-US" b="1" i="1"/>
              <a:t>Assets, Liabilities, &amp; Expenses</a:t>
            </a:r>
            <a:r>
              <a:rPr lang="en-US" i="1"/>
              <a:t> </a:t>
            </a:r>
          </a:p>
          <a:p>
            <a:r>
              <a:rPr lang="en-US" i="1"/>
              <a:t>when creating a budget and sales plan for their products.</a:t>
            </a:r>
          </a:p>
        </p:txBody>
      </p:sp>
      <p:sp>
        <p:nvSpPr>
          <p:cNvPr id="7" name="TextBox 6">
            <a:extLst>
              <a:ext uri="{FF2B5EF4-FFF2-40B4-BE49-F238E27FC236}">
                <a16:creationId xmlns:a16="http://schemas.microsoft.com/office/drawing/2014/main" id="{D5BCA24F-16BE-44D8-8960-10770AA9CF9B}"/>
              </a:ext>
            </a:extLst>
          </p:cNvPr>
          <p:cNvSpPr txBox="1"/>
          <p:nvPr/>
        </p:nvSpPr>
        <p:spPr>
          <a:xfrm>
            <a:off x="6610845" y="4642166"/>
            <a:ext cx="2825496" cy="246221"/>
          </a:xfrm>
          <a:prstGeom prst="rect">
            <a:avLst/>
          </a:prstGeom>
          <a:noFill/>
        </p:spPr>
        <p:txBody>
          <a:bodyPr wrap="square" rtlCol="0">
            <a:spAutoFit/>
          </a:bodyPr>
          <a:lstStyle/>
          <a:p>
            <a:r>
              <a:rPr lang="en-US" sz="1000">
                <a:latin typeface="Futura Bk BT" panose="020B0502020204020303" pitchFamily="34" charset="0"/>
              </a:rPr>
              <a:t>ENTREPRENEURSHIP – Stay on Budget</a:t>
            </a:r>
          </a:p>
        </p:txBody>
      </p:sp>
    </p:spTree>
    <p:extLst>
      <p:ext uri="{BB962C8B-B14F-4D97-AF65-F5344CB8AC3E}">
        <p14:creationId xmlns:p14="http://schemas.microsoft.com/office/powerpoint/2010/main" val="2645216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A4F-1504-460B-92C6-8964067E8A6D}"/>
              </a:ext>
            </a:extLst>
          </p:cNvPr>
          <p:cNvSpPr>
            <a:spLocks noGrp="1"/>
          </p:cNvSpPr>
          <p:nvPr>
            <p:ph type="ctrTitle"/>
          </p:nvPr>
        </p:nvSpPr>
        <p:spPr>
          <a:xfrm>
            <a:off x="429768" y="821090"/>
            <a:ext cx="7772400" cy="551259"/>
          </a:xfrm>
        </p:spPr>
        <p:txBody>
          <a:bodyPr/>
          <a:lstStyle/>
          <a:p>
            <a:r>
              <a:rPr lang="en-US" sz="2400" b="1">
                <a:solidFill>
                  <a:schemeClr val="tx1"/>
                </a:solidFill>
              </a:rPr>
              <a:t>Types of Expenses</a:t>
            </a:r>
            <a:br>
              <a:rPr lang="en-US" sz="2400">
                <a:solidFill>
                  <a:srgbClr val="FF0000"/>
                </a:solidFill>
              </a:rPr>
            </a:br>
            <a:br>
              <a:rPr lang="en-US" sz="2400">
                <a:solidFill>
                  <a:srgbClr val="FF0000"/>
                </a:solidFill>
              </a:rPr>
            </a:br>
            <a:endParaRPr lang="en-US" sz="2400">
              <a:solidFill>
                <a:srgbClr val="FF0000"/>
              </a:solidFill>
            </a:endParaRPr>
          </a:p>
        </p:txBody>
      </p:sp>
      <p:graphicFrame>
        <p:nvGraphicFramePr>
          <p:cNvPr id="4" name="Table 3">
            <a:extLst>
              <a:ext uri="{FF2B5EF4-FFF2-40B4-BE49-F238E27FC236}">
                <a16:creationId xmlns:a16="http://schemas.microsoft.com/office/drawing/2014/main" id="{0E71EEB6-6D95-4836-8617-A32E3BB89CB5}"/>
              </a:ext>
            </a:extLst>
          </p:cNvPr>
          <p:cNvGraphicFramePr>
            <a:graphicFrameLocks noGrp="1"/>
          </p:cNvGraphicFramePr>
          <p:nvPr>
            <p:extLst>
              <p:ext uri="{D42A27DB-BD31-4B8C-83A1-F6EECF244321}">
                <p14:modId xmlns:p14="http://schemas.microsoft.com/office/powerpoint/2010/main" val="1486504256"/>
              </p:ext>
            </p:extLst>
          </p:nvPr>
        </p:nvGraphicFramePr>
        <p:xfrm>
          <a:off x="429768" y="1284286"/>
          <a:ext cx="8069580" cy="3357880"/>
        </p:xfrm>
        <a:graphic>
          <a:graphicData uri="http://schemas.openxmlformats.org/drawingml/2006/table">
            <a:tbl>
              <a:tblPr firstRow="1" bandRow="1">
                <a:tableStyleId>{5C22544A-7EE6-4342-B048-85BDC9FD1C3A}</a:tableStyleId>
              </a:tblPr>
              <a:tblGrid>
                <a:gridCol w="1613916">
                  <a:extLst>
                    <a:ext uri="{9D8B030D-6E8A-4147-A177-3AD203B41FA5}">
                      <a16:colId xmlns:a16="http://schemas.microsoft.com/office/drawing/2014/main" val="1345723607"/>
                    </a:ext>
                  </a:extLst>
                </a:gridCol>
                <a:gridCol w="1613916">
                  <a:extLst>
                    <a:ext uri="{9D8B030D-6E8A-4147-A177-3AD203B41FA5}">
                      <a16:colId xmlns:a16="http://schemas.microsoft.com/office/drawing/2014/main" val="2232035536"/>
                    </a:ext>
                  </a:extLst>
                </a:gridCol>
                <a:gridCol w="1613916">
                  <a:extLst>
                    <a:ext uri="{9D8B030D-6E8A-4147-A177-3AD203B41FA5}">
                      <a16:colId xmlns:a16="http://schemas.microsoft.com/office/drawing/2014/main" val="2731950541"/>
                    </a:ext>
                  </a:extLst>
                </a:gridCol>
                <a:gridCol w="1613916">
                  <a:extLst>
                    <a:ext uri="{9D8B030D-6E8A-4147-A177-3AD203B41FA5}">
                      <a16:colId xmlns:a16="http://schemas.microsoft.com/office/drawing/2014/main" val="1704146925"/>
                    </a:ext>
                  </a:extLst>
                </a:gridCol>
                <a:gridCol w="1613916">
                  <a:extLst>
                    <a:ext uri="{9D8B030D-6E8A-4147-A177-3AD203B41FA5}">
                      <a16:colId xmlns:a16="http://schemas.microsoft.com/office/drawing/2014/main" val="3916789680"/>
                    </a:ext>
                  </a:extLst>
                </a:gridCol>
              </a:tblGrid>
              <a:tr h="370840">
                <a:tc gridSpan="2">
                  <a:txBody>
                    <a:bodyPr/>
                    <a:lstStyle/>
                    <a:p>
                      <a:pPr algn="ctr"/>
                      <a:r>
                        <a:rPr lang="en-US" sz="1600"/>
                        <a:t>Supplies</a:t>
                      </a:r>
                    </a:p>
                  </a:txBody>
                  <a:tcPr/>
                </a:tc>
                <a:tc hMerge="1">
                  <a:txBody>
                    <a:bodyPr/>
                    <a:lstStyle/>
                    <a:p>
                      <a:endParaRPr lang="en-US"/>
                    </a:p>
                  </a:txBody>
                  <a:tcPr/>
                </a:tc>
                <a:tc>
                  <a:txBody>
                    <a:bodyPr/>
                    <a:lstStyle/>
                    <a:p>
                      <a:pPr algn="ctr"/>
                      <a:r>
                        <a:rPr lang="en-US" sz="1600"/>
                        <a:t>  Utilities &amp; Bills</a:t>
                      </a:r>
                    </a:p>
                  </a:txBody>
                  <a:tcPr/>
                </a:tc>
                <a:tc>
                  <a:txBody>
                    <a:bodyPr/>
                    <a:lstStyle/>
                    <a:p>
                      <a:pPr algn="ctr"/>
                      <a:r>
                        <a:rPr lang="en-US" sz="1600"/>
                        <a:t>Services</a:t>
                      </a:r>
                    </a:p>
                  </a:txBody>
                  <a:tcPr/>
                </a:tc>
                <a:tc>
                  <a:txBody>
                    <a:bodyPr/>
                    <a:lstStyle/>
                    <a:p>
                      <a:pPr algn="ctr"/>
                      <a:r>
                        <a:rPr lang="en-US" sz="1600"/>
                        <a:t>Wages</a:t>
                      </a:r>
                    </a:p>
                  </a:txBody>
                  <a:tcPr/>
                </a:tc>
                <a:extLst>
                  <a:ext uri="{0D108BD9-81ED-4DB2-BD59-A6C34878D82A}">
                    <a16:rowId xmlns:a16="http://schemas.microsoft.com/office/drawing/2014/main" val="2320857646"/>
                  </a:ext>
                </a:extLst>
              </a:tr>
              <a:tr h="370840">
                <a:tc>
                  <a:txBody>
                    <a:bodyPr/>
                    <a:lstStyle/>
                    <a:p>
                      <a:pPr algn="ctr"/>
                      <a:r>
                        <a:rPr lang="en-US" sz="1400"/>
                        <a:t>Non - Consumable</a:t>
                      </a:r>
                    </a:p>
                  </a:txBody>
                  <a:tcPr/>
                </a:tc>
                <a:tc>
                  <a:txBody>
                    <a:bodyPr/>
                    <a:lstStyle/>
                    <a:p>
                      <a:pPr algn="ctr"/>
                      <a:r>
                        <a:rPr lang="en-US" sz="1400"/>
                        <a:t>Consumable</a:t>
                      </a:r>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2915889342"/>
                  </a:ext>
                </a:extLst>
              </a:tr>
              <a:tr h="370840">
                <a:tc>
                  <a:txBody>
                    <a:bodyPr/>
                    <a:lstStyle/>
                    <a:p>
                      <a:pPr algn="ctr"/>
                      <a:r>
                        <a:rPr lang="en-US" sz="1400"/>
                        <a:t>purchase once and continue using</a:t>
                      </a:r>
                    </a:p>
                  </a:txBody>
                  <a:tcPr/>
                </a:tc>
                <a:tc>
                  <a:txBody>
                    <a:bodyPr/>
                    <a:lstStyle/>
                    <a:p>
                      <a:pPr algn="ctr"/>
                      <a:r>
                        <a:rPr lang="en-US" sz="1400"/>
                        <a:t>used up with one or more uses</a:t>
                      </a:r>
                    </a:p>
                  </a:txBody>
                  <a:tcPr/>
                </a:tc>
                <a:tc>
                  <a:txBody>
                    <a:bodyPr/>
                    <a:lstStyle/>
                    <a:p>
                      <a:pPr algn="ctr"/>
                      <a:r>
                        <a:rPr lang="en-US" sz="1400"/>
                        <a:t>Paid to companies for costs of operation &amp; production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Work done by other companies for your product</a:t>
                      </a:r>
                    </a:p>
                    <a:p>
                      <a:pPr algn="ctr"/>
                      <a:endParaRPr lang="en-US" sz="1400"/>
                    </a:p>
                  </a:txBody>
                  <a:tcPr/>
                </a:tc>
                <a:tc>
                  <a:txBody>
                    <a:bodyPr/>
                    <a:lstStyle/>
                    <a:p>
                      <a:pPr algn="ctr"/>
                      <a:r>
                        <a:rPr lang="en-US" sz="1400"/>
                        <a:t>Money paid to employees</a:t>
                      </a:r>
                    </a:p>
                  </a:txBody>
                  <a:tcPr/>
                </a:tc>
                <a:extLst>
                  <a:ext uri="{0D108BD9-81ED-4DB2-BD59-A6C34878D82A}">
                    <a16:rowId xmlns:a16="http://schemas.microsoft.com/office/drawing/2014/main" val="3806621859"/>
                  </a:ext>
                </a:extLst>
              </a:tr>
              <a:tr h="370840">
                <a:tc gridSpan="4">
                  <a:txBody>
                    <a:bodyPr/>
                    <a:lstStyle/>
                    <a:p>
                      <a:pPr algn="l"/>
                      <a:r>
                        <a:rPr lang="en-US" sz="1400" b="1"/>
                        <a:t>Examples</a:t>
                      </a:r>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a:txBody>
                    <a:bodyPr/>
                    <a:lstStyle/>
                    <a:p>
                      <a:pPr algn="l"/>
                      <a:endParaRPr lang="en-US" sz="1400" b="1"/>
                    </a:p>
                  </a:txBody>
                  <a:tcPr/>
                </a:tc>
                <a:extLst>
                  <a:ext uri="{0D108BD9-81ED-4DB2-BD59-A6C34878D82A}">
                    <a16:rowId xmlns:a16="http://schemas.microsoft.com/office/drawing/2014/main" val="3589319559"/>
                  </a:ext>
                </a:extLst>
              </a:tr>
              <a:tr h="370840">
                <a:tc>
                  <a:txBody>
                    <a:bodyPr/>
                    <a:lstStyle/>
                    <a:p>
                      <a:pPr algn="ctr"/>
                      <a:r>
                        <a:rPr lang="en-US" sz="1400"/>
                        <a:t>equipment, machines, tools, furniture</a:t>
                      </a:r>
                    </a:p>
                  </a:txBody>
                  <a:tcPr/>
                </a:tc>
                <a:tc>
                  <a:txBody>
                    <a:bodyPr/>
                    <a:lstStyle/>
                    <a:p>
                      <a:pPr algn="ctr"/>
                      <a:r>
                        <a:rPr lang="en-US" sz="1400"/>
                        <a:t>parts, materials, packaging, ink</a:t>
                      </a:r>
                    </a:p>
                  </a:txBody>
                  <a:tcPr/>
                </a:tc>
                <a:tc>
                  <a:txBody>
                    <a:bodyPr/>
                    <a:lstStyle/>
                    <a:p>
                      <a:pPr algn="ctr"/>
                      <a:r>
                        <a:rPr lang="en-US" sz="1400"/>
                        <a:t>electricity, </a:t>
                      </a:r>
                    </a:p>
                    <a:p>
                      <a:pPr algn="ctr"/>
                      <a:r>
                        <a:rPr lang="en-US" sz="1400"/>
                        <a:t>water, internet, </a:t>
                      </a:r>
                    </a:p>
                    <a:p>
                      <a:pPr algn="ctr"/>
                      <a:r>
                        <a:rPr lang="en-US" sz="1400"/>
                        <a:t>lease payment</a:t>
                      </a:r>
                    </a:p>
                  </a:txBody>
                  <a:tcPr/>
                </a:tc>
                <a:tc>
                  <a:txBody>
                    <a:bodyPr/>
                    <a:lstStyle/>
                    <a:p>
                      <a:pPr algn="ctr"/>
                      <a:r>
                        <a:rPr lang="en-US" sz="1400"/>
                        <a:t>printing, shipping, advertising</a:t>
                      </a:r>
                    </a:p>
                  </a:txBody>
                  <a:tcPr/>
                </a:tc>
                <a:tc>
                  <a:txBody>
                    <a:bodyPr/>
                    <a:lstStyle/>
                    <a:p>
                      <a:pPr algn="ctr"/>
                      <a:r>
                        <a:rPr lang="en-US" sz="1400"/>
                        <a:t>Hourly, salary, overtime, benefits</a:t>
                      </a:r>
                    </a:p>
                  </a:txBody>
                  <a:tcPr/>
                </a:tc>
                <a:extLst>
                  <a:ext uri="{0D108BD9-81ED-4DB2-BD59-A6C34878D82A}">
                    <a16:rowId xmlns:a16="http://schemas.microsoft.com/office/drawing/2014/main" val="4084184035"/>
                  </a:ext>
                </a:extLst>
              </a:tr>
            </a:tbl>
          </a:graphicData>
        </a:graphic>
      </p:graphicFrame>
      <p:sp>
        <p:nvSpPr>
          <p:cNvPr id="7" name="TextBox 6">
            <a:extLst>
              <a:ext uri="{FF2B5EF4-FFF2-40B4-BE49-F238E27FC236}">
                <a16:creationId xmlns:a16="http://schemas.microsoft.com/office/drawing/2014/main" id="{B6D13838-7567-4579-B21B-CCB48F0D0396}"/>
              </a:ext>
            </a:extLst>
          </p:cNvPr>
          <p:cNvSpPr txBox="1"/>
          <p:nvPr/>
        </p:nvSpPr>
        <p:spPr>
          <a:xfrm>
            <a:off x="6610845" y="4642166"/>
            <a:ext cx="2825496" cy="246221"/>
          </a:xfrm>
          <a:prstGeom prst="rect">
            <a:avLst/>
          </a:prstGeom>
          <a:noFill/>
        </p:spPr>
        <p:txBody>
          <a:bodyPr wrap="square" rtlCol="0">
            <a:spAutoFit/>
          </a:bodyPr>
          <a:lstStyle/>
          <a:p>
            <a:r>
              <a:rPr lang="en-US" sz="1000">
                <a:latin typeface="Futura Bk BT" panose="020B0502020204020303" pitchFamily="34" charset="0"/>
              </a:rPr>
              <a:t>ENTREPRENEURSHIP – Stay on Budget</a:t>
            </a:r>
          </a:p>
        </p:txBody>
      </p:sp>
    </p:spTree>
    <p:extLst>
      <p:ext uri="{BB962C8B-B14F-4D97-AF65-F5344CB8AC3E}">
        <p14:creationId xmlns:p14="http://schemas.microsoft.com/office/powerpoint/2010/main" val="167940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A4F-1504-460B-92C6-8964067E8A6D}"/>
              </a:ext>
            </a:extLst>
          </p:cNvPr>
          <p:cNvSpPr>
            <a:spLocks noGrp="1"/>
          </p:cNvSpPr>
          <p:nvPr>
            <p:ph type="ctrTitle"/>
          </p:nvPr>
        </p:nvSpPr>
        <p:spPr>
          <a:xfrm>
            <a:off x="660247" y="823763"/>
            <a:ext cx="3511285" cy="496135"/>
          </a:xfrm>
        </p:spPr>
        <p:txBody>
          <a:bodyPr/>
          <a:lstStyle/>
          <a:p>
            <a:r>
              <a:rPr lang="en-US" sz="2400" b="1">
                <a:solidFill>
                  <a:schemeClr val="tx1"/>
                </a:solidFill>
              </a:rPr>
              <a:t>What to charge?</a:t>
            </a:r>
            <a:br>
              <a:rPr lang="en-US" sz="4000">
                <a:solidFill>
                  <a:srgbClr val="FF0000"/>
                </a:solidFill>
              </a:rPr>
            </a:br>
            <a:endParaRPr lang="en-US" sz="1050">
              <a:solidFill>
                <a:srgbClr val="FF0000"/>
              </a:solidFill>
            </a:endParaRPr>
          </a:p>
        </p:txBody>
      </p:sp>
      <p:sp>
        <p:nvSpPr>
          <p:cNvPr id="5" name="TextBox 4">
            <a:extLst>
              <a:ext uri="{FF2B5EF4-FFF2-40B4-BE49-F238E27FC236}">
                <a16:creationId xmlns:a16="http://schemas.microsoft.com/office/drawing/2014/main" id="{C028DE9B-1117-49AD-9A46-0992ED470B85}"/>
              </a:ext>
            </a:extLst>
          </p:cNvPr>
          <p:cNvSpPr txBox="1"/>
          <p:nvPr/>
        </p:nvSpPr>
        <p:spPr>
          <a:xfrm>
            <a:off x="660247" y="1279378"/>
            <a:ext cx="8337988" cy="646331"/>
          </a:xfrm>
          <a:prstGeom prst="rect">
            <a:avLst/>
          </a:prstGeom>
          <a:noFill/>
        </p:spPr>
        <p:txBody>
          <a:bodyPr wrap="square" rtlCol="0">
            <a:spAutoFit/>
          </a:bodyPr>
          <a:lstStyle/>
          <a:p>
            <a:pPr marL="285750" indent="-285750">
              <a:buFont typeface="Arial" panose="020B0604020202020204" pitchFamily="34" charset="0"/>
              <a:buChar char="•"/>
            </a:pPr>
            <a:r>
              <a:rPr lang="en-US" sz="1600"/>
              <a:t>In order to remain in business, a company must make a </a:t>
            </a:r>
            <a:r>
              <a:rPr lang="en-US" sz="1600" b="1"/>
              <a:t>profit</a:t>
            </a:r>
            <a:r>
              <a:rPr lang="en-US" sz="1600"/>
              <a:t>.  </a:t>
            </a:r>
            <a:endParaRPr lang="en-US" sz="700" b="1"/>
          </a:p>
          <a:p>
            <a:pPr algn="ctr"/>
            <a:r>
              <a:rPr lang="en-US" sz="2000" b="1"/>
              <a:t>SALE PRICE – </a:t>
            </a:r>
            <a:r>
              <a:rPr lang="en-US" sz="2000" b="1" u="sng"/>
              <a:t>ALL</a:t>
            </a:r>
            <a:r>
              <a:rPr lang="en-US" sz="2000" b="1"/>
              <a:t> EXPENSES = PROFIT</a:t>
            </a:r>
            <a:endParaRPr lang="en-US" sz="2000"/>
          </a:p>
        </p:txBody>
      </p:sp>
      <p:sp>
        <p:nvSpPr>
          <p:cNvPr id="6" name="TextBox 5">
            <a:extLst>
              <a:ext uri="{FF2B5EF4-FFF2-40B4-BE49-F238E27FC236}">
                <a16:creationId xmlns:a16="http://schemas.microsoft.com/office/drawing/2014/main" id="{F04894DB-1793-47D2-ACD1-2CEDC00708DA}"/>
              </a:ext>
            </a:extLst>
          </p:cNvPr>
          <p:cNvSpPr txBox="1"/>
          <p:nvPr/>
        </p:nvSpPr>
        <p:spPr>
          <a:xfrm>
            <a:off x="680008" y="1965825"/>
            <a:ext cx="7267396" cy="830997"/>
          </a:xfrm>
          <a:prstGeom prst="rect">
            <a:avLst/>
          </a:prstGeom>
          <a:noFill/>
        </p:spPr>
        <p:txBody>
          <a:bodyPr wrap="square" rtlCol="0">
            <a:spAutoFit/>
          </a:bodyPr>
          <a:lstStyle/>
          <a:p>
            <a:pPr marL="285750" indent="-285750">
              <a:buFont typeface="Arial" panose="020B0604020202020204" pitchFamily="34" charset="0"/>
              <a:buChar char="•"/>
            </a:pPr>
            <a:r>
              <a:rPr lang="en-US" sz="1600"/>
              <a:t>The current average profit margin for U.S. businesses ranges from </a:t>
            </a:r>
            <a:r>
              <a:rPr lang="en-US" sz="1600" b="1"/>
              <a:t>7% - 10%</a:t>
            </a:r>
            <a:r>
              <a:rPr lang="en-US" sz="1600"/>
              <a:t>.  This means some businesses have higher profits and some have lower.</a:t>
            </a:r>
          </a:p>
        </p:txBody>
      </p:sp>
      <p:pic>
        <p:nvPicPr>
          <p:cNvPr id="8" name="Graphic 7" descr="Coins">
            <a:extLst>
              <a:ext uri="{FF2B5EF4-FFF2-40B4-BE49-F238E27FC236}">
                <a16:creationId xmlns:a16="http://schemas.microsoft.com/office/drawing/2014/main" id="{D6DB0ADA-403A-4447-9DEF-49B59FDE2A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6960" y="1503673"/>
            <a:ext cx="496136" cy="496136"/>
          </a:xfrm>
          <a:prstGeom prst="rect">
            <a:avLst/>
          </a:prstGeom>
        </p:spPr>
      </p:pic>
      <p:graphicFrame>
        <p:nvGraphicFramePr>
          <p:cNvPr id="10" name="Table 9">
            <a:extLst>
              <a:ext uri="{FF2B5EF4-FFF2-40B4-BE49-F238E27FC236}">
                <a16:creationId xmlns:a16="http://schemas.microsoft.com/office/drawing/2014/main" id="{82798E78-E53F-4C4E-B76B-61015F3BEF88}"/>
              </a:ext>
            </a:extLst>
          </p:cNvPr>
          <p:cNvGraphicFramePr>
            <a:graphicFrameLocks noGrp="1"/>
          </p:cNvGraphicFramePr>
          <p:nvPr>
            <p:extLst>
              <p:ext uri="{D42A27DB-BD31-4B8C-83A1-F6EECF244321}">
                <p14:modId xmlns:p14="http://schemas.microsoft.com/office/powerpoint/2010/main" val="514623402"/>
              </p:ext>
            </p:extLst>
          </p:nvPr>
        </p:nvGraphicFramePr>
        <p:xfrm>
          <a:off x="536415" y="3088523"/>
          <a:ext cx="8071170" cy="1569720"/>
        </p:xfrm>
        <a:graphic>
          <a:graphicData uri="http://schemas.openxmlformats.org/drawingml/2006/table">
            <a:tbl>
              <a:tblPr firstRow="1" bandRow="1">
                <a:tableStyleId>{5C22544A-7EE6-4342-B048-85BDC9FD1C3A}</a:tableStyleId>
              </a:tblPr>
              <a:tblGrid>
                <a:gridCol w="1347051">
                  <a:extLst>
                    <a:ext uri="{9D8B030D-6E8A-4147-A177-3AD203B41FA5}">
                      <a16:colId xmlns:a16="http://schemas.microsoft.com/office/drawing/2014/main" val="4134667890"/>
                    </a:ext>
                  </a:extLst>
                </a:gridCol>
                <a:gridCol w="1893404">
                  <a:extLst>
                    <a:ext uri="{9D8B030D-6E8A-4147-A177-3AD203B41FA5}">
                      <a16:colId xmlns:a16="http://schemas.microsoft.com/office/drawing/2014/main" val="2225885511"/>
                    </a:ext>
                  </a:extLst>
                </a:gridCol>
                <a:gridCol w="1443362">
                  <a:extLst>
                    <a:ext uri="{9D8B030D-6E8A-4147-A177-3AD203B41FA5}">
                      <a16:colId xmlns:a16="http://schemas.microsoft.com/office/drawing/2014/main" val="2996039848"/>
                    </a:ext>
                  </a:extLst>
                </a:gridCol>
                <a:gridCol w="1535596">
                  <a:extLst>
                    <a:ext uri="{9D8B030D-6E8A-4147-A177-3AD203B41FA5}">
                      <a16:colId xmlns:a16="http://schemas.microsoft.com/office/drawing/2014/main" val="750550393"/>
                    </a:ext>
                  </a:extLst>
                </a:gridCol>
                <a:gridCol w="1851757">
                  <a:extLst>
                    <a:ext uri="{9D8B030D-6E8A-4147-A177-3AD203B41FA5}">
                      <a16:colId xmlns:a16="http://schemas.microsoft.com/office/drawing/2014/main" val="26405417"/>
                    </a:ext>
                  </a:extLst>
                </a:gridCol>
              </a:tblGrid>
              <a:tr h="370840">
                <a:tc>
                  <a:txBody>
                    <a:bodyPr/>
                    <a:lstStyle/>
                    <a:p>
                      <a:r>
                        <a:rPr lang="en-US" sz="1200"/>
                        <a:t>Sale Price </a:t>
                      </a:r>
                    </a:p>
                    <a:p>
                      <a:r>
                        <a:rPr lang="en-US" sz="1200"/>
                        <a:t>per item</a:t>
                      </a:r>
                    </a:p>
                  </a:txBody>
                  <a:tcPr/>
                </a:tc>
                <a:tc>
                  <a:txBody>
                    <a:bodyPr/>
                    <a:lstStyle/>
                    <a:p>
                      <a:pPr marL="0" indent="0">
                        <a:buFontTx/>
                        <a:buNone/>
                      </a:pPr>
                      <a:r>
                        <a:rPr lang="en-US" sz="1200"/>
                        <a:t>- Total Expenses per item</a:t>
                      </a:r>
                    </a:p>
                  </a:txBody>
                  <a:tcPr/>
                </a:tc>
                <a:tc>
                  <a:txBody>
                    <a:bodyPr/>
                    <a:lstStyle/>
                    <a:p>
                      <a:r>
                        <a:rPr lang="en-US" sz="1200"/>
                        <a:t>= Profit</a:t>
                      </a:r>
                    </a:p>
                    <a:p>
                      <a:r>
                        <a:rPr lang="en-US" sz="1200"/>
                        <a:t>    per item</a:t>
                      </a:r>
                    </a:p>
                  </a:txBody>
                  <a:tcPr/>
                </a:tc>
                <a:tc>
                  <a:txBody>
                    <a:bodyPr/>
                    <a:lstStyle/>
                    <a:p>
                      <a:r>
                        <a:rPr lang="en-US" sz="1200"/>
                        <a:t>Profit </a:t>
                      </a:r>
                      <a:r>
                        <a:rPr lang="en-US" sz="1200">
                          <a:latin typeface="Times New Roman" panose="02020603050405020304" pitchFamily="18" charset="0"/>
                          <a:cs typeface="Times New Roman" panose="02020603050405020304" pitchFamily="18" charset="0"/>
                        </a:rPr>
                        <a:t>÷</a:t>
                      </a:r>
                      <a:r>
                        <a:rPr lang="en-US" sz="1200">
                          <a:latin typeface="+mj-lt"/>
                          <a:cs typeface="Times New Roman" panose="02020603050405020304" pitchFamily="18" charset="0"/>
                        </a:rPr>
                        <a:t> Price</a:t>
                      </a:r>
                      <a:endParaRPr lang="en-US" sz="1200"/>
                    </a:p>
                  </a:txBody>
                  <a:tcPr/>
                </a:tc>
                <a:tc>
                  <a:txBody>
                    <a:bodyPr/>
                    <a:lstStyle/>
                    <a:p>
                      <a:r>
                        <a:rPr lang="en-US" sz="1200"/>
                        <a:t>= Profit Margin %</a:t>
                      </a:r>
                    </a:p>
                  </a:txBody>
                  <a:tcPr/>
                </a:tc>
                <a:extLst>
                  <a:ext uri="{0D108BD9-81ED-4DB2-BD59-A6C34878D82A}">
                    <a16:rowId xmlns:a16="http://schemas.microsoft.com/office/drawing/2014/main" val="3192480740"/>
                  </a:ext>
                </a:extLst>
              </a:tr>
              <a:tr h="370840">
                <a:tc>
                  <a:txBody>
                    <a:bodyPr/>
                    <a:lstStyle/>
                    <a:p>
                      <a:r>
                        <a:rPr lang="en-US" sz="1200"/>
                        <a:t>$3.99</a:t>
                      </a:r>
                    </a:p>
                  </a:txBody>
                  <a:tcPr/>
                </a:tc>
                <a:tc>
                  <a:txBody>
                    <a:bodyPr/>
                    <a:lstStyle/>
                    <a:p>
                      <a:r>
                        <a:rPr lang="en-US" sz="1200"/>
                        <a:t>- $3.60</a:t>
                      </a:r>
                    </a:p>
                  </a:txBody>
                  <a:tcPr/>
                </a:tc>
                <a:tc>
                  <a:txBody>
                    <a:bodyPr/>
                    <a:lstStyle/>
                    <a:p>
                      <a:r>
                        <a:rPr lang="en-US" sz="1200"/>
                        <a:t>$0.39</a:t>
                      </a:r>
                    </a:p>
                  </a:txBody>
                  <a:tcPr/>
                </a:tc>
                <a:tc>
                  <a:txBody>
                    <a:bodyPr/>
                    <a:lstStyle/>
                    <a:p>
                      <a:r>
                        <a:rPr lang="en-US" sz="1200"/>
                        <a:t>$0.40 </a:t>
                      </a:r>
                      <a:r>
                        <a:rPr lang="en-US" sz="1200">
                          <a:latin typeface="Times New Roman" panose="02020603050405020304" pitchFamily="18" charset="0"/>
                          <a:cs typeface="Times New Roman" panose="02020603050405020304" pitchFamily="18" charset="0"/>
                        </a:rPr>
                        <a:t>÷ </a:t>
                      </a:r>
                      <a:r>
                        <a:rPr lang="en-US" sz="1200">
                          <a:latin typeface="+mj-lt"/>
                          <a:cs typeface="Times New Roman" panose="02020603050405020304" pitchFamily="18" charset="0"/>
                        </a:rPr>
                        <a:t>$4.00</a:t>
                      </a:r>
                      <a:endParaRPr lang="en-US" sz="1200"/>
                    </a:p>
                  </a:txBody>
                  <a:tcPr/>
                </a:tc>
                <a:tc>
                  <a:txBody>
                    <a:bodyPr/>
                    <a:lstStyle/>
                    <a:p>
                      <a:r>
                        <a:rPr lang="en-US" sz="1200"/>
                        <a:t>0.097 or 9.7%</a:t>
                      </a:r>
                    </a:p>
                  </a:txBody>
                  <a:tcPr/>
                </a:tc>
                <a:extLst>
                  <a:ext uri="{0D108BD9-81ED-4DB2-BD59-A6C34878D82A}">
                    <a16:rowId xmlns:a16="http://schemas.microsoft.com/office/drawing/2014/main" val="273790041"/>
                  </a:ext>
                </a:extLst>
              </a:tr>
              <a:tr h="370840">
                <a:tc>
                  <a:txBody>
                    <a:bodyPr/>
                    <a:lstStyle/>
                    <a:p>
                      <a:r>
                        <a:rPr lang="en-US" sz="1200"/>
                        <a:t>$4.50</a:t>
                      </a:r>
                    </a:p>
                  </a:txBody>
                  <a:tcPr/>
                </a:tc>
                <a:tc>
                  <a:txBody>
                    <a:bodyPr/>
                    <a:lstStyle/>
                    <a:p>
                      <a:r>
                        <a:rPr lang="en-US" sz="1200"/>
                        <a:t>- $3.60</a:t>
                      </a:r>
                    </a:p>
                  </a:txBody>
                  <a:tcPr/>
                </a:tc>
                <a:tc>
                  <a:txBody>
                    <a:bodyPr/>
                    <a:lstStyle/>
                    <a:p>
                      <a:r>
                        <a:rPr lang="en-US" sz="1200"/>
                        <a:t>$0.90</a:t>
                      </a:r>
                    </a:p>
                  </a:txBody>
                  <a:tcPr/>
                </a:tc>
                <a:tc>
                  <a:txBody>
                    <a:bodyPr/>
                    <a:lstStyle/>
                    <a:p>
                      <a:r>
                        <a:rPr lang="en-US" sz="1200"/>
                        <a:t>$0.90 </a:t>
                      </a:r>
                      <a:r>
                        <a:rPr lang="en-US" sz="1200">
                          <a:latin typeface="Times New Roman" panose="02020603050405020304" pitchFamily="18" charset="0"/>
                          <a:cs typeface="Times New Roman" panose="02020603050405020304" pitchFamily="18" charset="0"/>
                        </a:rPr>
                        <a:t>÷ </a:t>
                      </a:r>
                      <a:r>
                        <a:rPr lang="en-US" sz="1200">
                          <a:latin typeface="+mj-lt"/>
                          <a:cs typeface="Times New Roman" panose="02020603050405020304" pitchFamily="18" charset="0"/>
                        </a:rPr>
                        <a:t>$4.50</a:t>
                      </a:r>
                      <a:endParaRPr lang="en-US" sz="1200"/>
                    </a:p>
                  </a:txBody>
                  <a:tcPr/>
                </a:tc>
                <a:tc>
                  <a:txBody>
                    <a:bodyPr/>
                    <a:lstStyle/>
                    <a:p>
                      <a:r>
                        <a:rPr lang="en-US" sz="1200"/>
                        <a:t>0.2 or 20 %</a:t>
                      </a:r>
                    </a:p>
                  </a:txBody>
                  <a:tcPr/>
                </a:tc>
                <a:extLst>
                  <a:ext uri="{0D108BD9-81ED-4DB2-BD59-A6C34878D82A}">
                    <a16:rowId xmlns:a16="http://schemas.microsoft.com/office/drawing/2014/main" val="2411992976"/>
                  </a:ext>
                </a:extLst>
              </a:tr>
              <a:tr h="370840">
                <a:tc>
                  <a:txBody>
                    <a:bodyPr/>
                    <a:lstStyle/>
                    <a:p>
                      <a:r>
                        <a:rPr lang="en-US" sz="1200"/>
                        <a:t>$3.75</a:t>
                      </a:r>
                    </a:p>
                  </a:txBody>
                  <a:tcPr/>
                </a:tc>
                <a:tc>
                  <a:txBody>
                    <a:bodyPr/>
                    <a:lstStyle/>
                    <a:p>
                      <a:r>
                        <a:rPr lang="en-US" sz="1200"/>
                        <a:t>- $3.60</a:t>
                      </a:r>
                    </a:p>
                  </a:txBody>
                  <a:tcPr/>
                </a:tc>
                <a:tc>
                  <a:txBody>
                    <a:bodyPr/>
                    <a:lstStyle/>
                    <a:p>
                      <a:r>
                        <a:rPr lang="en-US" sz="1200"/>
                        <a:t>$0.15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$0.15 </a:t>
                      </a:r>
                      <a:r>
                        <a:rPr lang="en-US" sz="1200">
                          <a:latin typeface="Times New Roman" panose="02020603050405020304" pitchFamily="18" charset="0"/>
                          <a:cs typeface="Times New Roman" panose="02020603050405020304" pitchFamily="18" charset="0"/>
                        </a:rPr>
                        <a:t>÷ </a:t>
                      </a:r>
                      <a:r>
                        <a:rPr lang="en-US" sz="1200" kern="1200">
                          <a:solidFill>
                            <a:schemeClr val="dk1"/>
                          </a:solidFill>
                          <a:latin typeface="+mn-lt"/>
                          <a:ea typeface="+mn-ea"/>
                          <a:cs typeface="Times New Roman" panose="02020603050405020304" pitchFamily="18" charset="0"/>
                        </a:rPr>
                        <a:t>$3.75</a:t>
                      </a:r>
                      <a:endParaRPr lang="en-US" sz="1200"/>
                    </a:p>
                  </a:txBody>
                  <a:tcPr/>
                </a:tc>
                <a:tc>
                  <a:txBody>
                    <a:bodyPr/>
                    <a:lstStyle/>
                    <a:p>
                      <a:r>
                        <a:rPr lang="en-US" sz="1200"/>
                        <a:t>0.04 or 4%</a:t>
                      </a:r>
                    </a:p>
                  </a:txBody>
                  <a:tcPr/>
                </a:tc>
                <a:extLst>
                  <a:ext uri="{0D108BD9-81ED-4DB2-BD59-A6C34878D82A}">
                    <a16:rowId xmlns:a16="http://schemas.microsoft.com/office/drawing/2014/main" val="1978122884"/>
                  </a:ext>
                </a:extLst>
              </a:tr>
            </a:tbl>
          </a:graphicData>
        </a:graphic>
      </p:graphicFrame>
      <p:sp>
        <p:nvSpPr>
          <p:cNvPr id="11" name="TextBox 10">
            <a:extLst>
              <a:ext uri="{FF2B5EF4-FFF2-40B4-BE49-F238E27FC236}">
                <a16:creationId xmlns:a16="http://schemas.microsoft.com/office/drawing/2014/main" id="{871DA791-86CE-453A-9654-77808A11DF1A}"/>
              </a:ext>
            </a:extLst>
          </p:cNvPr>
          <p:cNvSpPr txBox="1"/>
          <p:nvPr/>
        </p:nvSpPr>
        <p:spPr>
          <a:xfrm>
            <a:off x="479400" y="2794394"/>
            <a:ext cx="7267396" cy="307777"/>
          </a:xfrm>
          <a:prstGeom prst="rect">
            <a:avLst/>
          </a:prstGeom>
          <a:noFill/>
        </p:spPr>
        <p:txBody>
          <a:bodyPr wrap="square" rtlCol="0">
            <a:spAutoFit/>
          </a:bodyPr>
          <a:lstStyle/>
          <a:p>
            <a:r>
              <a:rPr lang="en-US" sz="1400" b="1"/>
              <a:t>Examples:</a:t>
            </a:r>
          </a:p>
        </p:txBody>
      </p:sp>
      <p:sp>
        <p:nvSpPr>
          <p:cNvPr id="12" name="TextBox 11">
            <a:extLst>
              <a:ext uri="{FF2B5EF4-FFF2-40B4-BE49-F238E27FC236}">
                <a16:creationId xmlns:a16="http://schemas.microsoft.com/office/drawing/2014/main" id="{C5D8CF24-ADB4-48AB-97F4-F4016CABA366}"/>
              </a:ext>
            </a:extLst>
          </p:cNvPr>
          <p:cNvSpPr txBox="1"/>
          <p:nvPr/>
        </p:nvSpPr>
        <p:spPr>
          <a:xfrm>
            <a:off x="6610845" y="4642166"/>
            <a:ext cx="2825496" cy="246221"/>
          </a:xfrm>
          <a:prstGeom prst="rect">
            <a:avLst/>
          </a:prstGeom>
          <a:noFill/>
        </p:spPr>
        <p:txBody>
          <a:bodyPr wrap="square" rtlCol="0">
            <a:spAutoFit/>
          </a:bodyPr>
          <a:lstStyle/>
          <a:p>
            <a:r>
              <a:rPr lang="en-US" sz="1000">
                <a:latin typeface="Futura Bk BT" panose="020B0502020204020303" pitchFamily="34" charset="0"/>
              </a:rPr>
              <a:t>ENTREPRENEURSHIP – Stay on Budget</a:t>
            </a:r>
          </a:p>
        </p:txBody>
      </p:sp>
    </p:spTree>
    <p:extLst>
      <p:ext uri="{BB962C8B-B14F-4D97-AF65-F5344CB8AC3E}">
        <p14:creationId xmlns:p14="http://schemas.microsoft.com/office/powerpoint/2010/main" val="24458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A4F-1504-460B-92C6-8964067E8A6D}"/>
              </a:ext>
            </a:extLst>
          </p:cNvPr>
          <p:cNvSpPr>
            <a:spLocks noGrp="1"/>
          </p:cNvSpPr>
          <p:nvPr>
            <p:ph type="ctrTitle"/>
          </p:nvPr>
        </p:nvSpPr>
        <p:spPr>
          <a:xfrm>
            <a:off x="590956" y="1069217"/>
            <a:ext cx="5060415" cy="793932"/>
          </a:xfrm>
        </p:spPr>
        <p:txBody>
          <a:bodyPr/>
          <a:lstStyle/>
          <a:p>
            <a:r>
              <a:rPr lang="en-US" sz="3600" b="1">
                <a:solidFill>
                  <a:schemeClr val="tx1"/>
                </a:solidFill>
              </a:rPr>
              <a:t>What is Marketing?</a:t>
            </a:r>
            <a:br>
              <a:rPr lang="en-US" sz="3600" b="1">
                <a:solidFill>
                  <a:srgbClr val="FF0000"/>
                </a:solidFill>
              </a:rPr>
            </a:br>
            <a:br>
              <a:rPr lang="en-US" sz="3600" b="1">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a:solidFill>
                  <a:srgbClr val="FF0000"/>
                </a:solidFill>
              </a:rPr>
            </a:br>
            <a:br>
              <a:rPr lang="en-US">
                <a:solidFill>
                  <a:srgbClr val="FF0000"/>
                </a:solidFill>
              </a:rPr>
            </a:br>
            <a:br>
              <a:rPr lang="en-US" sz="2000">
                <a:solidFill>
                  <a:srgbClr val="FF0000"/>
                </a:solidFill>
              </a:rPr>
            </a:br>
            <a:br>
              <a:rPr lang="en-US" sz="2000">
                <a:solidFill>
                  <a:srgbClr val="FF0000"/>
                </a:solidFill>
              </a:rPr>
            </a:br>
            <a:br>
              <a:rPr lang="en-US" sz="2000">
                <a:solidFill>
                  <a:srgbClr val="FF0000"/>
                </a:solidFill>
              </a:rPr>
            </a:br>
            <a:br>
              <a:rPr lang="en-US">
                <a:solidFill>
                  <a:srgbClr val="FF0000"/>
                </a:solidFill>
              </a:rPr>
            </a:br>
            <a:br>
              <a:rPr lang="en-US">
                <a:solidFill>
                  <a:srgbClr val="FF0000"/>
                </a:solidFill>
              </a:rPr>
            </a:br>
            <a:endParaRPr lang="en-US" sz="1100">
              <a:solidFill>
                <a:srgbClr val="FF0000"/>
              </a:solidFill>
            </a:endParaRPr>
          </a:p>
        </p:txBody>
      </p:sp>
      <p:sp>
        <p:nvSpPr>
          <p:cNvPr id="5" name="TextBox 4">
            <a:extLst>
              <a:ext uri="{FF2B5EF4-FFF2-40B4-BE49-F238E27FC236}">
                <a16:creationId xmlns:a16="http://schemas.microsoft.com/office/drawing/2014/main" id="{6CAC8E41-AD15-486A-89EF-A5E92E7D6A1A}"/>
              </a:ext>
            </a:extLst>
          </p:cNvPr>
          <p:cNvSpPr txBox="1"/>
          <p:nvPr/>
        </p:nvSpPr>
        <p:spPr>
          <a:xfrm>
            <a:off x="590956" y="1943242"/>
            <a:ext cx="4808676" cy="2246769"/>
          </a:xfrm>
          <a:prstGeom prst="rect">
            <a:avLst/>
          </a:prstGeom>
          <a:noFill/>
        </p:spPr>
        <p:txBody>
          <a:bodyPr wrap="square" rtlCol="0">
            <a:spAutoFit/>
          </a:bodyPr>
          <a:lstStyle/>
          <a:p>
            <a:r>
              <a:rPr lang="en-US" sz="2800" b="1"/>
              <a:t>Marketing</a:t>
            </a:r>
            <a:r>
              <a:rPr lang="en-US" sz="2800"/>
              <a:t> - the process of getting people interested in a company’s product or service with the goal of sales</a:t>
            </a:r>
          </a:p>
        </p:txBody>
      </p:sp>
      <p:sp>
        <p:nvSpPr>
          <p:cNvPr id="6" name="TextBox 5">
            <a:extLst>
              <a:ext uri="{FF2B5EF4-FFF2-40B4-BE49-F238E27FC236}">
                <a16:creationId xmlns:a16="http://schemas.microsoft.com/office/drawing/2014/main" id="{BD04AAD4-BB2C-40C3-BA10-DE85FEF98456}"/>
              </a:ext>
            </a:extLst>
          </p:cNvPr>
          <p:cNvSpPr txBox="1"/>
          <p:nvPr/>
        </p:nvSpPr>
        <p:spPr>
          <a:xfrm>
            <a:off x="5651371" y="1228083"/>
            <a:ext cx="2825496" cy="3170099"/>
          </a:xfrm>
          <a:prstGeom prst="rect">
            <a:avLst/>
          </a:prstGeom>
          <a:noFill/>
          <a:ln w="28575">
            <a:solidFill>
              <a:schemeClr val="tx1"/>
            </a:solidFill>
          </a:ln>
        </p:spPr>
        <p:txBody>
          <a:bodyPr wrap="square" rtlCol="0">
            <a:spAutoFit/>
          </a:bodyPr>
          <a:lstStyle/>
          <a:p>
            <a:r>
              <a:rPr lang="en-US" sz="2000" b="1"/>
              <a:t>Marketing Includes:</a:t>
            </a:r>
          </a:p>
          <a:p>
            <a:endParaRPr lang="en-US" sz="2000" b="1"/>
          </a:p>
          <a:p>
            <a:pPr marL="342900" indent="-342900">
              <a:buFont typeface="Wingdings" panose="05000000000000000000" pitchFamily="2" charset="2"/>
              <a:buChar char="ü"/>
            </a:pPr>
            <a:r>
              <a:rPr lang="en-US" sz="2000" i="1"/>
              <a:t>Market Research</a:t>
            </a:r>
          </a:p>
          <a:p>
            <a:pPr marL="342900" indent="-342900">
              <a:buFont typeface="Wingdings" panose="05000000000000000000" pitchFamily="2" charset="2"/>
              <a:buChar char="ü"/>
            </a:pPr>
            <a:r>
              <a:rPr lang="en-US" sz="2000" i="1"/>
              <a:t>Product Development</a:t>
            </a:r>
          </a:p>
          <a:p>
            <a:pPr marL="342900" indent="-342900">
              <a:buFont typeface="Wingdings" panose="05000000000000000000" pitchFamily="2" charset="2"/>
              <a:buChar char="ü"/>
            </a:pPr>
            <a:r>
              <a:rPr lang="en-US" sz="2000" i="1"/>
              <a:t>Production</a:t>
            </a:r>
          </a:p>
          <a:p>
            <a:pPr marL="342900" indent="-342900">
              <a:buFont typeface="Wingdings" panose="05000000000000000000" pitchFamily="2" charset="2"/>
              <a:buChar char="ü"/>
            </a:pPr>
            <a:r>
              <a:rPr lang="en-US" sz="2000" i="1"/>
              <a:t>Advertising</a:t>
            </a:r>
          </a:p>
          <a:p>
            <a:pPr marL="342900" indent="-342900">
              <a:buFont typeface="Wingdings" panose="05000000000000000000" pitchFamily="2" charset="2"/>
              <a:buChar char="ü"/>
            </a:pPr>
            <a:r>
              <a:rPr lang="en-US" sz="2000" i="1"/>
              <a:t>Sales</a:t>
            </a:r>
          </a:p>
          <a:p>
            <a:pPr marL="342900" indent="-342900">
              <a:buFont typeface="Wingdings" panose="05000000000000000000" pitchFamily="2" charset="2"/>
              <a:buChar char="ü"/>
            </a:pPr>
            <a:r>
              <a:rPr lang="en-US" sz="2000" i="1"/>
              <a:t>Customer Support</a:t>
            </a:r>
          </a:p>
          <a:p>
            <a:pPr marL="342900" indent="-342900">
              <a:buFont typeface="Wingdings" panose="05000000000000000000" pitchFamily="2" charset="2"/>
              <a:buChar char="ü"/>
            </a:pPr>
            <a:endParaRPr lang="en-US" sz="2000" i="1"/>
          </a:p>
          <a:p>
            <a:endParaRPr lang="en-US" sz="2000"/>
          </a:p>
        </p:txBody>
      </p:sp>
    </p:spTree>
    <p:extLst>
      <p:ext uri="{BB962C8B-B14F-4D97-AF65-F5344CB8AC3E}">
        <p14:creationId xmlns:p14="http://schemas.microsoft.com/office/powerpoint/2010/main" val="2139724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A4F-1504-460B-92C6-8964067E8A6D}"/>
              </a:ext>
            </a:extLst>
          </p:cNvPr>
          <p:cNvSpPr>
            <a:spLocks noGrp="1"/>
          </p:cNvSpPr>
          <p:nvPr>
            <p:ph type="ctrTitle"/>
          </p:nvPr>
        </p:nvSpPr>
        <p:spPr>
          <a:xfrm>
            <a:off x="685798" y="846690"/>
            <a:ext cx="7693927" cy="628148"/>
          </a:xfrm>
        </p:spPr>
        <p:txBody>
          <a:bodyPr/>
          <a:lstStyle/>
          <a:p>
            <a:r>
              <a:rPr lang="en-US" sz="2400" b="1">
                <a:solidFill>
                  <a:schemeClr val="tx1"/>
                </a:solidFill>
              </a:rPr>
              <a:t>What to charge?</a:t>
            </a:r>
            <a:br>
              <a:rPr lang="en-US" sz="2400" b="1">
                <a:solidFill>
                  <a:schemeClr val="tx1"/>
                </a:solidFill>
              </a:rPr>
            </a:br>
            <a:r>
              <a:rPr lang="en-US" sz="1800">
                <a:solidFill>
                  <a:schemeClr val="tx1"/>
                </a:solidFill>
              </a:rPr>
              <a:t>There are many things to consider when setting a sale price for a product.</a:t>
            </a:r>
            <a:br>
              <a:rPr lang="en-US" sz="2400">
                <a:solidFill>
                  <a:srgbClr val="FF0000"/>
                </a:solidFill>
              </a:rPr>
            </a:br>
            <a:br>
              <a:rPr lang="en-US" sz="2400">
                <a:solidFill>
                  <a:srgbClr val="FF0000"/>
                </a:solidFill>
              </a:rPr>
            </a:br>
            <a:br>
              <a:rPr lang="en-US" sz="2400">
                <a:solidFill>
                  <a:srgbClr val="FF0000"/>
                </a:solidFill>
              </a:rPr>
            </a:br>
            <a:br>
              <a:rPr lang="en-US" sz="2400">
                <a:solidFill>
                  <a:srgbClr val="FF0000"/>
                </a:solidFill>
              </a:rPr>
            </a:br>
            <a:endParaRPr lang="en-US" sz="2400">
              <a:solidFill>
                <a:srgbClr val="FF0000"/>
              </a:solidFill>
            </a:endParaRPr>
          </a:p>
        </p:txBody>
      </p:sp>
      <p:sp>
        <p:nvSpPr>
          <p:cNvPr id="5" name="TextBox 4">
            <a:extLst>
              <a:ext uri="{FF2B5EF4-FFF2-40B4-BE49-F238E27FC236}">
                <a16:creationId xmlns:a16="http://schemas.microsoft.com/office/drawing/2014/main" id="{C028DE9B-1117-49AD-9A46-0992ED470B85}"/>
              </a:ext>
            </a:extLst>
          </p:cNvPr>
          <p:cNvSpPr txBox="1"/>
          <p:nvPr/>
        </p:nvSpPr>
        <p:spPr>
          <a:xfrm>
            <a:off x="578953" y="1902954"/>
            <a:ext cx="8333035" cy="2862322"/>
          </a:xfrm>
          <a:prstGeom prst="rect">
            <a:avLst/>
          </a:prstGeom>
          <a:noFill/>
        </p:spPr>
        <p:txBody>
          <a:bodyPr wrap="square" rtlCol="0">
            <a:spAutoFit/>
          </a:bodyPr>
          <a:lstStyle/>
          <a:p>
            <a:pPr marL="285750" indent="-285750">
              <a:buFont typeface="Arial" panose="020B0604020202020204" pitchFamily="34" charset="0"/>
              <a:buChar char="•"/>
            </a:pPr>
            <a:r>
              <a:rPr lang="en-US" b="1"/>
              <a:t>Philanthropy</a:t>
            </a:r>
            <a:r>
              <a:rPr lang="en-US"/>
              <a:t> - Do you plan to dedicate a portion of sales to a community organization or cause?  Do you plan to sponsor events or donate products or money to groups that ask? If so, you may need to aim for a higher profit margin.</a:t>
            </a:r>
          </a:p>
          <a:p>
            <a:endParaRPr lang="en-US"/>
          </a:p>
          <a:p>
            <a:pPr marL="285750" indent="-285750">
              <a:buFont typeface="Arial" panose="020B0604020202020204" pitchFamily="34" charset="0"/>
              <a:buChar char="•"/>
            </a:pPr>
            <a:r>
              <a:rPr lang="en-US" b="1"/>
              <a:t>Promotions </a:t>
            </a:r>
            <a:r>
              <a:rPr lang="en-US"/>
              <a:t>- Do you plan to offer discounts or promotions?</a:t>
            </a:r>
          </a:p>
          <a:p>
            <a:pPr lvl="1"/>
            <a:endParaRPr lang="en-US"/>
          </a:p>
          <a:p>
            <a:pPr lvl="1"/>
            <a:r>
              <a:rPr lang="en-US"/>
              <a:t>Examples: </a:t>
            </a:r>
            <a:r>
              <a:rPr lang="en-US" b="1"/>
              <a:t>10% discount for teachers  </a:t>
            </a:r>
            <a:r>
              <a:rPr lang="en-US"/>
              <a:t>or </a:t>
            </a:r>
            <a:r>
              <a:rPr lang="en-US" b="1"/>
              <a:t>Buy 3 products, get 1 Free </a:t>
            </a:r>
            <a:r>
              <a:rPr lang="en-US"/>
              <a:t>If so, the discount or promotion needs to increase sales by an amount that will make up for the profit loss.</a:t>
            </a:r>
          </a:p>
        </p:txBody>
      </p:sp>
      <p:sp>
        <p:nvSpPr>
          <p:cNvPr id="6" name="TextBox 5">
            <a:extLst>
              <a:ext uri="{FF2B5EF4-FFF2-40B4-BE49-F238E27FC236}">
                <a16:creationId xmlns:a16="http://schemas.microsoft.com/office/drawing/2014/main" id="{67CB66F6-38DC-486E-9E32-61D3EC1B51E0}"/>
              </a:ext>
            </a:extLst>
          </p:cNvPr>
          <p:cNvSpPr txBox="1"/>
          <p:nvPr/>
        </p:nvSpPr>
        <p:spPr>
          <a:xfrm>
            <a:off x="6610845" y="4642166"/>
            <a:ext cx="2825496" cy="246221"/>
          </a:xfrm>
          <a:prstGeom prst="rect">
            <a:avLst/>
          </a:prstGeom>
          <a:noFill/>
        </p:spPr>
        <p:txBody>
          <a:bodyPr wrap="square" rtlCol="0">
            <a:spAutoFit/>
          </a:bodyPr>
          <a:lstStyle/>
          <a:p>
            <a:r>
              <a:rPr lang="en-US" sz="1000">
                <a:latin typeface="Futura Bk BT" panose="020B0502020204020303" pitchFamily="34" charset="0"/>
              </a:rPr>
              <a:t>ENTREPRENEURSHIP – Stay on Budget</a:t>
            </a:r>
          </a:p>
        </p:txBody>
      </p:sp>
    </p:spTree>
    <p:extLst>
      <p:ext uri="{BB962C8B-B14F-4D97-AF65-F5344CB8AC3E}">
        <p14:creationId xmlns:p14="http://schemas.microsoft.com/office/powerpoint/2010/main" val="372644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C94D7B-87F4-4A5E-A1F0-53C6BDB50B5C}"/>
              </a:ext>
            </a:extLst>
          </p:cNvPr>
          <p:cNvSpPr txBox="1"/>
          <p:nvPr/>
        </p:nvSpPr>
        <p:spPr>
          <a:xfrm>
            <a:off x="7074737"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Pitch It</a:t>
            </a:r>
          </a:p>
        </p:txBody>
      </p:sp>
      <p:sp>
        <p:nvSpPr>
          <p:cNvPr id="4" name="Title 1">
            <a:extLst>
              <a:ext uri="{FF2B5EF4-FFF2-40B4-BE49-F238E27FC236}">
                <a16:creationId xmlns:a16="http://schemas.microsoft.com/office/drawing/2014/main" id="{3CA0264C-5D95-4AAD-9E17-4817287391B9}"/>
              </a:ext>
            </a:extLst>
          </p:cNvPr>
          <p:cNvSpPr txBox="1">
            <a:spLocks/>
          </p:cNvSpPr>
          <p:nvPr/>
        </p:nvSpPr>
        <p:spPr>
          <a:xfrm>
            <a:off x="594945" y="926026"/>
            <a:ext cx="8108541" cy="3171308"/>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2800">
                <a:solidFill>
                  <a:schemeClr val="tx1"/>
                </a:solidFill>
              </a:rPr>
              <a:t>Most Entrepreneurs will need to prepare and present a </a:t>
            </a:r>
            <a:r>
              <a:rPr lang="en-US" sz="2800" b="1">
                <a:solidFill>
                  <a:schemeClr val="tx1"/>
                </a:solidFill>
              </a:rPr>
              <a:t>Sales Pitch</a:t>
            </a:r>
            <a:r>
              <a:rPr lang="en-US" sz="2800">
                <a:solidFill>
                  <a:schemeClr val="tx1"/>
                </a:solidFill>
              </a:rPr>
              <a:t> at some point.</a:t>
            </a:r>
          </a:p>
          <a:p>
            <a:endParaRPr lang="en-US" sz="800" i="1">
              <a:solidFill>
                <a:schemeClr val="tx1"/>
              </a:solidFill>
            </a:endParaRPr>
          </a:p>
          <a:p>
            <a:r>
              <a:rPr lang="en-US" sz="2000" i="1">
                <a:solidFill>
                  <a:schemeClr val="tx1"/>
                </a:solidFill>
              </a:rPr>
              <a:t>You may need to </a:t>
            </a:r>
            <a:r>
              <a:rPr lang="en-US" sz="2000" b="1" i="1">
                <a:solidFill>
                  <a:schemeClr val="tx1"/>
                </a:solidFill>
              </a:rPr>
              <a:t>pitch,</a:t>
            </a:r>
            <a:r>
              <a:rPr lang="en-US" sz="2000" i="1">
                <a:solidFill>
                  <a:schemeClr val="tx1"/>
                </a:solidFill>
              </a:rPr>
              <a:t> or convincingly present,</a:t>
            </a:r>
            <a:r>
              <a:rPr lang="en-US" sz="2000" b="1" i="1">
                <a:solidFill>
                  <a:schemeClr val="tx1"/>
                </a:solidFill>
              </a:rPr>
              <a:t> </a:t>
            </a:r>
            <a:r>
              <a:rPr lang="en-US" sz="2000" i="1">
                <a:solidFill>
                  <a:schemeClr val="tx1"/>
                </a:solidFill>
              </a:rPr>
              <a:t>your ideas to other team members to get your product or business ideas approved.</a:t>
            </a:r>
          </a:p>
          <a:p>
            <a:endParaRPr lang="en-US" sz="2000" i="1">
              <a:solidFill>
                <a:schemeClr val="tx1"/>
              </a:solidFill>
            </a:endParaRPr>
          </a:p>
          <a:p>
            <a:r>
              <a:rPr lang="en-US" sz="2000" i="1">
                <a:solidFill>
                  <a:schemeClr val="tx1"/>
                </a:solidFill>
              </a:rPr>
              <a:t>You may need to </a:t>
            </a:r>
            <a:r>
              <a:rPr lang="en-US" sz="2000" b="1" i="1">
                <a:solidFill>
                  <a:schemeClr val="tx1"/>
                </a:solidFill>
              </a:rPr>
              <a:t>pitch </a:t>
            </a:r>
            <a:r>
              <a:rPr lang="en-US" sz="2000" i="1">
                <a:solidFill>
                  <a:schemeClr val="tx1"/>
                </a:solidFill>
              </a:rPr>
              <a:t>your business to </a:t>
            </a:r>
            <a:r>
              <a:rPr lang="en-US" sz="2000" b="1" i="1">
                <a:solidFill>
                  <a:schemeClr val="tx1"/>
                </a:solidFill>
              </a:rPr>
              <a:t>investors</a:t>
            </a:r>
            <a:r>
              <a:rPr lang="en-US" sz="2000" i="1">
                <a:solidFill>
                  <a:schemeClr val="tx1"/>
                </a:solidFill>
              </a:rPr>
              <a:t>, people who contribute money to help your business grow, and typically receive a percentage of the end profits.</a:t>
            </a:r>
            <a:br>
              <a:rPr lang="en-US" sz="36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sz="1800">
                <a:solidFill>
                  <a:srgbClr val="FF0000"/>
                </a:solidFill>
              </a:rPr>
            </a:br>
            <a:br>
              <a:rPr lang="en-US">
                <a:solidFill>
                  <a:srgbClr val="FF0000"/>
                </a:solidFill>
              </a:rPr>
            </a:br>
            <a:br>
              <a:rPr lang="en-US">
                <a:solidFill>
                  <a:srgbClr val="FF0000"/>
                </a:solidFill>
              </a:rPr>
            </a:br>
            <a:br>
              <a:rPr lang="en-US" sz="2000">
                <a:solidFill>
                  <a:srgbClr val="FF0000"/>
                </a:solidFill>
              </a:rPr>
            </a:br>
            <a:br>
              <a:rPr lang="en-US" sz="2000">
                <a:solidFill>
                  <a:srgbClr val="FF0000"/>
                </a:solidFill>
              </a:rPr>
            </a:br>
            <a:br>
              <a:rPr lang="en-US" sz="2000">
                <a:solidFill>
                  <a:srgbClr val="FF0000"/>
                </a:solidFill>
              </a:rPr>
            </a:br>
            <a:br>
              <a:rPr lang="en-US">
                <a:solidFill>
                  <a:srgbClr val="FF0000"/>
                </a:solidFill>
              </a:rPr>
            </a:br>
            <a:br>
              <a:rPr lang="en-US">
                <a:solidFill>
                  <a:srgbClr val="FF0000"/>
                </a:solidFill>
              </a:rPr>
            </a:br>
            <a:endParaRPr lang="en-US" sz="1100">
              <a:solidFill>
                <a:srgbClr val="FF0000"/>
              </a:solidFill>
            </a:endParaRPr>
          </a:p>
        </p:txBody>
      </p:sp>
      <p:sp>
        <p:nvSpPr>
          <p:cNvPr id="5" name="Title 1">
            <a:extLst>
              <a:ext uri="{FF2B5EF4-FFF2-40B4-BE49-F238E27FC236}">
                <a16:creationId xmlns:a16="http://schemas.microsoft.com/office/drawing/2014/main" id="{EC5D4B4C-1352-4D08-BB43-535FD84A6F18}"/>
              </a:ext>
            </a:extLst>
          </p:cNvPr>
          <p:cNvSpPr txBox="1">
            <a:spLocks/>
          </p:cNvSpPr>
          <p:nvPr/>
        </p:nvSpPr>
        <p:spPr>
          <a:xfrm>
            <a:off x="594946" y="4217474"/>
            <a:ext cx="6006088" cy="755769"/>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3200">
                <a:solidFill>
                  <a:srgbClr val="FF0000"/>
                </a:solidFill>
                <a:hlinkClick r:id="rId2"/>
              </a:rPr>
              <a:t>Shark Tank Video Clip Link</a:t>
            </a:r>
            <a:endParaRPr lang="en-US" sz="900">
              <a:solidFill>
                <a:srgbClr val="FF0000"/>
              </a:solidFill>
            </a:endParaRPr>
          </a:p>
        </p:txBody>
      </p:sp>
    </p:spTree>
    <p:extLst>
      <p:ext uri="{BB962C8B-B14F-4D97-AF65-F5344CB8AC3E}">
        <p14:creationId xmlns:p14="http://schemas.microsoft.com/office/powerpoint/2010/main" val="624951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A4F-1504-460B-92C6-8964067E8A6D}"/>
              </a:ext>
            </a:extLst>
          </p:cNvPr>
          <p:cNvSpPr>
            <a:spLocks noGrp="1"/>
          </p:cNvSpPr>
          <p:nvPr>
            <p:ph type="ctrTitle"/>
          </p:nvPr>
        </p:nvSpPr>
        <p:spPr>
          <a:xfrm>
            <a:off x="526775" y="1110074"/>
            <a:ext cx="7772400" cy="793932"/>
          </a:xfrm>
        </p:spPr>
        <p:txBody>
          <a:bodyPr/>
          <a:lstStyle/>
          <a:p>
            <a:r>
              <a:rPr lang="en-US" sz="3200" b="1">
                <a:solidFill>
                  <a:schemeClr val="tx1"/>
                </a:solidFill>
              </a:rPr>
              <a:t>What is Advertising?</a:t>
            </a:r>
            <a:endParaRPr lang="en-US" sz="1600">
              <a:solidFill>
                <a:srgbClr val="FF0000"/>
              </a:solidFill>
            </a:endParaRPr>
          </a:p>
        </p:txBody>
      </p:sp>
      <p:sp>
        <p:nvSpPr>
          <p:cNvPr id="3" name="TextBox 2">
            <a:extLst>
              <a:ext uri="{FF2B5EF4-FFF2-40B4-BE49-F238E27FC236}">
                <a16:creationId xmlns:a16="http://schemas.microsoft.com/office/drawing/2014/main" id="{25C94D7B-87F4-4A5E-A1F0-53C6BDB50B5C}"/>
              </a:ext>
            </a:extLst>
          </p:cNvPr>
          <p:cNvSpPr txBox="1"/>
          <p:nvPr/>
        </p:nvSpPr>
        <p:spPr>
          <a:xfrm>
            <a:off x="7074737" y="4647109"/>
            <a:ext cx="2825496" cy="246221"/>
          </a:xfrm>
          <a:prstGeom prst="rect">
            <a:avLst/>
          </a:prstGeom>
          <a:noFill/>
        </p:spPr>
        <p:txBody>
          <a:bodyPr wrap="square" rtlCol="0">
            <a:spAutoFit/>
          </a:bodyPr>
          <a:lstStyle/>
          <a:p>
            <a:r>
              <a:rPr lang="en-US" sz="1000">
                <a:latin typeface="Futura Bk BT" panose="020B0502020204020303" pitchFamily="34" charset="0"/>
              </a:rPr>
              <a:t>ENTREPRENEURSHIP – Pitch It</a:t>
            </a:r>
          </a:p>
        </p:txBody>
      </p:sp>
      <p:sp>
        <p:nvSpPr>
          <p:cNvPr id="5" name="TextBox 4">
            <a:extLst>
              <a:ext uri="{FF2B5EF4-FFF2-40B4-BE49-F238E27FC236}">
                <a16:creationId xmlns:a16="http://schemas.microsoft.com/office/drawing/2014/main" id="{6CAC8E41-AD15-486A-89EF-A5E92E7D6A1A}"/>
              </a:ext>
            </a:extLst>
          </p:cNvPr>
          <p:cNvSpPr txBox="1"/>
          <p:nvPr/>
        </p:nvSpPr>
        <p:spPr>
          <a:xfrm>
            <a:off x="526775" y="1872421"/>
            <a:ext cx="4820478" cy="2677656"/>
          </a:xfrm>
          <a:prstGeom prst="rect">
            <a:avLst/>
          </a:prstGeom>
          <a:noFill/>
        </p:spPr>
        <p:txBody>
          <a:bodyPr wrap="square" rtlCol="0">
            <a:spAutoFit/>
          </a:bodyPr>
          <a:lstStyle/>
          <a:p>
            <a:r>
              <a:rPr lang="en-US" sz="2800" b="1"/>
              <a:t>Advertising</a:t>
            </a:r>
            <a:r>
              <a:rPr lang="en-US" sz="2800"/>
              <a:t> – various forms of communication used to persuade a potential customer to purchase a product or service</a:t>
            </a:r>
          </a:p>
        </p:txBody>
      </p:sp>
      <p:sp>
        <p:nvSpPr>
          <p:cNvPr id="6" name="TextBox 5">
            <a:extLst>
              <a:ext uri="{FF2B5EF4-FFF2-40B4-BE49-F238E27FC236}">
                <a16:creationId xmlns:a16="http://schemas.microsoft.com/office/drawing/2014/main" id="{BD04AAD4-BB2C-40C3-BA10-DE85FEF98456}"/>
              </a:ext>
            </a:extLst>
          </p:cNvPr>
          <p:cNvSpPr txBox="1"/>
          <p:nvPr/>
        </p:nvSpPr>
        <p:spPr>
          <a:xfrm>
            <a:off x="5323055" y="1164160"/>
            <a:ext cx="3503363" cy="3262432"/>
          </a:xfrm>
          <a:prstGeom prst="rect">
            <a:avLst/>
          </a:prstGeom>
          <a:noFill/>
          <a:ln w="28575">
            <a:solidFill>
              <a:schemeClr val="tx1"/>
            </a:solidFill>
          </a:ln>
        </p:spPr>
        <p:txBody>
          <a:bodyPr wrap="square" rtlCol="0">
            <a:spAutoFit/>
          </a:bodyPr>
          <a:lstStyle/>
          <a:p>
            <a:r>
              <a:rPr lang="en-US" b="1"/>
              <a:t>Forms of Advertising:</a:t>
            </a:r>
          </a:p>
          <a:p>
            <a:endParaRPr lang="en-US" sz="800" b="1"/>
          </a:p>
          <a:p>
            <a:pPr marL="342900" indent="-342900">
              <a:buFont typeface="Wingdings" panose="05000000000000000000" pitchFamily="2" charset="2"/>
              <a:buChar char="ü"/>
            </a:pPr>
            <a:r>
              <a:rPr lang="en-US" i="1"/>
              <a:t>Paper Ads – Newspaper, Magazines, Posters &amp; Flyers</a:t>
            </a:r>
          </a:p>
          <a:p>
            <a:pPr marL="342900" indent="-342900">
              <a:buFont typeface="Wingdings" panose="05000000000000000000" pitchFamily="2" charset="2"/>
              <a:buChar char="ü"/>
            </a:pPr>
            <a:r>
              <a:rPr lang="en-US" i="1"/>
              <a:t>Billboards &amp; Digital Signs</a:t>
            </a:r>
          </a:p>
          <a:p>
            <a:pPr marL="342900" indent="-342900">
              <a:buFont typeface="Wingdings" panose="05000000000000000000" pitchFamily="2" charset="2"/>
              <a:buChar char="ü"/>
            </a:pPr>
            <a:r>
              <a:rPr lang="en-US" i="1"/>
              <a:t>Commercials &amp; Infomercials</a:t>
            </a:r>
          </a:p>
          <a:p>
            <a:pPr marL="342900" indent="-342900">
              <a:buFont typeface="Wingdings" panose="05000000000000000000" pitchFamily="2" charset="2"/>
              <a:buChar char="ü"/>
            </a:pPr>
            <a:r>
              <a:rPr lang="en-US" i="1"/>
              <a:t>Online Pop Up Ads</a:t>
            </a:r>
          </a:p>
          <a:p>
            <a:pPr marL="342900" indent="-342900">
              <a:buFont typeface="Wingdings" panose="05000000000000000000" pitchFamily="2" charset="2"/>
              <a:buChar char="ü"/>
            </a:pPr>
            <a:r>
              <a:rPr lang="en-US" i="1"/>
              <a:t>Social Media Content</a:t>
            </a:r>
          </a:p>
          <a:p>
            <a:pPr marL="342900" indent="-342900">
              <a:buFont typeface="Wingdings" panose="05000000000000000000" pitchFamily="2" charset="2"/>
              <a:buChar char="ü"/>
            </a:pPr>
            <a:r>
              <a:rPr lang="en-US" i="1"/>
              <a:t>Brand Ambassadors </a:t>
            </a:r>
          </a:p>
          <a:p>
            <a:pPr marL="342900" indent="-342900">
              <a:buFont typeface="Wingdings" panose="05000000000000000000" pitchFamily="2" charset="2"/>
              <a:buChar char="ü"/>
            </a:pPr>
            <a:r>
              <a:rPr lang="en-US" i="1"/>
              <a:t>Sponsorships</a:t>
            </a:r>
          </a:p>
        </p:txBody>
      </p:sp>
    </p:spTree>
    <p:extLst>
      <p:ext uri="{BB962C8B-B14F-4D97-AF65-F5344CB8AC3E}">
        <p14:creationId xmlns:p14="http://schemas.microsoft.com/office/powerpoint/2010/main" val="200444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486439" y="995308"/>
            <a:ext cx="4011133" cy="11025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endParaRPr lang="en-US" sz="1800" b="1"/>
          </a:p>
          <a:p>
            <a:endParaRPr lang="en-US" sz="2000"/>
          </a:p>
          <a:p>
            <a:br>
              <a:rPr lang="en-US" sz="2000"/>
            </a:br>
            <a:endParaRPr lang="en-US" sz="1800" i="1"/>
          </a:p>
        </p:txBody>
      </p:sp>
      <p:sp>
        <p:nvSpPr>
          <p:cNvPr id="7" name="TextBox 6">
            <a:extLst>
              <a:ext uri="{FF2B5EF4-FFF2-40B4-BE49-F238E27FC236}">
                <a16:creationId xmlns:a16="http://schemas.microsoft.com/office/drawing/2014/main" id="{EFB3BE68-734B-97A0-F8D6-94F29E7B0CAE}"/>
              </a:ext>
            </a:extLst>
          </p:cNvPr>
          <p:cNvSpPr txBox="1"/>
          <p:nvPr/>
        </p:nvSpPr>
        <p:spPr>
          <a:xfrm>
            <a:off x="5546616" y="2097827"/>
            <a:ext cx="443763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600" b="1" i="1"/>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sp>
        <p:nvSpPr>
          <p:cNvPr id="9" name="Rectangle 8">
            <a:extLst>
              <a:ext uri="{FF2B5EF4-FFF2-40B4-BE49-F238E27FC236}">
                <a16:creationId xmlns:a16="http://schemas.microsoft.com/office/drawing/2014/main" id="{207B739D-D2B8-489C-99D0-C4198C86B17A}"/>
              </a:ext>
            </a:extLst>
          </p:cNvPr>
          <p:cNvSpPr/>
          <p:nvPr/>
        </p:nvSpPr>
        <p:spPr>
          <a:xfrm>
            <a:off x="619362" y="908181"/>
            <a:ext cx="5037044" cy="646331"/>
          </a:xfrm>
          <a:prstGeom prst="rect">
            <a:avLst/>
          </a:prstGeom>
        </p:spPr>
        <p:txBody>
          <a:bodyPr wrap="square" lIns="91440" tIns="45720" rIns="91440" bIns="45720" anchor="t">
            <a:spAutoFit/>
          </a:bodyPr>
          <a:lstStyle/>
          <a:p>
            <a:pPr fontAlgn="base"/>
            <a:r>
              <a:rPr lang="en-US" sz="2800" b="1">
                <a:solidFill>
                  <a:srgbClr val="000000"/>
                </a:solidFill>
              </a:rPr>
              <a:t>Analyze a Soap Product</a:t>
            </a:r>
            <a:endParaRPr lang="en-US" sz="800" b="1">
              <a:solidFill>
                <a:srgbClr val="000000"/>
              </a:solidFill>
              <a:latin typeface="Segoe UI" panose="020B0502040204020203" pitchFamily="34" charset="0"/>
            </a:endParaRPr>
          </a:p>
          <a:p>
            <a:pPr fontAlgn="base"/>
            <a:endParaRPr lang="en-US" sz="800">
              <a:solidFill>
                <a:srgbClr val="000000"/>
              </a:solidFill>
            </a:endParaRPr>
          </a:p>
        </p:txBody>
      </p:sp>
      <p:sp>
        <p:nvSpPr>
          <p:cNvPr id="2" name="TextBox 1">
            <a:extLst>
              <a:ext uri="{FF2B5EF4-FFF2-40B4-BE49-F238E27FC236}">
                <a16:creationId xmlns:a16="http://schemas.microsoft.com/office/drawing/2014/main" id="{58FDB1D6-138C-416E-8F90-5AFE96A18952}"/>
              </a:ext>
            </a:extLst>
          </p:cNvPr>
          <p:cNvSpPr txBox="1"/>
          <p:nvPr/>
        </p:nvSpPr>
        <p:spPr>
          <a:xfrm>
            <a:off x="619362" y="1460863"/>
            <a:ext cx="8401529" cy="1077218"/>
          </a:xfrm>
          <a:prstGeom prst="rect">
            <a:avLst/>
          </a:prstGeom>
          <a:noFill/>
        </p:spPr>
        <p:txBody>
          <a:bodyPr wrap="square" lIns="91440" tIns="45720" rIns="91440" bIns="45720" rtlCol="0" anchor="t">
            <a:spAutoFit/>
          </a:bodyPr>
          <a:lstStyle/>
          <a:p>
            <a:r>
              <a:rPr lang="en-US"/>
              <a:t>Choose a soap product currently on the market. </a:t>
            </a:r>
          </a:p>
          <a:p>
            <a:endParaRPr lang="en-US" sz="1000"/>
          </a:p>
          <a:p>
            <a:r>
              <a:rPr lang="en-US"/>
              <a:t>What drew you to this choice? Who do you think the </a:t>
            </a:r>
            <a:r>
              <a:rPr lang="en-US" b="1"/>
              <a:t>target market </a:t>
            </a:r>
            <a:r>
              <a:rPr lang="en-US"/>
              <a:t>is for this product?</a:t>
            </a:r>
          </a:p>
        </p:txBody>
      </p:sp>
      <p:sp>
        <p:nvSpPr>
          <p:cNvPr id="4" name="TextBox 3">
            <a:extLst>
              <a:ext uri="{FF2B5EF4-FFF2-40B4-BE49-F238E27FC236}">
                <a16:creationId xmlns:a16="http://schemas.microsoft.com/office/drawing/2014/main" id="{7749B667-78DF-47D5-8519-463742152F96}"/>
              </a:ext>
            </a:extLst>
          </p:cNvPr>
          <p:cNvSpPr txBox="1"/>
          <p:nvPr/>
        </p:nvSpPr>
        <p:spPr>
          <a:xfrm>
            <a:off x="623381" y="2587482"/>
            <a:ext cx="7748382" cy="1569660"/>
          </a:xfrm>
          <a:prstGeom prst="rect">
            <a:avLst/>
          </a:prstGeom>
          <a:noFill/>
        </p:spPr>
        <p:txBody>
          <a:bodyPr wrap="square" rtlCol="0">
            <a:spAutoFit/>
          </a:bodyPr>
          <a:lstStyle/>
          <a:p>
            <a:r>
              <a:rPr lang="en-US" sz="3200" i="1"/>
              <a:t>The </a:t>
            </a:r>
            <a:r>
              <a:rPr lang="en-US" sz="3200" b="1" i="1"/>
              <a:t>Target Market </a:t>
            </a:r>
            <a:r>
              <a:rPr lang="en-US" sz="3200" i="1"/>
              <a:t>is a customer group that has similar qualities that make them the most likely group to purchase a product or service.</a:t>
            </a:r>
            <a:endParaRPr lang="en-US" sz="3200" b="1" i="1"/>
          </a:p>
        </p:txBody>
      </p:sp>
      <p:sp>
        <p:nvSpPr>
          <p:cNvPr id="3" name="TextBox 2">
            <a:extLst>
              <a:ext uri="{FF2B5EF4-FFF2-40B4-BE49-F238E27FC236}">
                <a16:creationId xmlns:a16="http://schemas.microsoft.com/office/drawing/2014/main" id="{61666B2F-B50C-4670-9673-7D195ECF8AC7}"/>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53737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486439" y="995308"/>
            <a:ext cx="4011133" cy="11025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endParaRPr lang="en-US" sz="1800" b="1"/>
          </a:p>
          <a:p>
            <a:r>
              <a:rPr lang="en-US" sz="2000"/>
              <a:t> </a:t>
            </a:r>
          </a:p>
          <a:p>
            <a:br>
              <a:rPr lang="en-US" sz="2000"/>
            </a:br>
            <a:endParaRPr lang="en-US" sz="1800" i="1"/>
          </a:p>
        </p:txBody>
      </p:sp>
      <p:sp>
        <p:nvSpPr>
          <p:cNvPr id="7" name="TextBox 6">
            <a:extLst>
              <a:ext uri="{FF2B5EF4-FFF2-40B4-BE49-F238E27FC236}">
                <a16:creationId xmlns:a16="http://schemas.microsoft.com/office/drawing/2014/main" id="{EFB3BE68-734B-97A0-F8D6-94F29E7B0CAE}"/>
              </a:ext>
            </a:extLst>
          </p:cNvPr>
          <p:cNvSpPr txBox="1"/>
          <p:nvPr/>
        </p:nvSpPr>
        <p:spPr>
          <a:xfrm>
            <a:off x="5788932" y="1310512"/>
            <a:ext cx="443763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600" b="1" i="1"/>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sp>
        <p:nvSpPr>
          <p:cNvPr id="11" name="Rectangle 10">
            <a:extLst>
              <a:ext uri="{FF2B5EF4-FFF2-40B4-BE49-F238E27FC236}">
                <a16:creationId xmlns:a16="http://schemas.microsoft.com/office/drawing/2014/main" id="{75312286-22CE-4961-9AC7-8CA20E2ACCB0}"/>
              </a:ext>
            </a:extLst>
          </p:cNvPr>
          <p:cNvSpPr/>
          <p:nvPr/>
        </p:nvSpPr>
        <p:spPr>
          <a:xfrm>
            <a:off x="375435" y="817856"/>
            <a:ext cx="5037044" cy="1077218"/>
          </a:xfrm>
          <a:prstGeom prst="rect">
            <a:avLst/>
          </a:prstGeom>
        </p:spPr>
        <p:txBody>
          <a:bodyPr wrap="square" lIns="91440" tIns="45720" rIns="91440" bIns="45720" anchor="t">
            <a:spAutoFit/>
          </a:bodyPr>
          <a:lstStyle/>
          <a:p>
            <a:pPr fontAlgn="base"/>
            <a:r>
              <a:rPr lang="en-US" sz="2800" b="1">
                <a:solidFill>
                  <a:srgbClr val="000000"/>
                </a:solidFill>
              </a:rPr>
              <a:t>Target Market Examples</a:t>
            </a:r>
          </a:p>
          <a:p>
            <a:pPr fontAlgn="base"/>
            <a:r>
              <a:rPr lang="en-US" sz="2800" b="1">
                <a:solidFill>
                  <a:srgbClr val="000000"/>
                </a:solidFill>
              </a:rPr>
              <a:t> </a:t>
            </a:r>
            <a:endParaRPr lang="en-US" sz="800" b="1">
              <a:solidFill>
                <a:srgbClr val="000000"/>
              </a:solidFill>
              <a:latin typeface="Segoe UI" panose="020B0502040204020203" pitchFamily="34" charset="0"/>
            </a:endParaRPr>
          </a:p>
          <a:p>
            <a:pPr fontAlgn="base"/>
            <a:endParaRPr lang="en-US" sz="800">
              <a:solidFill>
                <a:srgbClr val="000000"/>
              </a:solidFill>
            </a:endParaRPr>
          </a:p>
        </p:txBody>
      </p:sp>
      <p:sp>
        <p:nvSpPr>
          <p:cNvPr id="2" name="TextBox 1">
            <a:extLst>
              <a:ext uri="{FF2B5EF4-FFF2-40B4-BE49-F238E27FC236}">
                <a16:creationId xmlns:a16="http://schemas.microsoft.com/office/drawing/2014/main" id="{88344C7C-8A10-411E-941A-D32F049D3F2E}"/>
              </a:ext>
            </a:extLst>
          </p:cNvPr>
          <p:cNvSpPr txBox="1"/>
          <p:nvPr/>
        </p:nvSpPr>
        <p:spPr>
          <a:xfrm>
            <a:off x="1098314" y="1479036"/>
            <a:ext cx="3082528" cy="646331"/>
          </a:xfrm>
          <a:prstGeom prst="rect">
            <a:avLst/>
          </a:prstGeom>
          <a:noFill/>
        </p:spPr>
        <p:txBody>
          <a:bodyPr wrap="square" lIns="91440" tIns="45720" rIns="91440" bIns="45720" rtlCol="0" anchor="t">
            <a:spAutoFit/>
          </a:bodyPr>
          <a:lstStyle/>
          <a:p>
            <a:r>
              <a:rPr lang="en-US"/>
              <a:t>Families with children</a:t>
            </a:r>
          </a:p>
          <a:p>
            <a:r>
              <a:rPr lang="en-US"/>
              <a:t>2 years old or under</a:t>
            </a:r>
          </a:p>
        </p:txBody>
      </p:sp>
      <p:sp>
        <p:nvSpPr>
          <p:cNvPr id="3" name="TextBox 2">
            <a:extLst>
              <a:ext uri="{FF2B5EF4-FFF2-40B4-BE49-F238E27FC236}">
                <a16:creationId xmlns:a16="http://schemas.microsoft.com/office/drawing/2014/main" id="{D5FF84E4-F13B-47FE-83BE-569027BED97C}"/>
              </a:ext>
            </a:extLst>
          </p:cNvPr>
          <p:cNvSpPr txBox="1"/>
          <p:nvPr/>
        </p:nvSpPr>
        <p:spPr>
          <a:xfrm>
            <a:off x="5116825" y="1310512"/>
            <a:ext cx="3290562" cy="3293209"/>
          </a:xfrm>
          <a:prstGeom prst="rect">
            <a:avLst/>
          </a:prstGeom>
          <a:noFill/>
          <a:ln w="28575">
            <a:solidFill>
              <a:schemeClr val="tx1"/>
            </a:solidFill>
          </a:ln>
        </p:spPr>
        <p:txBody>
          <a:bodyPr wrap="square" rtlCol="0">
            <a:spAutoFit/>
          </a:bodyPr>
          <a:lstStyle/>
          <a:p>
            <a:r>
              <a:rPr lang="en-US"/>
              <a:t>Target Markets can include both general and specific information about possible customers. </a:t>
            </a:r>
          </a:p>
          <a:p>
            <a:endParaRPr lang="en-US"/>
          </a:p>
          <a:p>
            <a:r>
              <a:rPr lang="en-US"/>
              <a:t>Common Market Categories include:</a:t>
            </a:r>
          </a:p>
          <a:p>
            <a:endParaRPr lang="en-US" sz="1000"/>
          </a:p>
          <a:p>
            <a:pPr marL="285750" indent="-285750">
              <a:buFont typeface="Arial" panose="020B0604020202020204" pitchFamily="34" charset="0"/>
              <a:buChar char="•"/>
            </a:pPr>
            <a:r>
              <a:rPr lang="en-US"/>
              <a:t>Age</a:t>
            </a:r>
          </a:p>
          <a:p>
            <a:pPr marL="285750" indent="-285750">
              <a:buFont typeface="Arial" panose="020B0604020202020204" pitchFamily="34" charset="0"/>
              <a:buChar char="•"/>
            </a:pPr>
            <a:r>
              <a:rPr lang="en-US"/>
              <a:t>Location </a:t>
            </a:r>
          </a:p>
          <a:p>
            <a:pPr marL="285750" indent="-285750">
              <a:buFont typeface="Arial" panose="020B0604020202020204" pitchFamily="34" charset="0"/>
              <a:buChar char="•"/>
            </a:pPr>
            <a:r>
              <a:rPr lang="en-US"/>
              <a:t>Hobbies &amp; Interests</a:t>
            </a:r>
          </a:p>
          <a:p>
            <a:pPr marL="285750" indent="-285750">
              <a:buFont typeface="Arial" panose="020B0604020202020204" pitchFamily="34" charset="0"/>
              <a:buChar char="•"/>
            </a:pPr>
            <a:r>
              <a:rPr lang="en-US"/>
              <a:t>Personal Qualities</a:t>
            </a:r>
          </a:p>
        </p:txBody>
      </p:sp>
      <p:pic>
        <p:nvPicPr>
          <p:cNvPr id="6" name="Graphic 5" descr="Rattle">
            <a:extLst>
              <a:ext uri="{FF2B5EF4-FFF2-40B4-BE49-F238E27FC236}">
                <a16:creationId xmlns:a16="http://schemas.microsoft.com/office/drawing/2014/main" id="{25165A02-9FCD-4B3E-AC87-B794FE0ADB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15" y="1541299"/>
            <a:ext cx="530345" cy="530345"/>
          </a:xfrm>
          <a:prstGeom prst="rect">
            <a:avLst/>
          </a:prstGeom>
        </p:spPr>
      </p:pic>
      <p:sp>
        <p:nvSpPr>
          <p:cNvPr id="16" name="TextBox 15">
            <a:extLst>
              <a:ext uri="{FF2B5EF4-FFF2-40B4-BE49-F238E27FC236}">
                <a16:creationId xmlns:a16="http://schemas.microsoft.com/office/drawing/2014/main" id="{850C6AF7-0580-466B-9B7D-57E9C4E32737}"/>
              </a:ext>
            </a:extLst>
          </p:cNvPr>
          <p:cNvSpPr txBox="1"/>
          <p:nvPr/>
        </p:nvSpPr>
        <p:spPr>
          <a:xfrm>
            <a:off x="1742702" y="2299016"/>
            <a:ext cx="2473451" cy="646331"/>
          </a:xfrm>
          <a:prstGeom prst="rect">
            <a:avLst/>
          </a:prstGeom>
          <a:noFill/>
        </p:spPr>
        <p:txBody>
          <a:bodyPr wrap="square" rtlCol="0">
            <a:spAutoFit/>
          </a:bodyPr>
          <a:lstStyle/>
          <a:p>
            <a:r>
              <a:rPr lang="en-US"/>
              <a:t>Professional </a:t>
            </a:r>
          </a:p>
          <a:p>
            <a:r>
              <a:rPr lang="en-US"/>
              <a:t>Sports Team Fans</a:t>
            </a:r>
          </a:p>
        </p:txBody>
      </p:sp>
      <p:pic>
        <p:nvPicPr>
          <p:cNvPr id="14" name="Graphic 13" descr="Sport balls">
            <a:extLst>
              <a:ext uri="{FF2B5EF4-FFF2-40B4-BE49-F238E27FC236}">
                <a16:creationId xmlns:a16="http://schemas.microsoft.com/office/drawing/2014/main" id="{8DE7D47C-16D1-4A21-908D-87433F306D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6346" y="2000601"/>
            <a:ext cx="656082" cy="656082"/>
          </a:xfrm>
          <a:prstGeom prst="rect">
            <a:avLst/>
          </a:prstGeom>
        </p:spPr>
      </p:pic>
      <p:pic>
        <p:nvPicPr>
          <p:cNvPr id="18" name="Graphic 17" descr="Shopping cart">
            <a:extLst>
              <a:ext uri="{FF2B5EF4-FFF2-40B4-BE49-F238E27FC236}">
                <a16:creationId xmlns:a16="http://schemas.microsoft.com/office/drawing/2014/main" id="{A64DC9B5-9C59-4ACC-80D3-64236EFBD1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046" y="3080351"/>
            <a:ext cx="594484" cy="594484"/>
          </a:xfrm>
          <a:prstGeom prst="rect">
            <a:avLst/>
          </a:prstGeom>
        </p:spPr>
      </p:pic>
      <p:sp>
        <p:nvSpPr>
          <p:cNvPr id="22" name="TextBox 21">
            <a:extLst>
              <a:ext uri="{FF2B5EF4-FFF2-40B4-BE49-F238E27FC236}">
                <a16:creationId xmlns:a16="http://schemas.microsoft.com/office/drawing/2014/main" id="{1633823D-73DD-464E-8526-4267F1D8C4E6}"/>
              </a:ext>
            </a:extLst>
          </p:cNvPr>
          <p:cNvSpPr txBox="1"/>
          <p:nvPr/>
        </p:nvSpPr>
        <p:spPr>
          <a:xfrm>
            <a:off x="1119530" y="3107891"/>
            <a:ext cx="2640987" cy="646331"/>
          </a:xfrm>
          <a:prstGeom prst="rect">
            <a:avLst/>
          </a:prstGeom>
          <a:noFill/>
        </p:spPr>
        <p:txBody>
          <a:bodyPr wrap="square" rtlCol="0">
            <a:spAutoFit/>
          </a:bodyPr>
          <a:lstStyle/>
          <a:p>
            <a:r>
              <a:rPr lang="en-US"/>
              <a:t>Grocery shoppers with food allergies</a:t>
            </a:r>
          </a:p>
        </p:txBody>
      </p:sp>
      <p:grpSp>
        <p:nvGrpSpPr>
          <p:cNvPr id="4" name="Group 3">
            <a:extLst>
              <a:ext uri="{FF2B5EF4-FFF2-40B4-BE49-F238E27FC236}">
                <a16:creationId xmlns:a16="http://schemas.microsoft.com/office/drawing/2014/main" id="{ED5C5FA1-E3D3-43ED-8E80-66734A5AFE46}"/>
              </a:ext>
            </a:extLst>
          </p:cNvPr>
          <p:cNvGrpSpPr/>
          <p:nvPr/>
        </p:nvGrpSpPr>
        <p:grpSpPr>
          <a:xfrm>
            <a:off x="3380150" y="4017611"/>
            <a:ext cx="1117422" cy="752608"/>
            <a:chOff x="3627268" y="3984138"/>
            <a:chExt cx="1117422" cy="752608"/>
          </a:xfrm>
        </p:grpSpPr>
        <p:pic>
          <p:nvPicPr>
            <p:cNvPr id="25" name="Graphic 24" descr="Tent">
              <a:extLst>
                <a:ext uri="{FF2B5EF4-FFF2-40B4-BE49-F238E27FC236}">
                  <a16:creationId xmlns:a16="http://schemas.microsoft.com/office/drawing/2014/main" id="{907BF9C0-C074-4CDA-B395-192CFEC53A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92082" y="3984138"/>
              <a:ext cx="752608" cy="752608"/>
            </a:xfrm>
            <a:prstGeom prst="rect">
              <a:avLst/>
            </a:prstGeom>
          </p:spPr>
        </p:pic>
        <p:pic>
          <p:nvPicPr>
            <p:cNvPr id="27" name="Graphic 26" descr="Dog">
              <a:extLst>
                <a:ext uri="{FF2B5EF4-FFF2-40B4-BE49-F238E27FC236}">
                  <a16:creationId xmlns:a16="http://schemas.microsoft.com/office/drawing/2014/main" id="{BB7FC356-0822-4080-9736-633E052E0B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27268" y="4264372"/>
              <a:ext cx="403953" cy="403953"/>
            </a:xfrm>
            <a:prstGeom prst="rect">
              <a:avLst/>
            </a:prstGeom>
          </p:spPr>
        </p:pic>
      </p:grpSp>
      <p:sp>
        <p:nvSpPr>
          <p:cNvPr id="28" name="TextBox 27">
            <a:extLst>
              <a:ext uri="{FF2B5EF4-FFF2-40B4-BE49-F238E27FC236}">
                <a16:creationId xmlns:a16="http://schemas.microsoft.com/office/drawing/2014/main" id="{48850C4C-B394-4481-BC58-1F68DCB2DF0D}"/>
              </a:ext>
            </a:extLst>
          </p:cNvPr>
          <p:cNvSpPr txBox="1"/>
          <p:nvPr/>
        </p:nvSpPr>
        <p:spPr>
          <a:xfrm>
            <a:off x="1742702" y="3912084"/>
            <a:ext cx="2341334" cy="646331"/>
          </a:xfrm>
          <a:prstGeom prst="rect">
            <a:avLst/>
          </a:prstGeom>
          <a:noFill/>
        </p:spPr>
        <p:txBody>
          <a:bodyPr wrap="square" rtlCol="0">
            <a:spAutoFit/>
          </a:bodyPr>
          <a:lstStyle/>
          <a:p>
            <a:r>
              <a:rPr lang="en-US"/>
              <a:t>Dog owners that go camping</a:t>
            </a:r>
          </a:p>
        </p:txBody>
      </p:sp>
      <p:sp>
        <p:nvSpPr>
          <p:cNvPr id="19" name="TextBox 18">
            <a:extLst>
              <a:ext uri="{FF2B5EF4-FFF2-40B4-BE49-F238E27FC236}">
                <a16:creationId xmlns:a16="http://schemas.microsoft.com/office/drawing/2014/main" id="{63CA28BB-5921-47B3-9B62-B54704D26408}"/>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365892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0A16EB-7B24-4520-B2AF-C578B768D9DE}"/>
              </a:ext>
            </a:extLst>
          </p:cNvPr>
          <p:cNvSpPr/>
          <p:nvPr/>
        </p:nvSpPr>
        <p:spPr>
          <a:xfrm>
            <a:off x="387492" y="843236"/>
            <a:ext cx="8294736" cy="461665"/>
          </a:xfrm>
          <a:prstGeom prst="rect">
            <a:avLst/>
          </a:prstGeom>
        </p:spPr>
        <p:txBody>
          <a:bodyPr wrap="square">
            <a:spAutoFit/>
          </a:bodyPr>
          <a:lstStyle/>
          <a:p>
            <a:pPr fontAlgn="base"/>
            <a:r>
              <a:rPr lang="en-US" sz="2400" b="1">
                <a:solidFill>
                  <a:srgbClr val="000000"/>
                </a:solidFill>
              </a:rPr>
              <a:t>Match the Cereal Box Design to the</a:t>
            </a:r>
            <a:r>
              <a:rPr lang="en-US" sz="2400" b="1" i="1">
                <a:solidFill>
                  <a:srgbClr val="000000"/>
                </a:solidFill>
              </a:rPr>
              <a:t> Target Market</a:t>
            </a:r>
            <a:endParaRPr lang="en-US" sz="2400" b="1">
              <a:solidFill>
                <a:srgbClr val="000000"/>
              </a:solidFill>
              <a:latin typeface="Segoe UI" panose="020B0502040204020203" pitchFamily="34" charset="0"/>
            </a:endParaRPr>
          </a:p>
        </p:txBody>
      </p:sp>
      <p:pic>
        <p:nvPicPr>
          <p:cNvPr id="14" name="Picture 13">
            <a:extLst>
              <a:ext uri="{FF2B5EF4-FFF2-40B4-BE49-F238E27FC236}">
                <a16:creationId xmlns:a16="http://schemas.microsoft.com/office/drawing/2014/main" id="{4AF954AF-B15A-4EA9-BC24-D311B8403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492" y="1417033"/>
            <a:ext cx="1538658" cy="2127499"/>
          </a:xfrm>
          <a:prstGeom prst="rect">
            <a:avLst/>
          </a:prstGeom>
        </p:spPr>
      </p:pic>
      <p:pic>
        <p:nvPicPr>
          <p:cNvPr id="16" name="Picture 15">
            <a:extLst>
              <a:ext uri="{FF2B5EF4-FFF2-40B4-BE49-F238E27FC236}">
                <a16:creationId xmlns:a16="http://schemas.microsoft.com/office/drawing/2014/main" id="{0CFF5AB2-FEF9-4853-B3CF-BD74C6F9D2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00"/>
          <a:stretch/>
        </p:blipFill>
        <p:spPr>
          <a:xfrm>
            <a:off x="2384724" y="1401799"/>
            <a:ext cx="1629956" cy="2127499"/>
          </a:xfrm>
          <a:prstGeom prst="rect">
            <a:avLst/>
          </a:prstGeom>
        </p:spPr>
      </p:pic>
      <p:pic>
        <p:nvPicPr>
          <p:cNvPr id="18" name="Picture 17">
            <a:extLst>
              <a:ext uri="{FF2B5EF4-FFF2-40B4-BE49-F238E27FC236}">
                <a16:creationId xmlns:a16="http://schemas.microsoft.com/office/drawing/2014/main" id="{51B7D317-D314-4C14-B066-40FAF98227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99"/>
          <a:stretch/>
        </p:blipFill>
        <p:spPr>
          <a:xfrm>
            <a:off x="4619825" y="1464013"/>
            <a:ext cx="1511021" cy="2191235"/>
          </a:xfrm>
          <a:prstGeom prst="rect">
            <a:avLst/>
          </a:prstGeom>
        </p:spPr>
      </p:pic>
      <p:pic>
        <p:nvPicPr>
          <p:cNvPr id="20" name="Picture 19">
            <a:extLst>
              <a:ext uri="{FF2B5EF4-FFF2-40B4-BE49-F238E27FC236}">
                <a16:creationId xmlns:a16="http://schemas.microsoft.com/office/drawing/2014/main" id="{98D647A1-0DD5-41AE-9D7A-E2EDDFBF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3698" y="1350218"/>
            <a:ext cx="1713370" cy="2148840"/>
          </a:xfrm>
          <a:prstGeom prst="rect">
            <a:avLst/>
          </a:prstGeom>
        </p:spPr>
      </p:pic>
      <p:sp>
        <p:nvSpPr>
          <p:cNvPr id="21" name="TextBox 20">
            <a:extLst>
              <a:ext uri="{FF2B5EF4-FFF2-40B4-BE49-F238E27FC236}">
                <a16:creationId xmlns:a16="http://schemas.microsoft.com/office/drawing/2014/main" id="{E6DF34D1-409F-449A-9A34-7957B8C56F34}"/>
              </a:ext>
            </a:extLst>
          </p:cNvPr>
          <p:cNvSpPr txBox="1"/>
          <p:nvPr/>
        </p:nvSpPr>
        <p:spPr>
          <a:xfrm>
            <a:off x="461772" y="3589692"/>
            <a:ext cx="1371600" cy="923330"/>
          </a:xfrm>
          <a:prstGeom prst="rect">
            <a:avLst/>
          </a:prstGeom>
          <a:noFill/>
          <a:ln w="28575">
            <a:solidFill>
              <a:schemeClr val="tx1"/>
            </a:solidFill>
          </a:ln>
        </p:spPr>
        <p:txBody>
          <a:bodyPr wrap="square" rtlCol="0">
            <a:spAutoFit/>
          </a:bodyPr>
          <a:lstStyle/>
          <a:p>
            <a:pPr algn="ctr"/>
            <a:endParaRPr lang="en-US"/>
          </a:p>
          <a:p>
            <a:pPr algn="ctr"/>
            <a:r>
              <a:rPr lang="en-US"/>
              <a:t>Children</a:t>
            </a:r>
          </a:p>
          <a:p>
            <a:pPr algn="ctr"/>
            <a:endParaRPr lang="en-US"/>
          </a:p>
        </p:txBody>
      </p:sp>
      <p:sp>
        <p:nvSpPr>
          <p:cNvPr id="22" name="TextBox 21">
            <a:extLst>
              <a:ext uri="{FF2B5EF4-FFF2-40B4-BE49-F238E27FC236}">
                <a16:creationId xmlns:a16="http://schemas.microsoft.com/office/drawing/2014/main" id="{4A8F6068-0FEF-4724-9EF6-3D46CAFCECDE}"/>
              </a:ext>
            </a:extLst>
          </p:cNvPr>
          <p:cNvSpPr txBox="1"/>
          <p:nvPr/>
        </p:nvSpPr>
        <p:spPr>
          <a:xfrm>
            <a:off x="2502466" y="3591033"/>
            <a:ext cx="1448264" cy="923330"/>
          </a:xfrm>
          <a:prstGeom prst="rect">
            <a:avLst/>
          </a:prstGeom>
          <a:noFill/>
          <a:ln w="28575">
            <a:solidFill>
              <a:schemeClr val="tx1"/>
            </a:solidFill>
          </a:ln>
        </p:spPr>
        <p:txBody>
          <a:bodyPr wrap="square" rtlCol="0">
            <a:spAutoFit/>
          </a:bodyPr>
          <a:lstStyle/>
          <a:p>
            <a:pPr algn="ctr"/>
            <a:r>
              <a:rPr lang="en-US"/>
              <a:t>Marvel Superhero Fans</a:t>
            </a:r>
          </a:p>
        </p:txBody>
      </p:sp>
      <p:sp>
        <p:nvSpPr>
          <p:cNvPr id="23" name="TextBox 22">
            <a:extLst>
              <a:ext uri="{FF2B5EF4-FFF2-40B4-BE49-F238E27FC236}">
                <a16:creationId xmlns:a16="http://schemas.microsoft.com/office/drawing/2014/main" id="{73B70F96-1225-44A0-B380-709B2868FBB6}"/>
              </a:ext>
            </a:extLst>
          </p:cNvPr>
          <p:cNvSpPr txBox="1"/>
          <p:nvPr/>
        </p:nvSpPr>
        <p:spPr>
          <a:xfrm>
            <a:off x="4727263" y="3606456"/>
            <a:ext cx="1371600" cy="923330"/>
          </a:xfrm>
          <a:prstGeom prst="rect">
            <a:avLst/>
          </a:prstGeom>
          <a:noFill/>
          <a:ln w="28575">
            <a:solidFill>
              <a:schemeClr val="tx1"/>
            </a:solidFill>
          </a:ln>
        </p:spPr>
        <p:txBody>
          <a:bodyPr wrap="square" rtlCol="0">
            <a:spAutoFit/>
          </a:bodyPr>
          <a:lstStyle/>
          <a:p>
            <a:pPr algn="ctr"/>
            <a:endParaRPr lang="en-US"/>
          </a:p>
          <a:p>
            <a:pPr algn="ctr"/>
            <a:r>
              <a:rPr lang="en-US"/>
              <a:t>Athletes</a:t>
            </a:r>
          </a:p>
          <a:p>
            <a:pPr algn="ctr"/>
            <a:endParaRPr lang="en-US"/>
          </a:p>
        </p:txBody>
      </p:sp>
      <p:sp>
        <p:nvSpPr>
          <p:cNvPr id="25" name="TextBox 24">
            <a:extLst>
              <a:ext uri="{FF2B5EF4-FFF2-40B4-BE49-F238E27FC236}">
                <a16:creationId xmlns:a16="http://schemas.microsoft.com/office/drawing/2014/main" id="{86F64B7D-BC49-4CB2-97DD-77572A1888C2}"/>
              </a:ext>
            </a:extLst>
          </p:cNvPr>
          <p:cNvSpPr txBox="1"/>
          <p:nvPr/>
        </p:nvSpPr>
        <p:spPr>
          <a:xfrm>
            <a:off x="6875397" y="3589692"/>
            <a:ext cx="1601157" cy="923330"/>
          </a:xfrm>
          <a:prstGeom prst="rect">
            <a:avLst/>
          </a:prstGeom>
          <a:noFill/>
          <a:ln w="28575">
            <a:solidFill>
              <a:schemeClr val="tx1"/>
            </a:solidFill>
          </a:ln>
        </p:spPr>
        <p:txBody>
          <a:bodyPr wrap="square" rtlCol="0">
            <a:spAutoFit/>
          </a:bodyPr>
          <a:lstStyle/>
          <a:p>
            <a:pPr algn="ctr"/>
            <a:r>
              <a:rPr lang="en-US"/>
              <a:t>People Focused on </a:t>
            </a:r>
          </a:p>
          <a:p>
            <a:pPr algn="ctr"/>
            <a:r>
              <a:rPr lang="en-US"/>
              <a:t>Health</a:t>
            </a:r>
          </a:p>
        </p:txBody>
      </p:sp>
      <p:sp>
        <p:nvSpPr>
          <p:cNvPr id="13" name="TextBox 12">
            <a:extLst>
              <a:ext uri="{FF2B5EF4-FFF2-40B4-BE49-F238E27FC236}">
                <a16:creationId xmlns:a16="http://schemas.microsoft.com/office/drawing/2014/main" id="{114784CE-E134-4D49-B120-97F8815CF745}"/>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120765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0A16EB-7B24-4520-B2AF-C578B768D9DE}"/>
              </a:ext>
            </a:extLst>
          </p:cNvPr>
          <p:cNvSpPr/>
          <p:nvPr/>
        </p:nvSpPr>
        <p:spPr>
          <a:xfrm>
            <a:off x="387492" y="669893"/>
            <a:ext cx="8294736" cy="646331"/>
          </a:xfrm>
          <a:prstGeom prst="rect">
            <a:avLst/>
          </a:prstGeom>
        </p:spPr>
        <p:txBody>
          <a:bodyPr wrap="square">
            <a:spAutoFit/>
          </a:bodyPr>
          <a:lstStyle/>
          <a:p>
            <a:pPr fontAlgn="base"/>
            <a:r>
              <a:rPr lang="en-US" sz="2800" b="1">
                <a:solidFill>
                  <a:srgbClr val="000000"/>
                </a:solidFill>
              </a:rPr>
              <a:t> </a:t>
            </a:r>
            <a:endParaRPr lang="en-US" sz="800" b="1">
              <a:solidFill>
                <a:srgbClr val="000000"/>
              </a:solidFill>
              <a:latin typeface="Segoe UI" panose="020B0502040204020203" pitchFamily="34" charset="0"/>
            </a:endParaRPr>
          </a:p>
          <a:p>
            <a:pPr fontAlgn="base"/>
            <a:endParaRPr lang="en-US" sz="800">
              <a:solidFill>
                <a:srgbClr val="000000"/>
              </a:solidFill>
            </a:endParaRPr>
          </a:p>
        </p:txBody>
      </p:sp>
      <p:sp>
        <p:nvSpPr>
          <p:cNvPr id="21" name="TextBox 20">
            <a:extLst>
              <a:ext uri="{FF2B5EF4-FFF2-40B4-BE49-F238E27FC236}">
                <a16:creationId xmlns:a16="http://schemas.microsoft.com/office/drawing/2014/main" id="{E6DF34D1-409F-449A-9A34-7957B8C56F34}"/>
              </a:ext>
            </a:extLst>
          </p:cNvPr>
          <p:cNvSpPr txBox="1"/>
          <p:nvPr/>
        </p:nvSpPr>
        <p:spPr>
          <a:xfrm>
            <a:off x="2566416" y="3615845"/>
            <a:ext cx="1371600" cy="923330"/>
          </a:xfrm>
          <a:prstGeom prst="rect">
            <a:avLst/>
          </a:prstGeom>
          <a:noFill/>
          <a:ln w="28575">
            <a:solidFill>
              <a:schemeClr val="tx1"/>
            </a:solidFill>
          </a:ln>
        </p:spPr>
        <p:txBody>
          <a:bodyPr wrap="square" rtlCol="0">
            <a:spAutoFit/>
          </a:bodyPr>
          <a:lstStyle/>
          <a:p>
            <a:pPr algn="ctr"/>
            <a:endParaRPr lang="en-US"/>
          </a:p>
          <a:p>
            <a:pPr algn="ctr"/>
            <a:r>
              <a:rPr lang="en-US"/>
              <a:t>Children</a:t>
            </a:r>
          </a:p>
          <a:p>
            <a:pPr algn="ctr"/>
            <a:endParaRPr lang="en-US"/>
          </a:p>
        </p:txBody>
      </p:sp>
      <p:sp>
        <p:nvSpPr>
          <p:cNvPr id="22" name="TextBox 21">
            <a:extLst>
              <a:ext uri="{FF2B5EF4-FFF2-40B4-BE49-F238E27FC236}">
                <a16:creationId xmlns:a16="http://schemas.microsoft.com/office/drawing/2014/main" id="{4A8F6068-0FEF-4724-9EF6-3D46CAFCECDE}"/>
              </a:ext>
            </a:extLst>
          </p:cNvPr>
          <p:cNvSpPr txBox="1"/>
          <p:nvPr/>
        </p:nvSpPr>
        <p:spPr>
          <a:xfrm>
            <a:off x="6854352" y="3615845"/>
            <a:ext cx="1515358" cy="923330"/>
          </a:xfrm>
          <a:prstGeom prst="rect">
            <a:avLst/>
          </a:prstGeom>
          <a:noFill/>
          <a:ln w="28575">
            <a:solidFill>
              <a:schemeClr val="tx1"/>
            </a:solidFill>
          </a:ln>
        </p:spPr>
        <p:txBody>
          <a:bodyPr wrap="square" rtlCol="0">
            <a:spAutoFit/>
          </a:bodyPr>
          <a:lstStyle/>
          <a:p>
            <a:pPr algn="ctr"/>
            <a:r>
              <a:rPr lang="en-US"/>
              <a:t>Marvel Superhero Fans</a:t>
            </a:r>
          </a:p>
        </p:txBody>
      </p:sp>
      <p:sp>
        <p:nvSpPr>
          <p:cNvPr id="23" name="TextBox 22">
            <a:extLst>
              <a:ext uri="{FF2B5EF4-FFF2-40B4-BE49-F238E27FC236}">
                <a16:creationId xmlns:a16="http://schemas.microsoft.com/office/drawing/2014/main" id="{73B70F96-1225-44A0-B380-709B2868FBB6}"/>
              </a:ext>
            </a:extLst>
          </p:cNvPr>
          <p:cNvSpPr txBox="1"/>
          <p:nvPr/>
        </p:nvSpPr>
        <p:spPr>
          <a:xfrm>
            <a:off x="511225" y="3615845"/>
            <a:ext cx="1371600" cy="923330"/>
          </a:xfrm>
          <a:prstGeom prst="rect">
            <a:avLst/>
          </a:prstGeom>
          <a:noFill/>
          <a:ln w="28575">
            <a:solidFill>
              <a:schemeClr val="tx1"/>
            </a:solidFill>
          </a:ln>
        </p:spPr>
        <p:txBody>
          <a:bodyPr wrap="square" rtlCol="0">
            <a:spAutoFit/>
          </a:bodyPr>
          <a:lstStyle/>
          <a:p>
            <a:pPr algn="ctr"/>
            <a:endParaRPr lang="en-US"/>
          </a:p>
          <a:p>
            <a:pPr algn="ctr"/>
            <a:r>
              <a:rPr lang="en-US"/>
              <a:t>Athletes</a:t>
            </a:r>
          </a:p>
          <a:p>
            <a:pPr algn="ctr"/>
            <a:endParaRPr lang="en-US"/>
          </a:p>
        </p:txBody>
      </p:sp>
      <p:sp>
        <p:nvSpPr>
          <p:cNvPr id="25" name="TextBox 24">
            <a:extLst>
              <a:ext uri="{FF2B5EF4-FFF2-40B4-BE49-F238E27FC236}">
                <a16:creationId xmlns:a16="http://schemas.microsoft.com/office/drawing/2014/main" id="{86F64B7D-BC49-4CB2-97DD-77572A1888C2}"/>
              </a:ext>
            </a:extLst>
          </p:cNvPr>
          <p:cNvSpPr txBox="1"/>
          <p:nvPr/>
        </p:nvSpPr>
        <p:spPr>
          <a:xfrm>
            <a:off x="4648684" y="3615845"/>
            <a:ext cx="1576116" cy="923330"/>
          </a:xfrm>
          <a:prstGeom prst="rect">
            <a:avLst/>
          </a:prstGeom>
          <a:noFill/>
          <a:ln w="28575">
            <a:solidFill>
              <a:schemeClr val="tx1"/>
            </a:solidFill>
          </a:ln>
        </p:spPr>
        <p:txBody>
          <a:bodyPr wrap="square" rtlCol="0">
            <a:spAutoFit/>
          </a:bodyPr>
          <a:lstStyle/>
          <a:p>
            <a:pPr algn="ctr"/>
            <a:r>
              <a:rPr lang="en-US"/>
              <a:t>People Focused on </a:t>
            </a:r>
          </a:p>
          <a:p>
            <a:pPr algn="ctr"/>
            <a:r>
              <a:rPr lang="en-US"/>
              <a:t>Health</a:t>
            </a:r>
          </a:p>
        </p:txBody>
      </p:sp>
      <p:pic>
        <p:nvPicPr>
          <p:cNvPr id="12" name="Picture 11">
            <a:extLst>
              <a:ext uri="{FF2B5EF4-FFF2-40B4-BE49-F238E27FC236}">
                <a16:creationId xmlns:a16="http://schemas.microsoft.com/office/drawing/2014/main" id="{0A293882-F458-4754-B45E-8473B6129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492" y="1417033"/>
            <a:ext cx="1538658" cy="2127499"/>
          </a:xfrm>
          <a:prstGeom prst="rect">
            <a:avLst/>
          </a:prstGeom>
        </p:spPr>
      </p:pic>
      <p:pic>
        <p:nvPicPr>
          <p:cNvPr id="13" name="Picture 12">
            <a:extLst>
              <a:ext uri="{FF2B5EF4-FFF2-40B4-BE49-F238E27FC236}">
                <a16:creationId xmlns:a16="http://schemas.microsoft.com/office/drawing/2014/main" id="{88324A07-673A-459D-A6A6-34C9BE467E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00"/>
          <a:stretch/>
        </p:blipFill>
        <p:spPr>
          <a:xfrm>
            <a:off x="2384724" y="1401799"/>
            <a:ext cx="1629956" cy="2127499"/>
          </a:xfrm>
          <a:prstGeom prst="rect">
            <a:avLst/>
          </a:prstGeom>
        </p:spPr>
      </p:pic>
      <p:pic>
        <p:nvPicPr>
          <p:cNvPr id="15" name="Picture 14">
            <a:extLst>
              <a:ext uri="{FF2B5EF4-FFF2-40B4-BE49-F238E27FC236}">
                <a16:creationId xmlns:a16="http://schemas.microsoft.com/office/drawing/2014/main" id="{06D7E4DE-354F-45A7-BB48-7D89FCD9A4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99" b="5627"/>
          <a:stretch/>
        </p:blipFill>
        <p:spPr>
          <a:xfrm>
            <a:off x="4619825" y="1464013"/>
            <a:ext cx="1511021" cy="2065285"/>
          </a:xfrm>
          <a:prstGeom prst="rect">
            <a:avLst/>
          </a:prstGeom>
        </p:spPr>
      </p:pic>
      <p:pic>
        <p:nvPicPr>
          <p:cNvPr id="17" name="Picture 16">
            <a:extLst>
              <a:ext uri="{FF2B5EF4-FFF2-40B4-BE49-F238E27FC236}">
                <a16:creationId xmlns:a16="http://schemas.microsoft.com/office/drawing/2014/main" id="{E60088F0-C6AD-4FB5-9358-9221D8B1F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3698" y="1350218"/>
            <a:ext cx="1713370" cy="2148840"/>
          </a:xfrm>
          <a:prstGeom prst="rect">
            <a:avLst/>
          </a:prstGeom>
        </p:spPr>
      </p:pic>
      <p:sp>
        <p:nvSpPr>
          <p:cNvPr id="19" name="TextBox 18">
            <a:extLst>
              <a:ext uri="{FF2B5EF4-FFF2-40B4-BE49-F238E27FC236}">
                <a16:creationId xmlns:a16="http://schemas.microsoft.com/office/drawing/2014/main" id="{7FD68576-4E0E-44A7-AF85-7A9085F5831F}"/>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Tree>
    <p:extLst>
      <p:ext uri="{BB962C8B-B14F-4D97-AF65-F5344CB8AC3E}">
        <p14:creationId xmlns:p14="http://schemas.microsoft.com/office/powerpoint/2010/main" val="179175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9929-5C81-4CA2-93C0-B47A17B03B04}"/>
              </a:ext>
            </a:extLst>
          </p:cNvPr>
          <p:cNvSpPr>
            <a:spLocks noGrp="1"/>
          </p:cNvSpPr>
          <p:nvPr>
            <p:ph type="ctrTitle"/>
          </p:nvPr>
        </p:nvSpPr>
        <p:spPr>
          <a:xfrm>
            <a:off x="393192" y="887772"/>
            <a:ext cx="8514834" cy="519457"/>
          </a:xfrm>
        </p:spPr>
        <p:txBody>
          <a:bodyPr/>
          <a:lstStyle/>
          <a:p>
            <a:r>
              <a:rPr lang="en-US" sz="2000" b="1">
                <a:solidFill>
                  <a:schemeClr val="tx1"/>
                </a:solidFill>
              </a:rPr>
              <a:t>Discuss the following after completing Research p.2</a:t>
            </a:r>
            <a:endParaRPr lang="en-US" sz="2000" b="1" i="1">
              <a:solidFill>
                <a:schemeClr val="tx1"/>
              </a:solidFill>
            </a:endParaRPr>
          </a:p>
        </p:txBody>
      </p:sp>
      <p:sp>
        <p:nvSpPr>
          <p:cNvPr id="4" name="TextBox 3">
            <a:extLst>
              <a:ext uri="{FF2B5EF4-FFF2-40B4-BE49-F238E27FC236}">
                <a16:creationId xmlns:a16="http://schemas.microsoft.com/office/drawing/2014/main" id="{35D2D609-4203-4A50-9C00-E02AA7D7B140}"/>
              </a:ext>
            </a:extLst>
          </p:cNvPr>
          <p:cNvSpPr txBox="1"/>
          <p:nvPr/>
        </p:nvSpPr>
        <p:spPr>
          <a:xfrm>
            <a:off x="6347404" y="4647109"/>
            <a:ext cx="2796596" cy="246221"/>
          </a:xfrm>
          <a:prstGeom prst="rect">
            <a:avLst/>
          </a:prstGeom>
          <a:noFill/>
        </p:spPr>
        <p:txBody>
          <a:bodyPr wrap="square" lIns="91440" tIns="45720" rIns="91440" bIns="45720" rtlCol="0" anchor="t">
            <a:spAutoFit/>
          </a:bodyPr>
          <a:lstStyle/>
          <a:p>
            <a:r>
              <a:rPr lang="en-US" sz="1000">
                <a:latin typeface="Futura Bk BT"/>
              </a:rPr>
              <a:t>ENTREPRENEURSHIP – Clean it Up </a:t>
            </a:r>
          </a:p>
        </p:txBody>
      </p:sp>
      <p:sp>
        <p:nvSpPr>
          <p:cNvPr id="6" name="Title 1">
            <a:extLst>
              <a:ext uri="{FF2B5EF4-FFF2-40B4-BE49-F238E27FC236}">
                <a16:creationId xmlns:a16="http://schemas.microsoft.com/office/drawing/2014/main" id="{81B8238D-8B8A-4844-B8CC-9C29541EE041}"/>
              </a:ext>
            </a:extLst>
          </p:cNvPr>
          <p:cNvSpPr txBox="1">
            <a:spLocks/>
          </p:cNvSpPr>
          <p:nvPr/>
        </p:nvSpPr>
        <p:spPr>
          <a:xfrm>
            <a:off x="393192" y="1407230"/>
            <a:ext cx="8514834" cy="281852"/>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600" b="1">
                <a:solidFill>
                  <a:schemeClr val="tx1"/>
                </a:solidFill>
              </a:rPr>
              <a:t>1.  What types of soap were analyzed by the class?</a:t>
            </a:r>
          </a:p>
          <a:p>
            <a:pPr marL="457200" indent="-457200">
              <a:buFont typeface="+mj-lt"/>
              <a:buAutoNum type="arabicPeriod"/>
            </a:pPr>
            <a:endParaRPr lang="en-US" sz="1600" b="1">
              <a:solidFill>
                <a:schemeClr val="tx1"/>
              </a:solidFill>
            </a:endParaRPr>
          </a:p>
          <a:p>
            <a:pPr marL="457200" indent="-457200">
              <a:buFont typeface="+mj-lt"/>
              <a:buAutoNum type="arabicPeriod"/>
            </a:pPr>
            <a:endParaRPr lang="en-US" sz="1600" b="1">
              <a:solidFill>
                <a:schemeClr val="tx1"/>
              </a:solidFill>
            </a:endParaRPr>
          </a:p>
          <a:p>
            <a:pPr marL="457200" indent="-457200">
              <a:buFont typeface="+mj-lt"/>
              <a:buAutoNum type="arabicPeriod"/>
            </a:pPr>
            <a:endParaRPr lang="en-US" sz="1600" b="1">
              <a:solidFill>
                <a:schemeClr val="tx1"/>
              </a:solidFill>
            </a:endParaRPr>
          </a:p>
        </p:txBody>
      </p:sp>
      <p:sp>
        <p:nvSpPr>
          <p:cNvPr id="7" name="Title 1">
            <a:extLst>
              <a:ext uri="{FF2B5EF4-FFF2-40B4-BE49-F238E27FC236}">
                <a16:creationId xmlns:a16="http://schemas.microsoft.com/office/drawing/2014/main" id="{8660B879-AA39-48A9-9B88-DF7F1AD72226}"/>
              </a:ext>
            </a:extLst>
          </p:cNvPr>
          <p:cNvSpPr txBox="1">
            <a:spLocks/>
          </p:cNvSpPr>
          <p:nvPr/>
        </p:nvSpPr>
        <p:spPr>
          <a:xfrm>
            <a:off x="698091" y="1689081"/>
            <a:ext cx="8052717" cy="722282"/>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400" i="1">
                <a:solidFill>
                  <a:schemeClr val="tx1"/>
                </a:solidFill>
              </a:rPr>
              <a:t>We use a variety of soaps in our daily lives.  Hand soap, body wash, face cleansers, shampoo, bath bubbles, baby soaps, pet soaps, dish soap, laundry detergent, surface &amp; floor cleansers, stain removers, etc.</a:t>
            </a:r>
          </a:p>
        </p:txBody>
      </p:sp>
      <p:sp>
        <p:nvSpPr>
          <p:cNvPr id="8" name="Title 1">
            <a:extLst>
              <a:ext uri="{FF2B5EF4-FFF2-40B4-BE49-F238E27FC236}">
                <a16:creationId xmlns:a16="http://schemas.microsoft.com/office/drawing/2014/main" id="{E3B1D678-2D38-4500-842D-16860548992B}"/>
              </a:ext>
            </a:extLst>
          </p:cNvPr>
          <p:cNvSpPr txBox="1">
            <a:spLocks/>
          </p:cNvSpPr>
          <p:nvPr/>
        </p:nvSpPr>
        <p:spPr>
          <a:xfrm>
            <a:off x="393192" y="2411363"/>
            <a:ext cx="8514834" cy="246221"/>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600" b="1">
                <a:solidFill>
                  <a:schemeClr val="tx1"/>
                </a:solidFill>
              </a:rPr>
              <a:t>2. What were some of the target markets of the class examples?</a:t>
            </a:r>
          </a:p>
        </p:txBody>
      </p:sp>
      <p:sp>
        <p:nvSpPr>
          <p:cNvPr id="9" name="Title 1">
            <a:extLst>
              <a:ext uri="{FF2B5EF4-FFF2-40B4-BE49-F238E27FC236}">
                <a16:creationId xmlns:a16="http://schemas.microsoft.com/office/drawing/2014/main" id="{91F68A88-2140-4C01-A0B4-A788C07ADCAC}"/>
              </a:ext>
            </a:extLst>
          </p:cNvPr>
          <p:cNvSpPr txBox="1">
            <a:spLocks/>
          </p:cNvSpPr>
          <p:nvPr/>
        </p:nvSpPr>
        <p:spPr>
          <a:xfrm>
            <a:off x="698091" y="2694454"/>
            <a:ext cx="8052717" cy="573553"/>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400" i="1">
                <a:solidFill>
                  <a:schemeClr val="tx1"/>
                </a:solidFill>
              </a:rPr>
              <a:t>Are you or your family members included in most of the target markets?  Is there a target market that seemed to be missing from our class examples?</a:t>
            </a:r>
          </a:p>
        </p:txBody>
      </p:sp>
      <p:sp>
        <p:nvSpPr>
          <p:cNvPr id="10" name="Title 1">
            <a:extLst>
              <a:ext uri="{FF2B5EF4-FFF2-40B4-BE49-F238E27FC236}">
                <a16:creationId xmlns:a16="http://schemas.microsoft.com/office/drawing/2014/main" id="{AE4A38F0-FF9A-4C39-B91D-B11F3E0E636F}"/>
              </a:ext>
            </a:extLst>
          </p:cNvPr>
          <p:cNvSpPr txBox="1">
            <a:spLocks/>
          </p:cNvSpPr>
          <p:nvPr/>
        </p:nvSpPr>
        <p:spPr>
          <a:xfrm>
            <a:off x="393192" y="3229412"/>
            <a:ext cx="8514834" cy="246221"/>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600" b="1">
                <a:solidFill>
                  <a:schemeClr val="tx1"/>
                </a:solidFill>
              </a:rPr>
              <a:t>3.  What did you like best about the examples?</a:t>
            </a:r>
          </a:p>
        </p:txBody>
      </p:sp>
      <p:sp>
        <p:nvSpPr>
          <p:cNvPr id="11" name="Title 1">
            <a:extLst>
              <a:ext uri="{FF2B5EF4-FFF2-40B4-BE49-F238E27FC236}">
                <a16:creationId xmlns:a16="http://schemas.microsoft.com/office/drawing/2014/main" id="{8D364052-9B92-4028-A1AB-769011FF3561}"/>
              </a:ext>
            </a:extLst>
          </p:cNvPr>
          <p:cNvSpPr txBox="1">
            <a:spLocks/>
          </p:cNvSpPr>
          <p:nvPr/>
        </p:nvSpPr>
        <p:spPr>
          <a:xfrm>
            <a:off x="698091" y="3512503"/>
            <a:ext cx="8052717" cy="368177"/>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400" i="1">
                <a:solidFill>
                  <a:schemeClr val="tx1"/>
                </a:solidFill>
              </a:rPr>
              <a:t>Are these qualities you hope to include in your soap product?</a:t>
            </a:r>
          </a:p>
        </p:txBody>
      </p:sp>
      <p:sp>
        <p:nvSpPr>
          <p:cNvPr id="12" name="Title 1">
            <a:extLst>
              <a:ext uri="{FF2B5EF4-FFF2-40B4-BE49-F238E27FC236}">
                <a16:creationId xmlns:a16="http://schemas.microsoft.com/office/drawing/2014/main" id="{ED543DC2-5EEA-4EDB-8A5A-99129E50DA9F}"/>
              </a:ext>
            </a:extLst>
          </p:cNvPr>
          <p:cNvSpPr txBox="1">
            <a:spLocks/>
          </p:cNvSpPr>
          <p:nvPr/>
        </p:nvSpPr>
        <p:spPr>
          <a:xfrm>
            <a:off x="393192" y="3917550"/>
            <a:ext cx="8514834" cy="246221"/>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600" b="1">
                <a:solidFill>
                  <a:schemeClr val="tx1"/>
                </a:solidFill>
              </a:rPr>
              <a:t>4. What did the class feel needed most improving?</a:t>
            </a:r>
          </a:p>
        </p:txBody>
      </p:sp>
      <p:sp>
        <p:nvSpPr>
          <p:cNvPr id="13" name="Title 1">
            <a:extLst>
              <a:ext uri="{FF2B5EF4-FFF2-40B4-BE49-F238E27FC236}">
                <a16:creationId xmlns:a16="http://schemas.microsoft.com/office/drawing/2014/main" id="{056D2212-0BAA-4E24-8FF1-623D9A07C15F}"/>
              </a:ext>
            </a:extLst>
          </p:cNvPr>
          <p:cNvSpPr txBox="1">
            <a:spLocks/>
          </p:cNvSpPr>
          <p:nvPr/>
        </p:nvSpPr>
        <p:spPr>
          <a:xfrm>
            <a:off x="698091" y="4200641"/>
            <a:ext cx="8052717" cy="570463"/>
          </a:xfr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1400" i="1">
                <a:solidFill>
                  <a:schemeClr val="tx1"/>
                </a:solidFill>
              </a:rPr>
              <a:t>Can you include some of these qualities?  Would this make your product more marketable?</a:t>
            </a:r>
          </a:p>
        </p:txBody>
      </p:sp>
    </p:spTree>
    <p:extLst>
      <p:ext uri="{BB962C8B-B14F-4D97-AF65-F5344CB8AC3E}">
        <p14:creationId xmlns:p14="http://schemas.microsoft.com/office/powerpoint/2010/main" val="111866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87a1c246d9f2852b676c4c6ca2076edffea7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TEM">
      <a:majorFont>
        <a:latin typeface="Montserrat"/>
        <a:ea typeface=""/>
        <a:cs typeface=""/>
      </a:majorFont>
      <a:minorFont>
        <a:latin typeface="Montserra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1dcc0da45af1e6733cd93be76481f6e9">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8061108c9017e2d5c6aa652c79b4115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77D006F3-67F4-4A15-9FBF-C7F70CF268E8}">
  <ds:schemaRefs>
    <ds:schemaRef ds:uri="352a001b-fdfe-49a0-8a03-de813b89e960"/>
    <ds:schemaRef ds:uri="5796801b-3a89-4506-aaa3-b2b080dc6f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0682D0-2F0D-402C-A44F-13601A6AF6B7}">
  <ds:schemaRefs>
    <ds:schemaRef ds:uri="http://schemas.microsoft.com/sharepoint/v3/contenttype/forms"/>
  </ds:schemaRefs>
</ds:datastoreItem>
</file>

<file path=customXml/itemProps3.xml><?xml version="1.0" encoding="utf-8"?>
<ds:datastoreItem xmlns:ds="http://schemas.openxmlformats.org/officeDocument/2006/customXml" ds:itemID="{E6D37B0F-942B-4CBA-BBDF-991B64D97777}">
  <ds:schemaRef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352a001b-fdfe-49a0-8a03-de813b89e960"/>
    <ds:schemaRef ds:uri="http://schemas.microsoft.com/office/infopath/2007/PartnerControls"/>
    <ds:schemaRef ds:uri="http://schemas.openxmlformats.org/package/2006/metadata/core-properties"/>
    <ds:schemaRef ds:uri="5796801b-3a89-4506-aaa3-b2b080dc6fff"/>
  </ds:schemaRefs>
</ds:datastoreItem>
</file>

<file path=docProps/app.xml><?xml version="1.0" encoding="utf-8"?>
<Properties xmlns="http://schemas.openxmlformats.org/officeDocument/2006/extended-properties" xmlns:vt="http://schemas.openxmlformats.org/officeDocument/2006/docPropsVTypes">
  <Template/>
  <TotalTime>22</TotalTime>
  <Words>2879</Words>
  <Application>Microsoft Office PowerPoint</Application>
  <PresentationFormat>On-screen Show (16:9)</PresentationFormat>
  <Paragraphs>425</Paragraphs>
  <Slides>42</Slides>
  <Notes>1</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Arial Narrow</vt:lpstr>
      <vt:lpstr>Brandon Grotesque</vt:lpstr>
      <vt:lpstr>Brandon Text</vt:lpstr>
      <vt:lpstr>Calibri</vt:lpstr>
      <vt:lpstr>Cambria Math</vt:lpstr>
      <vt:lpstr>Futura Bk BT</vt:lpstr>
      <vt:lpstr>Montserrat</vt:lpstr>
      <vt:lpstr>Segoe UI</vt:lpstr>
      <vt:lpstr>Times New Roman</vt:lpstr>
      <vt:lpstr>Wingdings</vt:lpstr>
      <vt:lpstr>Wingdings 2</vt:lpstr>
      <vt:lpstr>MS_Yellow</vt:lpstr>
      <vt:lpstr>PowerPoint Presentation</vt:lpstr>
      <vt:lpstr>PowerPoint Presentation</vt:lpstr>
      <vt:lpstr>PowerPoint Presentation</vt:lpstr>
      <vt:lpstr>What is Marketing?                </vt:lpstr>
      <vt:lpstr>PowerPoint Presentation</vt:lpstr>
      <vt:lpstr>PowerPoint Presentation</vt:lpstr>
      <vt:lpstr>PowerPoint Presentation</vt:lpstr>
      <vt:lpstr>PowerPoint Presentation</vt:lpstr>
      <vt:lpstr>Discuss the following after completing Research p.2</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 </vt:lpstr>
      <vt:lpstr>PowerPoint Presentation</vt:lpstr>
      <vt:lpstr> </vt:lpstr>
      <vt:lpstr> </vt:lpstr>
      <vt:lpstr>Things to consider when designing your label</vt:lpstr>
      <vt:lpstr>PowerPoint Presentation</vt:lpstr>
      <vt:lpstr>Product packaging serves many different  purposes.   How many can you think of?</vt:lpstr>
      <vt:lpstr>Effective Product Packaging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Types of Expenses  </vt:lpstr>
      <vt:lpstr>What to charge? </vt:lpstr>
      <vt:lpstr>What to charge? There are many things to consider when setting a sale price for a product.    </vt:lpstr>
      <vt:lpstr>PowerPoint Presentation</vt:lpstr>
      <vt:lpstr>What is Advertising?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Tom DiCamillo</cp:lastModifiedBy>
  <cp:revision>12</cp:revision>
  <dcterms:created xsi:type="dcterms:W3CDTF">2016-01-05T02:38:42Z</dcterms:created>
  <dcterms:modified xsi:type="dcterms:W3CDTF">2025-10-08T18:00:21Z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